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Lst>
  <p:sldSz cy="5143500" cx="9144000"/>
  <p:notesSz cx="6858000" cy="9144000"/>
  <p:embeddedFontLst>
    <p:embeddedFont>
      <p:font typeface="Raleway"/>
      <p:regular r:id="rId183"/>
      <p:bold r:id="rId184"/>
      <p:italic r:id="rId185"/>
      <p:boldItalic r:id="rId186"/>
    </p:embeddedFont>
    <p:embeddedFont>
      <p:font typeface="Roboto"/>
      <p:regular r:id="rId187"/>
      <p:bold r:id="rId188"/>
      <p:italic r:id="rId189"/>
      <p:boldItalic r:id="rId190"/>
    </p:embeddedFont>
    <p:embeddedFont>
      <p:font typeface="Raleway Light"/>
      <p:regular r:id="rId191"/>
      <p:bold r:id="rId192"/>
      <p:italic r:id="rId193"/>
      <p:boldItalic r:id="rId194"/>
    </p:embeddedFont>
    <p:embeddedFont>
      <p:font typeface="Roboto Condensed"/>
      <p:regular r:id="rId195"/>
      <p:bold r:id="rId196"/>
      <p:italic r:id="rId197"/>
      <p:boldItalic r:id="rId198"/>
    </p:embeddedFont>
    <p:embeddedFont>
      <p:font typeface="Helvetica Neue Light"/>
      <p:regular r:id="rId199"/>
      <p:bold r:id="rId200"/>
      <p:italic r:id="rId201"/>
      <p:boldItalic r:id="rId202"/>
    </p:embeddedFont>
    <p:embeddedFont>
      <p:font typeface="Open Sans"/>
      <p:regular r:id="rId203"/>
      <p:bold r:id="rId204"/>
      <p:italic r:id="rId205"/>
      <p:boldItalic r:id="rId2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3083729-248B-4AE9-AF73-2E2849343D85}">
  <a:tblStyle styleId="{03083729-248B-4AE9-AF73-2E2849343D85}"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font" Target="fonts/Roboto-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font" Target="fonts/RalewayLight-boldItalic.fntdata"/><Relationship Id="rId43" Type="http://schemas.openxmlformats.org/officeDocument/2006/relationships/slide" Target="slides/slide38.xml"/><Relationship Id="rId193" Type="http://schemas.openxmlformats.org/officeDocument/2006/relationships/font" Target="fonts/RalewayLight-italic.fntdata"/><Relationship Id="rId46" Type="http://schemas.openxmlformats.org/officeDocument/2006/relationships/slide" Target="slides/slide41.xml"/><Relationship Id="rId192" Type="http://schemas.openxmlformats.org/officeDocument/2006/relationships/font" Target="fonts/RalewayLight-bold.fntdata"/><Relationship Id="rId45" Type="http://schemas.openxmlformats.org/officeDocument/2006/relationships/slide" Target="slides/slide40.xml"/><Relationship Id="rId191" Type="http://schemas.openxmlformats.org/officeDocument/2006/relationships/font" Target="fonts/RalewayLight-regular.fntdata"/><Relationship Id="rId48" Type="http://schemas.openxmlformats.org/officeDocument/2006/relationships/slide" Target="slides/slide43.xml"/><Relationship Id="rId187" Type="http://schemas.openxmlformats.org/officeDocument/2006/relationships/font" Target="fonts/Roboto-regular.fntdata"/><Relationship Id="rId47" Type="http://schemas.openxmlformats.org/officeDocument/2006/relationships/slide" Target="slides/slide42.xml"/><Relationship Id="rId186" Type="http://schemas.openxmlformats.org/officeDocument/2006/relationships/font" Target="fonts/Raleway-boldItalic.fntdata"/><Relationship Id="rId185" Type="http://schemas.openxmlformats.org/officeDocument/2006/relationships/font" Target="fonts/Raleway-italic.fntdata"/><Relationship Id="rId49" Type="http://schemas.openxmlformats.org/officeDocument/2006/relationships/slide" Target="slides/slide44.xml"/><Relationship Id="rId184" Type="http://schemas.openxmlformats.org/officeDocument/2006/relationships/font" Target="fonts/Raleway-bold.fntdata"/><Relationship Id="rId189" Type="http://schemas.openxmlformats.org/officeDocument/2006/relationships/font" Target="fonts/Roboto-italic.fntdata"/><Relationship Id="rId188" Type="http://schemas.openxmlformats.org/officeDocument/2006/relationships/font" Target="fonts/Robo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Raleway-regular.fntdata"/><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font" Target="fonts/RobotoCondensed-boldItalic.fntdata"/><Relationship Id="rId14" Type="http://schemas.openxmlformats.org/officeDocument/2006/relationships/slide" Target="slides/slide9.xml"/><Relationship Id="rId197" Type="http://schemas.openxmlformats.org/officeDocument/2006/relationships/font" Target="fonts/RobotoCondensed-italic.fntdata"/><Relationship Id="rId17" Type="http://schemas.openxmlformats.org/officeDocument/2006/relationships/slide" Target="slides/slide12.xml"/><Relationship Id="rId196" Type="http://schemas.openxmlformats.org/officeDocument/2006/relationships/font" Target="fonts/RobotoCondensed-bold.fntdata"/><Relationship Id="rId16" Type="http://schemas.openxmlformats.org/officeDocument/2006/relationships/slide" Target="slides/slide11.xml"/><Relationship Id="rId195" Type="http://schemas.openxmlformats.org/officeDocument/2006/relationships/font" Target="fonts/RobotoCondensed-regular.fntdata"/><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font" Target="fonts/HelveticaNeueLight-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font" Target="fonts/OpenSans-boldItalic.fntdata"/><Relationship Id="rId205" Type="http://schemas.openxmlformats.org/officeDocument/2006/relationships/font" Target="fonts/OpenSans-italic.fntdata"/><Relationship Id="rId204" Type="http://schemas.openxmlformats.org/officeDocument/2006/relationships/font" Target="fonts/OpenSans-bold.fntdata"/><Relationship Id="rId203" Type="http://schemas.openxmlformats.org/officeDocument/2006/relationships/font" Target="fonts/OpenSans-regular.fntdata"/><Relationship Id="rId202" Type="http://schemas.openxmlformats.org/officeDocument/2006/relationships/font" Target="fonts/HelveticaNeueLight-boldItalic.fntdata"/><Relationship Id="rId201" Type="http://schemas.openxmlformats.org/officeDocument/2006/relationships/font" Target="fonts/HelveticaNeueLight-italic.fntdata"/><Relationship Id="rId200" Type="http://schemas.openxmlformats.org/officeDocument/2006/relationships/font" Target="fonts/HelveticaNeue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6" name="Shape 2016"/>
        <p:cNvGrpSpPr/>
        <p:nvPr/>
      </p:nvGrpSpPr>
      <p:grpSpPr>
        <a:xfrm>
          <a:off x="0" y="0"/>
          <a:ext cx="0" cy="0"/>
          <a:chOff x="0" y="0"/>
          <a:chExt cx="0" cy="0"/>
        </a:xfrm>
      </p:grpSpPr>
      <p:sp>
        <p:nvSpPr>
          <p:cNvPr id="2017" name="Shape 20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8" name="Shape 20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Shape 20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3" name="Shape 20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2" name="Shape 2082"/>
        <p:cNvGrpSpPr/>
        <p:nvPr/>
      </p:nvGrpSpPr>
      <p:grpSpPr>
        <a:xfrm>
          <a:off x="0" y="0"/>
          <a:ext cx="0" cy="0"/>
          <a:chOff x="0" y="0"/>
          <a:chExt cx="0" cy="0"/>
        </a:xfrm>
      </p:grpSpPr>
      <p:sp>
        <p:nvSpPr>
          <p:cNvPr id="2083" name="Shape 20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4" name="Shape 20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9" name="Shape 2119"/>
        <p:cNvGrpSpPr/>
        <p:nvPr/>
      </p:nvGrpSpPr>
      <p:grpSpPr>
        <a:xfrm>
          <a:off x="0" y="0"/>
          <a:ext cx="0" cy="0"/>
          <a:chOff x="0" y="0"/>
          <a:chExt cx="0" cy="0"/>
        </a:xfrm>
      </p:grpSpPr>
      <p:sp>
        <p:nvSpPr>
          <p:cNvPr id="2120" name="Shape 2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1" name="Shape 2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8" name="Shape 2128"/>
        <p:cNvGrpSpPr/>
        <p:nvPr/>
      </p:nvGrpSpPr>
      <p:grpSpPr>
        <a:xfrm>
          <a:off x="0" y="0"/>
          <a:ext cx="0" cy="0"/>
          <a:chOff x="0" y="0"/>
          <a:chExt cx="0" cy="0"/>
        </a:xfrm>
      </p:grpSpPr>
      <p:sp>
        <p:nvSpPr>
          <p:cNvPr id="2129" name="Shape 2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0" name="Shape 2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3" name="Shape 2143"/>
        <p:cNvGrpSpPr/>
        <p:nvPr/>
      </p:nvGrpSpPr>
      <p:grpSpPr>
        <a:xfrm>
          <a:off x="0" y="0"/>
          <a:ext cx="0" cy="0"/>
          <a:chOff x="0" y="0"/>
          <a:chExt cx="0" cy="0"/>
        </a:xfrm>
      </p:grpSpPr>
      <p:sp>
        <p:nvSpPr>
          <p:cNvPr id="2144" name="Shape 2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5" name="Shape 2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5" name="Shape 2155"/>
        <p:cNvGrpSpPr/>
        <p:nvPr/>
      </p:nvGrpSpPr>
      <p:grpSpPr>
        <a:xfrm>
          <a:off x="0" y="0"/>
          <a:ext cx="0" cy="0"/>
          <a:chOff x="0" y="0"/>
          <a:chExt cx="0" cy="0"/>
        </a:xfrm>
      </p:grpSpPr>
      <p:sp>
        <p:nvSpPr>
          <p:cNvPr id="2156" name="Shape 2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7" name="Shape 2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5" name="Shape 2165"/>
        <p:cNvGrpSpPr/>
        <p:nvPr/>
      </p:nvGrpSpPr>
      <p:grpSpPr>
        <a:xfrm>
          <a:off x="0" y="0"/>
          <a:ext cx="0" cy="0"/>
          <a:chOff x="0" y="0"/>
          <a:chExt cx="0" cy="0"/>
        </a:xfrm>
      </p:grpSpPr>
      <p:sp>
        <p:nvSpPr>
          <p:cNvPr id="2166" name="Shape 2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7" name="Shape 2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5" name="Shape 2175"/>
        <p:cNvGrpSpPr/>
        <p:nvPr/>
      </p:nvGrpSpPr>
      <p:grpSpPr>
        <a:xfrm>
          <a:off x="0" y="0"/>
          <a:ext cx="0" cy="0"/>
          <a:chOff x="0" y="0"/>
          <a:chExt cx="0" cy="0"/>
        </a:xfrm>
      </p:grpSpPr>
      <p:sp>
        <p:nvSpPr>
          <p:cNvPr id="2176" name="Shape 2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7" name="Shape 2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Shape 2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5" name="Shape 2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7" name="Shape 2207"/>
        <p:cNvGrpSpPr/>
        <p:nvPr/>
      </p:nvGrpSpPr>
      <p:grpSpPr>
        <a:xfrm>
          <a:off x="0" y="0"/>
          <a:ext cx="0" cy="0"/>
          <a:chOff x="0" y="0"/>
          <a:chExt cx="0" cy="0"/>
        </a:xfrm>
      </p:grpSpPr>
      <p:sp>
        <p:nvSpPr>
          <p:cNvPr id="2208" name="Shape 2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9" name="Shape 2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6" name="Shape 2236"/>
        <p:cNvGrpSpPr/>
        <p:nvPr/>
      </p:nvGrpSpPr>
      <p:grpSpPr>
        <a:xfrm>
          <a:off x="0" y="0"/>
          <a:ext cx="0" cy="0"/>
          <a:chOff x="0" y="0"/>
          <a:chExt cx="0" cy="0"/>
        </a:xfrm>
      </p:grpSpPr>
      <p:sp>
        <p:nvSpPr>
          <p:cNvPr id="2237" name="Shape 2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8" name="Shape 2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How about more directly mimicking q?</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6" name="Shape 2256"/>
        <p:cNvGrpSpPr/>
        <p:nvPr/>
      </p:nvGrpSpPr>
      <p:grpSpPr>
        <a:xfrm>
          <a:off x="0" y="0"/>
          <a:ext cx="0" cy="0"/>
          <a:chOff x="0" y="0"/>
          <a:chExt cx="0" cy="0"/>
        </a:xfrm>
      </p:grpSpPr>
      <p:sp>
        <p:nvSpPr>
          <p:cNvPr id="2257" name="Shape 2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8" name="Shape 2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4" name="Shape 2264"/>
        <p:cNvGrpSpPr/>
        <p:nvPr/>
      </p:nvGrpSpPr>
      <p:grpSpPr>
        <a:xfrm>
          <a:off x="0" y="0"/>
          <a:ext cx="0" cy="0"/>
          <a:chOff x="0" y="0"/>
          <a:chExt cx="0" cy="0"/>
        </a:xfrm>
      </p:grpSpPr>
      <p:sp>
        <p:nvSpPr>
          <p:cNvPr id="2265" name="Shape 2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6" name="Shape 2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1" name="Shape 2281"/>
        <p:cNvGrpSpPr/>
        <p:nvPr/>
      </p:nvGrpSpPr>
      <p:grpSpPr>
        <a:xfrm>
          <a:off x="0" y="0"/>
          <a:ext cx="0" cy="0"/>
          <a:chOff x="0" y="0"/>
          <a:chExt cx="0" cy="0"/>
        </a:xfrm>
      </p:grpSpPr>
      <p:sp>
        <p:nvSpPr>
          <p:cNvPr id="2282" name="Shape 2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3" name="Shape 2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9" name="Shape 2289"/>
        <p:cNvGrpSpPr/>
        <p:nvPr/>
      </p:nvGrpSpPr>
      <p:grpSpPr>
        <a:xfrm>
          <a:off x="0" y="0"/>
          <a:ext cx="0" cy="0"/>
          <a:chOff x="0" y="0"/>
          <a:chExt cx="0" cy="0"/>
        </a:xfrm>
      </p:grpSpPr>
      <p:sp>
        <p:nvSpPr>
          <p:cNvPr id="2290" name="Shape 2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1" name="Shape 2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4" name="Shape 2294"/>
        <p:cNvGrpSpPr/>
        <p:nvPr/>
      </p:nvGrpSpPr>
      <p:grpSpPr>
        <a:xfrm>
          <a:off x="0" y="0"/>
          <a:ext cx="0" cy="0"/>
          <a:chOff x="0" y="0"/>
          <a:chExt cx="0" cy="0"/>
        </a:xfrm>
      </p:grpSpPr>
      <p:sp>
        <p:nvSpPr>
          <p:cNvPr id="2295" name="Shape 2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6" name="Shape 2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Shape 2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1" name="Shape 2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000"/>
              </a:lnSpc>
              <a:spcBef>
                <a:spcPts val="0"/>
              </a:spcBef>
              <a:spcAft>
                <a:spcPts val="1600"/>
              </a:spcAft>
              <a:buNone/>
            </a:pPr>
            <a:r>
              <a:rPr lang="en" sz="1000">
                <a:solidFill>
                  <a:schemeClr val="dk2"/>
                </a:solidFill>
              </a:rPr>
              <a:t>Similar to language modeling</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8" name="Shape 2308"/>
        <p:cNvGrpSpPr/>
        <p:nvPr/>
      </p:nvGrpSpPr>
      <p:grpSpPr>
        <a:xfrm>
          <a:off x="0" y="0"/>
          <a:ext cx="0" cy="0"/>
          <a:chOff x="0" y="0"/>
          <a:chExt cx="0" cy="0"/>
        </a:xfrm>
      </p:grpSpPr>
      <p:sp>
        <p:nvSpPr>
          <p:cNvPr id="2309" name="Shape 2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0" name="Shape 2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6" name="Shape 2316"/>
        <p:cNvGrpSpPr/>
        <p:nvPr/>
      </p:nvGrpSpPr>
      <p:grpSpPr>
        <a:xfrm>
          <a:off x="0" y="0"/>
          <a:ext cx="0" cy="0"/>
          <a:chOff x="0" y="0"/>
          <a:chExt cx="0" cy="0"/>
        </a:xfrm>
      </p:grpSpPr>
      <p:sp>
        <p:nvSpPr>
          <p:cNvPr id="2317" name="Shape 2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8" name="Shape 23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4" name="Shape 2324"/>
        <p:cNvGrpSpPr/>
        <p:nvPr/>
      </p:nvGrpSpPr>
      <p:grpSpPr>
        <a:xfrm>
          <a:off x="0" y="0"/>
          <a:ext cx="0" cy="0"/>
          <a:chOff x="0" y="0"/>
          <a:chExt cx="0" cy="0"/>
        </a:xfrm>
      </p:grpSpPr>
      <p:sp>
        <p:nvSpPr>
          <p:cNvPr id="2325" name="Shape 2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6" name="Shape 2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Shape 2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4" name="Shape 23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0" name="Shape 2340"/>
        <p:cNvGrpSpPr/>
        <p:nvPr/>
      </p:nvGrpSpPr>
      <p:grpSpPr>
        <a:xfrm>
          <a:off x="0" y="0"/>
          <a:ext cx="0" cy="0"/>
          <a:chOff x="0" y="0"/>
          <a:chExt cx="0" cy="0"/>
        </a:xfrm>
      </p:grpSpPr>
      <p:sp>
        <p:nvSpPr>
          <p:cNvPr id="2341" name="Shape 2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2" name="Shape 23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8" name="Shape 2348"/>
        <p:cNvGrpSpPr/>
        <p:nvPr/>
      </p:nvGrpSpPr>
      <p:grpSpPr>
        <a:xfrm>
          <a:off x="0" y="0"/>
          <a:ext cx="0" cy="0"/>
          <a:chOff x="0" y="0"/>
          <a:chExt cx="0" cy="0"/>
        </a:xfrm>
      </p:grpSpPr>
      <p:sp>
        <p:nvSpPr>
          <p:cNvPr id="2349" name="Shape 2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0" name="Shape 2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6" name="Shape 2356"/>
        <p:cNvGrpSpPr/>
        <p:nvPr/>
      </p:nvGrpSpPr>
      <p:grpSpPr>
        <a:xfrm>
          <a:off x="0" y="0"/>
          <a:ext cx="0" cy="0"/>
          <a:chOff x="0" y="0"/>
          <a:chExt cx="0" cy="0"/>
        </a:xfrm>
      </p:grpSpPr>
      <p:sp>
        <p:nvSpPr>
          <p:cNvPr id="2357" name="Shape 2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8" name="Shape 2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4" name="Shape 2364"/>
        <p:cNvGrpSpPr/>
        <p:nvPr/>
      </p:nvGrpSpPr>
      <p:grpSpPr>
        <a:xfrm>
          <a:off x="0" y="0"/>
          <a:ext cx="0" cy="0"/>
          <a:chOff x="0" y="0"/>
          <a:chExt cx="0" cy="0"/>
        </a:xfrm>
      </p:grpSpPr>
      <p:sp>
        <p:nvSpPr>
          <p:cNvPr id="2365" name="Shape 2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6" name="Shape 23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2" name="Shape 2372"/>
        <p:cNvGrpSpPr/>
        <p:nvPr/>
      </p:nvGrpSpPr>
      <p:grpSpPr>
        <a:xfrm>
          <a:off x="0" y="0"/>
          <a:ext cx="0" cy="0"/>
          <a:chOff x="0" y="0"/>
          <a:chExt cx="0" cy="0"/>
        </a:xfrm>
      </p:grpSpPr>
      <p:sp>
        <p:nvSpPr>
          <p:cNvPr id="2373" name="Shape 2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4" name="Shape 23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0" name="Shape 2380"/>
        <p:cNvGrpSpPr/>
        <p:nvPr/>
      </p:nvGrpSpPr>
      <p:grpSpPr>
        <a:xfrm>
          <a:off x="0" y="0"/>
          <a:ext cx="0" cy="0"/>
          <a:chOff x="0" y="0"/>
          <a:chExt cx="0" cy="0"/>
        </a:xfrm>
      </p:grpSpPr>
      <p:sp>
        <p:nvSpPr>
          <p:cNvPr id="2381" name="Shape 2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2" name="Shape 23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8" name="Shape 2388"/>
        <p:cNvGrpSpPr/>
        <p:nvPr/>
      </p:nvGrpSpPr>
      <p:grpSpPr>
        <a:xfrm>
          <a:off x="0" y="0"/>
          <a:ext cx="0" cy="0"/>
          <a:chOff x="0" y="0"/>
          <a:chExt cx="0" cy="0"/>
        </a:xfrm>
      </p:grpSpPr>
      <p:sp>
        <p:nvSpPr>
          <p:cNvPr id="2389" name="Shape 2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0" name="Shape 23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6" name="Shape 2396"/>
        <p:cNvGrpSpPr/>
        <p:nvPr/>
      </p:nvGrpSpPr>
      <p:grpSpPr>
        <a:xfrm>
          <a:off x="0" y="0"/>
          <a:ext cx="0" cy="0"/>
          <a:chOff x="0" y="0"/>
          <a:chExt cx="0" cy="0"/>
        </a:xfrm>
      </p:grpSpPr>
      <p:sp>
        <p:nvSpPr>
          <p:cNvPr id="2397" name="Shape 2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8" name="Shape 23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7" name="Shape 2407"/>
        <p:cNvGrpSpPr/>
        <p:nvPr/>
      </p:nvGrpSpPr>
      <p:grpSpPr>
        <a:xfrm>
          <a:off x="0" y="0"/>
          <a:ext cx="0" cy="0"/>
          <a:chOff x="0" y="0"/>
          <a:chExt cx="0" cy="0"/>
        </a:xfrm>
      </p:grpSpPr>
      <p:sp>
        <p:nvSpPr>
          <p:cNvPr id="2408" name="Shape 2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9" name="Shape 24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8" name="Shape 2418"/>
        <p:cNvGrpSpPr/>
        <p:nvPr/>
      </p:nvGrpSpPr>
      <p:grpSpPr>
        <a:xfrm>
          <a:off x="0" y="0"/>
          <a:ext cx="0" cy="0"/>
          <a:chOff x="0" y="0"/>
          <a:chExt cx="0" cy="0"/>
        </a:xfrm>
      </p:grpSpPr>
      <p:sp>
        <p:nvSpPr>
          <p:cNvPr id="2419" name="Shape 2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0" name="Shape 24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9" name="Shape 2429"/>
        <p:cNvGrpSpPr/>
        <p:nvPr/>
      </p:nvGrpSpPr>
      <p:grpSpPr>
        <a:xfrm>
          <a:off x="0" y="0"/>
          <a:ext cx="0" cy="0"/>
          <a:chOff x="0" y="0"/>
          <a:chExt cx="0" cy="0"/>
        </a:xfrm>
      </p:grpSpPr>
      <p:sp>
        <p:nvSpPr>
          <p:cNvPr id="2430" name="Shape 24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1" name="Shape 24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0" name="Shape 2440"/>
        <p:cNvGrpSpPr/>
        <p:nvPr/>
      </p:nvGrpSpPr>
      <p:grpSpPr>
        <a:xfrm>
          <a:off x="0" y="0"/>
          <a:ext cx="0" cy="0"/>
          <a:chOff x="0" y="0"/>
          <a:chExt cx="0" cy="0"/>
        </a:xfrm>
      </p:grpSpPr>
      <p:sp>
        <p:nvSpPr>
          <p:cNvPr id="2441" name="Shape 2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2" name="Shape 2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1" name="Shape 2451"/>
        <p:cNvGrpSpPr/>
        <p:nvPr/>
      </p:nvGrpSpPr>
      <p:grpSpPr>
        <a:xfrm>
          <a:off x="0" y="0"/>
          <a:ext cx="0" cy="0"/>
          <a:chOff x="0" y="0"/>
          <a:chExt cx="0" cy="0"/>
        </a:xfrm>
      </p:grpSpPr>
      <p:sp>
        <p:nvSpPr>
          <p:cNvPr id="2452" name="Shape 2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3" name="Shape 24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2" name="Shape 2462"/>
        <p:cNvGrpSpPr/>
        <p:nvPr/>
      </p:nvGrpSpPr>
      <p:grpSpPr>
        <a:xfrm>
          <a:off x="0" y="0"/>
          <a:ext cx="0" cy="0"/>
          <a:chOff x="0" y="0"/>
          <a:chExt cx="0" cy="0"/>
        </a:xfrm>
      </p:grpSpPr>
      <p:sp>
        <p:nvSpPr>
          <p:cNvPr id="2463" name="Shape 2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4" name="Shape 24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3" name="Shape 2473"/>
        <p:cNvGrpSpPr/>
        <p:nvPr/>
      </p:nvGrpSpPr>
      <p:grpSpPr>
        <a:xfrm>
          <a:off x="0" y="0"/>
          <a:ext cx="0" cy="0"/>
          <a:chOff x="0" y="0"/>
          <a:chExt cx="0" cy="0"/>
        </a:xfrm>
      </p:grpSpPr>
      <p:sp>
        <p:nvSpPr>
          <p:cNvPr id="2474" name="Shape 2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5" name="Shape 24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4" name="Shape 2484"/>
        <p:cNvGrpSpPr/>
        <p:nvPr/>
      </p:nvGrpSpPr>
      <p:grpSpPr>
        <a:xfrm>
          <a:off x="0" y="0"/>
          <a:ext cx="0" cy="0"/>
          <a:chOff x="0" y="0"/>
          <a:chExt cx="0" cy="0"/>
        </a:xfrm>
      </p:grpSpPr>
      <p:sp>
        <p:nvSpPr>
          <p:cNvPr id="2485" name="Shape 2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6" name="Shape 24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Shape 2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7" name="Shape 24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6" name="Shape 2506"/>
        <p:cNvGrpSpPr/>
        <p:nvPr/>
      </p:nvGrpSpPr>
      <p:grpSpPr>
        <a:xfrm>
          <a:off x="0" y="0"/>
          <a:ext cx="0" cy="0"/>
          <a:chOff x="0" y="0"/>
          <a:chExt cx="0" cy="0"/>
        </a:xfrm>
      </p:grpSpPr>
      <p:sp>
        <p:nvSpPr>
          <p:cNvPr id="2507" name="Shape 2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8" name="Shape 25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7" name="Shape 2517"/>
        <p:cNvGrpSpPr/>
        <p:nvPr/>
      </p:nvGrpSpPr>
      <p:grpSpPr>
        <a:xfrm>
          <a:off x="0" y="0"/>
          <a:ext cx="0" cy="0"/>
          <a:chOff x="0" y="0"/>
          <a:chExt cx="0" cy="0"/>
        </a:xfrm>
      </p:grpSpPr>
      <p:sp>
        <p:nvSpPr>
          <p:cNvPr id="2518" name="Shape 2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9" name="Shape 25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8" name="Shape 2528"/>
        <p:cNvGrpSpPr/>
        <p:nvPr/>
      </p:nvGrpSpPr>
      <p:grpSpPr>
        <a:xfrm>
          <a:off x="0" y="0"/>
          <a:ext cx="0" cy="0"/>
          <a:chOff x="0" y="0"/>
          <a:chExt cx="0" cy="0"/>
        </a:xfrm>
      </p:grpSpPr>
      <p:sp>
        <p:nvSpPr>
          <p:cNvPr id="2529" name="Shape 252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30" name="Shape 25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6" name="Shape 2536"/>
        <p:cNvGrpSpPr/>
        <p:nvPr/>
      </p:nvGrpSpPr>
      <p:grpSpPr>
        <a:xfrm>
          <a:off x="0" y="0"/>
          <a:ext cx="0" cy="0"/>
          <a:chOff x="0" y="0"/>
          <a:chExt cx="0" cy="0"/>
        </a:xfrm>
      </p:grpSpPr>
      <p:sp>
        <p:nvSpPr>
          <p:cNvPr id="2537" name="Shape 2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8" name="Shape 25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7" name="Shape 2547"/>
        <p:cNvGrpSpPr/>
        <p:nvPr/>
      </p:nvGrpSpPr>
      <p:grpSpPr>
        <a:xfrm>
          <a:off x="0" y="0"/>
          <a:ext cx="0" cy="0"/>
          <a:chOff x="0" y="0"/>
          <a:chExt cx="0" cy="0"/>
        </a:xfrm>
      </p:grpSpPr>
      <p:sp>
        <p:nvSpPr>
          <p:cNvPr id="2548" name="Shape 2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9" name="Shape 25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9" name="Shape 2559"/>
        <p:cNvGrpSpPr/>
        <p:nvPr/>
      </p:nvGrpSpPr>
      <p:grpSpPr>
        <a:xfrm>
          <a:off x="0" y="0"/>
          <a:ext cx="0" cy="0"/>
          <a:chOff x="0" y="0"/>
          <a:chExt cx="0" cy="0"/>
        </a:xfrm>
      </p:grpSpPr>
      <p:sp>
        <p:nvSpPr>
          <p:cNvPr id="2560" name="Shape 2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1" name="Shape 25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2" name="Shape 2572"/>
        <p:cNvGrpSpPr/>
        <p:nvPr/>
      </p:nvGrpSpPr>
      <p:grpSpPr>
        <a:xfrm>
          <a:off x="0" y="0"/>
          <a:ext cx="0" cy="0"/>
          <a:chOff x="0" y="0"/>
          <a:chExt cx="0" cy="0"/>
        </a:xfrm>
      </p:grpSpPr>
      <p:sp>
        <p:nvSpPr>
          <p:cNvPr id="2573" name="Shape 25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74" name="Shape 25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9" name="Shape 2579"/>
        <p:cNvGrpSpPr/>
        <p:nvPr/>
      </p:nvGrpSpPr>
      <p:grpSpPr>
        <a:xfrm>
          <a:off x="0" y="0"/>
          <a:ext cx="0" cy="0"/>
          <a:chOff x="0" y="0"/>
          <a:chExt cx="0" cy="0"/>
        </a:xfrm>
      </p:grpSpPr>
      <p:sp>
        <p:nvSpPr>
          <p:cNvPr id="2580" name="Shape 2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1" name="Shape 25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9" name="Shape 2589"/>
        <p:cNvGrpSpPr/>
        <p:nvPr/>
      </p:nvGrpSpPr>
      <p:grpSpPr>
        <a:xfrm>
          <a:off x="0" y="0"/>
          <a:ext cx="0" cy="0"/>
          <a:chOff x="0" y="0"/>
          <a:chExt cx="0" cy="0"/>
        </a:xfrm>
      </p:grpSpPr>
      <p:sp>
        <p:nvSpPr>
          <p:cNvPr id="2590" name="Shape 2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1" name="Shape 25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9" name="Shape 2599"/>
        <p:cNvGrpSpPr/>
        <p:nvPr/>
      </p:nvGrpSpPr>
      <p:grpSpPr>
        <a:xfrm>
          <a:off x="0" y="0"/>
          <a:ext cx="0" cy="0"/>
          <a:chOff x="0" y="0"/>
          <a:chExt cx="0" cy="0"/>
        </a:xfrm>
      </p:grpSpPr>
      <p:sp>
        <p:nvSpPr>
          <p:cNvPr id="2600" name="Shape 26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1" name="Shape 26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4" name="Shape 2604"/>
        <p:cNvGrpSpPr/>
        <p:nvPr/>
      </p:nvGrpSpPr>
      <p:grpSpPr>
        <a:xfrm>
          <a:off x="0" y="0"/>
          <a:ext cx="0" cy="0"/>
          <a:chOff x="0" y="0"/>
          <a:chExt cx="0" cy="0"/>
        </a:xfrm>
      </p:grpSpPr>
      <p:sp>
        <p:nvSpPr>
          <p:cNvPr id="2605" name="Shape 26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6" name="Shape 26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3" name="Shape 2613"/>
        <p:cNvGrpSpPr/>
        <p:nvPr/>
      </p:nvGrpSpPr>
      <p:grpSpPr>
        <a:xfrm>
          <a:off x="0" y="0"/>
          <a:ext cx="0" cy="0"/>
          <a:chOff x="0" y="0"/>
          <a:chExt cx="0" cy="0"/>
        </a:xfrm>
      </p:grpSpPr>
      <p:sp>
        <p:nvSpPr>
          <p:cNvPr id="2614" name="Shape 2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5" name="Shape 26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0" name="Shape 2620"/>
        <p:cNvGrpSpPr/>
        <p:nvPr/>
      </p:nvGrpSpPr>
      <p:grpSpPr>
        <a:xfrm>
          <a:off x="0" y="0"/>
          <a:ext cx="0" cy="0"/>
          <a:chOff x="0" y="0"/>
          <a:chExt cx="0" cy="0"/>
        </a:xfrm>
      </p:grpSpPr>
      <p:sp>
        <p:nvSpPr>
          <p:cNvPr id="2621" name="Shape 2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2" name="Shape 26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8" name="Shape 2678"/>
        <p:cNvGrpSpPr/>
        <p:nvPr/>
      </p:nvGrpSpPr>
      <p:grpSpPr>
        <a:xfrm>
          <a:off x="0" y="0"/>
          <a:ext cx="0" cy="0"/>
          <a:chOff x="0" y="0"/>
          <a:chExt cx="0" cy="0"/>
        </a:xfrm>
      </p:grpSpPr>
      <p:sp>
        <p:nvSpPr>
          <p:cNvPr id="2679" name="Shape 26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0" name="Shape 26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7" name="Shape 2737"/>
        <p:cNvGrpSpPr/>
        <p:nvPr/>
      </p:nvGrpSpPr>
      <p:grpSpPr>
        <a:xfrm>
          <a:off x="0" y="0"/>
          <a:ext cx="0" cy="0"/>
          <a:chOff x="0" y="0"/>
          <a:chExt cx="0" cy="0"/>
        </a:xfrm>
      </p:grpSpPr>
      <p:sp>
        <p:nvSpPr>
          <p:cNvPr id="2738" name="Shape 27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9" name="Shape 27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6" name="Shape 2796"/>
        <p:cNvGrpSpPr/>
        <p:nvPr/>
      </p:nvGrpSpPr>
      <p:grpSpPr>
        <a:xfrm>
          <a:off x="0" y="0"/>
          <a:ext cx="0" cy="0"/>
          <a:chOff x="0" y="0"/>
          <a:chExt cx="0" cy="0"/>
        </a:xfrm>
      </p:grpSpPr>
      <p:sp>
        <p:nvSpPr>
          <p:cNvPr id="2797" name="Shape 27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8" name="Shape 27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The probability of word prediction at each point and the transition probability is modelled by neural networks. Specifically, we have two LSTMs, one to encode the input sequence x, and the other to encode the output sequence y. Note that due to the use of RNNs, our model can capture unbounded dependencies of the input and output sequences.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At each aligned point (i, j) in the grid, we concatenate the hidden state vector corresponding to the i-th input token and the j-th output token, and use concatenated vector to calculate the transition probability and probability of word predictions.</a:t>
            </a:r>
          </a:p>
          <a:p>
            <a:pPr lvl="0">
              <a:spcBef>
                <a:spcPts val="0"/>
              </a:spcBef>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9" name="Shape 2809"/>
        <p:cNvGrpSpPr/>
        <p:nvPr/>
      </p:nvGrpSpPr>
      <p:grpSpPr>
        <a:xfrm>
          <a:off x="0" y="0"/>
          <a:ext cx="0" cy="0"/>
          <a:chOff x="0" y="0"/>
          <a:chExt cx="0" cy="0"/>
        </a:xfrm>
      </p:grpSpPr>
      <p:sp>
        <p:nvSpPr>
          <p:cNvPr id="2810" name="Shape 28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1" name="Shape 28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7" name="Shape 2817"/>
        <p:cNvGrpSpPr/>
        <p:nvPr/>
      </p:nvGrpSpPr>
      <p:grpSpPr>
        <a:xfrm>
          <a:off x="0" y="0"/>
          <a:ext cx="0" cy="0"/>
          <a:chOff x="0" y="0"/>
          <a:chExt cx="0" cy="0"/>
        </a:xfrm>
      </p:grpSpPr>
      <p:sp>
        <p:nvSpPr>
          <p:cNvPr id="2818" name="Shape 28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9" name="Shape 28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5" name="Shape 2825"/>
        <p:cNvGrpSpPr/>
        <p:nvPr/>
      </p:nvGrpSpPr>
      <p:grpSpPr>
        <a:xfrm>
          <a:off x="0" y="0"/>
          <a:ext cx="0" cy="0"/>
          <a:chOff x="0" y="0"/>
          <a:chExt cx="0" cy="0"/>
        </a:xfrm>
      </p:grpSpPr>
      <p:sp>
        <p:nvSpPr>
          <p:cNvPr id="2826" name="Shape 28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7" name="Shape 28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3" name="Shape 2833"/>
        <p:cNvGrpSpPr/>
        <p:nvPr/>
      </p:nvGrpSpPr>
      <p:grpSpPr>
        <a:xfrm>
          <a:off x="0" y="0"/>
          <a:ext cx="0" cy="0"/>
          <a:chOff x="0" y="0"/>
          <a:chExt cx="0" cy="0"/>
        </a:xfrm>
      </p:grpSpPr>
      <p:sp>
        <p:nvSpPr>
          <p:cNvPr id="2834" name="Shape 28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5" name="Shape 28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No-attention results</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1" name="Shape 2841"/>
        <p:cNvGrpSpPr/>
        <p:nvPr/>
      </p:nvGrpSpPr>
      <p:grpSpPr>
        <a:xfrm>
          <a:off x="0" y="0"/>
          <a:ext cx="0" cy="0"/>
          <a:chOff x="0" y="0"/>
          <a:chExt cx="0" cy="0"/>
        </a:xfrm>
      </p:grpSpPr>
      <p:sp>
        <p:nvSpPr>
          <p:cNvPr id="2842" name="Shape 28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3" name="Shape 28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9" name="Shape 2849"/>
        <p:cNvGrpSpPr/>
        <p:nvPr/>
      </p:nvGrpSpPr>
      <p:grpSpPr>
        <a:xfrm>
          <a:off x="0" y="0"/>
          <a:ext cx="0" cy="0"/>
          <a:chOff x="0" y="0"/>
          <a:chExt cx="0" cy="0"/>
        </a:xfrm>
      </p:grpSpPr>
      <p:sp>
        <p:nvSpPr>
          <p:cNvPr id="2850" name="Shape 28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1" name="Shape 28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8" name="Shape 2858"/>
        <p:cNvGrpSpPr/>
        <p:nvPr/>
      </p:nvGrpSpPr>
      <p:grpSpPr>
        <a:xfrm>
          <a:off x="0" y="0"/>
          <a:ext cx="0" cy="0"/>
          <a:chOff x="0" y="0"/>
          <a:chExt cx="0" cy="0"/>
        </a:xfrm>
      </p:grpSpPr>
      <p:sp>
        <p:nvSpPr>
          <p:cNvPr id="2859" name="Shape 28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0" name="Shape 28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7" name="Shape 2867"/>
        <p:cNvGrpSpPr/>
        <p:nvPr/>
      </p:nvGrpSpPr>
      <p:grpSpPr>
        <a:xfrm>
          <a:off x="0" y="0"/>
          <a:ext cx="0" cy="0"/>
          <a:chOff x="0" y="0"/>
          <a:chExt cx="0" cy="0"/>
        </a:xfrm>
      </p:grpSpPr>
      <p:sp>
        <p:nvSpPr>
          <p:cNvPr id="2868" name="Shape 28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9" name="Shape 28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4" name="Shape 2874"/>
        <p:cNvGrpSpPr/>
        <p:nvPr/>
      </p:nvGrpSpPr>
      <p:grpSpPr>
        <a:xfrm>
          <a:off x="0" y="0"/>
          <a:ext cx="0" cy="0"/>
          <a:chOff x="0" y="0"/>
          <a:chExt cx="0" cy="0"/>
        </a:xfrm>
      </p:grpSpPr>
      <p:sp>
        <p:nvSpPr>
          <p:cNvPr id="2875" name="Shape 28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6" name="Shape 28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9" name="Shape 2879"/>
        <p:cNvGrpSpPr/>
        <p:nvPr/>
      </p:nvGrpSpPr>
      <p:grpSpPr>
        <a:xfrm>
          <a:off x="0" y="0"/>
          <a:ext cx="0" cy="0"/>
          <a:chOff x="0" y="0"/>
          <a:chExt cx="0" cy="0"/>
        </a:xfrm>
      </p:grpSpPr>
      <p:sp>
        <p:nvSpPr>
          <p:cNvPr id="2880" name="Shape 288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881" name="Shape 288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1" name="Shape 2891"/>
        <p:cNvGrpSpPr/>
        <p:nvPr/>
      </p:nvGrpSpPr>
      <p:grpSpPr>
        <a:xfrm>
          <a:off x="0" y="0"/>
          <a:ext cx="0" cy="0"/>
          <a:chOff x="0" y="0"/>
          <a:chExt cx="0" cy="0"/>
        </a:xfrm>
      </p:grpSpPr>
      <p:sp>
        <p:nvSpPr>
          <p:cNvPr id="2892" name="Shape 28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3" name="Shape 28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8" name="Shape 2938"/>
        <p:cNvGrpSpPr/>
        <p:nvPr/>
      </p:nvGrpSpPr>
      <p:grpSpPr>
        <a:xfrm>
          <a:off x="0" y="0"/>
          <a:ext cx="0" cy="0"/>
          <a:chOff x="0" y="0"/>
          <a:chExt cx="0" cy="0"/>
        </a:xfrm>
      </p:grpSpPr>
      <p:sp>
        <p:nvSpPr>
          <p:cNvPr id="2939" name="Shape 29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0" name="Shape 29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5" name="Shape 2985"/>
        <p:cNvGrpSpPr/>
        <p:nvPr/>
      </p:nvGrpSpPr>
      <p:grpSpPr>
        <a:xfrm>
          <a:off x="0" y="0"/>
          <a:ext cx="0" cy="0"/>
          <a:chOff x="0" y="0"/>
          <a:chExt cx="0" cy="0"/>
        </a:xfrm>
      </p:grpSpPr>
      <p:sp>
        <p:nvSpPr>
          <p:cNvPr id="2986" name="Shape 29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7" name="Shape 29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7" name="Shape 3017"/>
        <p:cNvGrpSpPr/>
        <p:nvPr/>
      </p:nvGrpSpPr>
      <p:grpSpPr>
        <a:xfrm>
          <a:off x="0" y="0"/>
          <a:ext cx="0" cy="0"/>
          <a:chOff x="0" y="0"/>
          <a:chExt cx="0" cy="0"/>
        </a:xfrm>
      </p:grpSpPr>
      <p:sp>
        <p:nvSpPr>
          <p:cNvPr id="3018" name="Shape 30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9" name="Shape 30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3" name="Shape 3023"/>
        <p:cNvGrpSpPr/>
        <p:nvPr/>
      </p:nvGrpSpPr>
      <p:grpSpPr>
        <a:xfrm>
          <a:off x="0" y="0"/>
          <a:ext cx="0" cy="0"/>
          <a:chOff x="0" y="0"/>
          <a:chExt cx="0" cy="0"/>
        </a:xfrm>
      </p:grpSpPr>
      <p:sp>
        <p:nvSpPr>
          <p:cNvPr id="3024" name="Shape 30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5" name="Shape 30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0" name="Shape 3030"/>
        <p:cNvGrpSpPr/>
        <p:nvPr/>
      </p:nvGrpSpPr>
      <p:grpSpPr>
        <a:xfrm>
          <a:off x="0" y="0"/>
          <a:ext cx="0" cy="0"/>
          <a:chOff x="0" y="0"/>
          <a:chExt cx="0" cy="0"/>
        </a:xfrm>
      </p:grpSpPr>
      <p:sp>
        <p:nvSpPr>
          <p:cNvPr id="3031" name="Shape 303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032" name="Shape 3032"/>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7" name="Shape 3037"/>
        <p:cNvGrpSpPr/>
        <p:nvPr/>
      </p:nvGrpSpPr>
      <p:grpSpPr>
        <a:xfrm>
          <a:off x="0" y="0"/>
          <a:ext cx="0" cy="0"/>
          <a:chOff x="0" y="0"/>
          <a:chExt cx="0" cy="0"/>
        </a:xfrm>
      </p:grpSpPr>
      <p:sp>
        <p:nvSpPr>
          <p:cNvPr id="3038" name="Shape 30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39" name="Shape 30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0" name="Shape 3090"/>
        <p:cNvGrpSpPr/>
        <p:nvPr/>
      </p:nvGrpSpPr>
      <p:grpSpPr>
        <a:xfrm>
          <a:off x="0" y="0"/>
          <a:ext cx="0" cy="0"/>
          <a:chOff x="0" y="0"/>
          <a:chExt cx="0" cy="0"/>
        </a:xfrm>
      </p:grpSpPr>
      <p:sp>
        <p:nvSpPr>
          <p:cNvPr id="3091" name="Shape 30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92" name="Shape 30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3" name="Shape 3103"/>
        <p:cNvGrpSpPr/>
        <p:nvPr/>
      </p:nvGrpSpPr>
      <p:grpSpPr>
        <a:xfrm>
          <a:off x="0" y="0"/>
          <a:ext cx="0" cy="0"/>
          <a:chOff x="0" y="0"/>
          <a:chExt cx="0" cy="0"/>
        </a:xfrm>
      </p:grpSpPr>
      <p:sp>
        <p:nvSpPr>
          <p:cNvPr id="3104" name="Shape 310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05" name="Shape 3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2" name="Shape 3162"/>
        <p:cNvGrpSpPr/>
        <p:nvPr/>
      </p:nvGrpSpPr>
      <p:grpSpPr>
        <a:xfrm>
          <a:off x="0" y="0"/>
          <a:ext cx="0" cy="0"/>
          <a:chOff x="0" y="0"/>
          <a:chExt cx="0" cy="0"/>
        </a:xfrm>
      </p:grpSpPr>
      <p:sp>
        <p:nvSpPr>
          <p:cNvPr id="3163" name="Shape 31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64" name="Shape 3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7" name="Shape 3217"/>
        <p:cNvGrpSpPr/>
        <p:nvPr/>
      </p:nvGrpSpPr>
      <p:grpSpPr>
        <a:xfrm>
          <a:off x="0" y="0"/>
          <a:ext cx="0" cy="0"/>
          <a:chOff x="0" y="0"/>
          <a:chExt cx="0" cy="0"/>
        </a:xfrm>
      </p:grpSpPr>
      <p:sp>
        <p:nvSpPr>
          <p:cNvPr id="3218" name="Shape 32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219" name="Shape 3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8" name="Shape 3278"/>
        <p:cNvGrpSpPr/>
        <p:nvPr/>
      </p:nvGrpSpPr>
      <p:grpSpPr>
        <a:xfrm>
          <a:off x="0" y="0"/>
          <a:ext cx="0" cy="0"/>
          <a:chOff x="0" y="0"/>
          <a:chExt cx="0" cy="0"/>
        </a:xfrm>
      </p:grpSpPr>
      <p:sp>
        <p:nvSpPr>
          <p:cNvPr id="3279" name="Shape 32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280" name="Shape 3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6" name="Shape 3286"/>
        <p:cNvGrpSpPr/>
        <p:nvPr/>
      </p:nvGrpSpPr>
      <p:grpSpPr>
        <a:xfrm>
          <a:off x="0" y="0"/>
          <a:ext cx="0" cy="0"/>
          <a:chOff x="0" y="0"/>
          <a:chExt cx="0" cy="0"/>
        </a:xfrm>
      </p:grpSpPr>
      <p:sp>
        <p:nvSpPr>
          <p:cNvPr id="3287" name="Shape 3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8" name="Shape 3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 name="Shape 6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3" name="Shape 6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Shape 6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0" name="Shape 6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695" name="Shape 6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Shape 7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3" name="Shape 7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51" name="Shape 7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96" name="Shape 7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Shape 85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52" name="Shape 8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08" name="Shape 9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Shape 9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64" name="Shape 9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Shape 102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022" name="Shape 10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Shape 10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081" name="Shape 10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Shape 1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0" name="Shape 1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Shape 114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46" name="Shape 1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Shape 116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66" name="Shape 1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Shape 1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2" name="Shape 1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Shape 1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8" name="Shape 1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Shape 1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3" name="Shape 1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Shape 12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01" name="Shape 1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29" name="Shape 1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Shape 12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57" name="Shape 1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Shape 128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85" name="Shape 1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Shape 13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13" name="Shape 1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Shape 13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41" name="Shape 13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Shape 136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69" name="Shape 13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Shape 13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97" name="Shape 13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Shape 14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25" name="Shape 1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Shape 145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53" name="Shape 14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9" name="Shape 1479"/>
        <p:cNvGrpSpPr/>
        <p:nvPr/>
      </p:nvGrpSpPr>
      <p:grpSpPr>
        <a:xfrm>
          <a:off x="0" y="0"/>
          <a:ext cx="0" cy="0"/>
          <a:chOff x="0" y="0"/>
          <a:chExt cx="0" cy="0"/>
        </a:xfrm>
      </p:grpSpPr>
      <p:sp>
        <p:nvSpPr>
          <p:cNvPr id="1480" name="Shape 14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81" name="Shape 14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7" name="Shape 1507"/>
        <p:cNvGrpSpPr/>
        <p:nvPr/>
      </p:nvGrpSpPr>
      <p:grpSpPr>
        <a:xfrm>
          <a:off x="0" y="0"/>
          <a:ext cx="0" cy="0"/>
          <a:chOff x="0" y="0"/>
          <a:chExt cx="0" cy="0"/>
        </a:xfrm>
      </p:grpSpPr>
      <p:sp>
        <p:nvSpPr>
          <p:cNvPr id="1508" name="Shape 15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09" name="Shape 15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Shape 15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37" name="Shape 15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Shape 156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65" name="Shape 15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Shape 15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93" name="Shape 15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Shape 162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21" name="Shape 16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Shape 16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9" name="Shape 16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Now the decoder computes the function  p(</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Shape 16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8" name="Shape 16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Shape 17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3" name="Shape 17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2" name="Shape 1722"/>
        <p:cNvGrpSpPr/>
        <p:nvPr/>
      </p:nvGrpSpPr>
      <p:grpSpPr>
        <a:xfrm>
          <a:off x="0" y="0"/>
          <a:ext cx="0" cy="0"/>
          <a:chOff x="0" y="0"/>
          <a:chExt cx="0" cy="0"/>
        </a:xfrm>
      </p:grpSpPr>
      <p:sp>
        <p:nvSpPr>
          <p:cNvPr id="1723" name="Shape 17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4" name="Shape 17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3" name="Shape 1733"/>
        <p:cNvGrpSpPr/>
        <p:nvPr/>
      </p:nvGrpSpPr>
      <p:grpSpPr>
        <a:xfrm>
          <a:off x="0" y="0"/>
          <a:ext cx="0" cy="0"/>
          <a:chOff x="0" y="0"/>
          <a:chExt cx="0" cy="0"/>
        </a:xfrm>
      </p:grpSpPr>
      <p:sp>
        <p:nvSpPr>
          <p:cNvPr id="1734" name="Shape 1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5" name="Shape 17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4" name="Shape 1744"/>
        <p:cNvGrpSpPr/>
        <p:nvPr/>
      </p:nvGrpSpPr>
      <p:grpSpPr>
        <a:xfrm>
          <a:off x="0" y="0"/>
          <a:ext cx="0" cy="0"/>
          <a:chOff x="0" y="0"/>
          <a:chExt cx="0" cy="0"/>
        </a:xfrm>
      </p:grpSpPr>
      <p:sp>
        <p:nvSpPr>
          <p:cNvPr id="1745" name="Shape 17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6" name="Shape 17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Shape 1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7" name="Shape 17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Shape 17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8" name="Shape 17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Shape 17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9" name="Shape 17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4" name="Shape 1784"/>
        <p:cNvGrpSpPr/>
        <p:nvPr/>
      </p:nvGrpSpPr>
      <p:grpSpPr>
        <a:xfrm>
          <a:off x="0" y="0"/>
          <a:ext cx="0" cy="0"/>
          <a:chOff x="0" y="0"/>
          <a:chExt cx="0" cy="0"/>
        </a:xfrm>
      </p:grpSpPr>
      <p:sp>
        <p:nvSpPr>
          <p:cNvPr id="1785" name="Shape 17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6" name="Shape 17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Shape 18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4" name="Shape 18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Explain how xxx got in there -- extrapolation.</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Shape 18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2" name="Shape 18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Choosing St or Sa -&gt; influences the attention and the outputs in the subsequence step.</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6" name="Shape 1886"/>
        <p:cNvGrpSpPr/>
        <p:nvPr/>
      </p:nvGrpSpPr>
      <p:grpSpPr>
        <a:xfrm>
          <a:off x="0" y="0"/>
          <a:ext cx="0" cy="0"/>
          <a:chOff x="0" y="0"/>
          <a:chExt cx="0" cy="0"/>
        </a:xfrm>
      </p:grpSpPr>
      <p:sp>
        <p:nvSpPr>
          <p:cNvPr id="1887" name="Shape 18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8" name="Shape 18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2" name="Shape 1892"/>
        <p:cNvGrpSpPr/>
        <p:nvPr/>
      </p:nvGrpSpPr>
      <p:grpSpPr>
        <a:xfrm>
          <a:off x="0" y="0"/>
          <a:ext cx="0" cy="0"/>
          <a:chOff x="0" y="0"/>
          <a:chExt cx="0" cy="0"/>
        </a:xfrm>
      </p:grpSpPr>
      <p:sp>
        <p:nvSpPr>
          <p:cNvPr id="1893" name="Shape 18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4" name="Shape 18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0" name="Shape 1900"/>
        <p:cNvGrpSpPr/>
        <p:nvPr/>
      </p:nvGrpSpPr>
      <p:grpSpPr>
        <a:xfrm>
          <a:off x="0" y="0"/>
          <a:ext cx="0" cy="0"/>
          <a:chOff x="0" y="0"/>
          <a:chExt cx="0" cy="0"/>
        </a:xfrm>
      </p:grpSpPr>
      <p:sp>
        <p:nvSpPr>
          <p:cNvPr id="1901" name="Shape 19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2" name="Shape 19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Shape 19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2" name="Shape 19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8" name="Shape 1918"/>
        <p:cNvGrpSpPr/>
        <p:nvPr/>
      </p:nvGrpSpPr>
      <p:grpSpPr>
        <a:xfrm>
          <a:off x="0" y="0"/>
          <a:ext cx="0" cy="0"/>
          <a:chOff x="0" y="0"/>
          <a:chExt cx="0" cy="0"/>
        </a:xfrm>
      </p:grpSpPr>
      <p:sp>
        <p:nvSpPr>
          <p:cNvPr id="1919" name="Shape 19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0" name="Shape 19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6" name="Shape 1926"/>
        <p:cNvGrpSpPr/>
        <p:nvPr/>
      </p:nvGrpSpPr>
      <p:grpSpPr>
        <a:xfrm>
          <a:off x="0" y="0"/>
          <a:ext cx="0" cy="0"/>
          <a:chOff x="0" y="0"/>
          <a:chExt cx="0" cy="0"/>
        </a:xfrm>
      </p:grpSpPr>
      <p:sp>
        <p:nvSpPr>
          <p:cNvPr id="1927" name="Shape 19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8" name="Shape 19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3" name="Shape 1933"/>
        <p:cNvGrpSpPr/>
        <p:nvPr/>
      </p:nvGrpSpPr>
      <p:grpSpPr>
        <a:xfrm>
          <a:off x="0" y="0"/>
          <a:ext cx="0" cy="0"/>
          <a:chOff x="0" y="0"/>
          <a:chExt cx="0" cy="0"/>
        </a:xfrm>
      </p:grpSpPr>
      <p:sp>
        <p:nvSpPr>
          <p:cNvPr id="1934" name="Shape 19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5" name="Shape 19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7" name="Shape 1967"/>
        <p:cNvGrpSpPr/>
        <p:nvPr/>
      </p:nvGrpSpPr>
      <p:grpSpPr>
        <a:xfrm>
          <a:off x="0" y="0"/>
          <a:ext cx="0" cy="0"/>
          <a:chOff x="0" y="0"/>
          <a:chExt cx="0" cy="0"/>
        </a:xfrm>
      </p:grpSpPr>
      <p:sp>
        <p:nvSpPr>
          <p:cNvPr id="1968" name="Shape 19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9" name="Shape 196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
              <a:t>Self referential output; cannot be dealt with fixed size softmax</a:t>
            </a:r>
          </a:p>
          <a:p>
            <a:pPr indent="-228600" lvl="0" marL="457200" rtl="0">
              <a:spcBef>
                <a:spcPts val="0"/>
              </a:spcBef>
              <a:buChar char="●"/>
            </a:pPr>
            <a:r>
              <a:rPr lang="en"/>
              <a:t>Test problems may have different length from training problems</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7" name="Shape 1977"/>
        <p:cNvGrpSpPr/>
        <p:nvPr/>
      </p:nvGrpSpPr>
      <p:grpSpPr>
        <a:xfrm>
          <a:off x="0" y="0"/>
          <a:ext cx="0" cy="0"/>
          <a:chOff x="0" y="0"/>
          <a:chExt cx="0" cy="0"/>
        </a:xfrm>
      </p:grpSpPr>
      <p:sp>
        <p:nvSpPr>
          <p:cNvPr id="1978" name="Shape 19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9" name="Shape 19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2" name="Shape 1992"/>
        <p:cNvGrpSpPr/>
        <p:nvPr/>
      </p:nvGrpSpPr>
      <p:grpSpPr>
        <a:xfrm>
          <a:off x="0" y="0"/>
          <a:ext cx="0" cy="0"/>
          <a:chOff x="0" y="0"/>
          <a:chExt cx="0" cy="0"/>
        </a:xfrm>
      </p:grpSpPr>
      <p:sp>
        <p:nvSpPr>
          <p:cNvPr id="1993" name="Shape 19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4" name="Shape 19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Shape 19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9" name="Shape 19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2" name="Shape 2002"/>
        <p:cNvGrpSpPr/>
        <p:nvPr/>
      </p:nvGrpSpPr>
      <p:grpSpPr>
        <a:xfrm>
          <a:off x="0" y="0"/>
          <a:ext cx="0" cy="0"/>
          <a:chOff x="0" y="0"/>
          <a:chExt cx="0" cy="0"/>
        </a:xfrm>
      </p:grpSpPr>
      <p:sp>
        <p:nvSpPr>
          <p:cNvPr id="2003" name="Shape 20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4" name="Shape 20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9" name="Shape 2009"/>
        <p:cNvGrpSpPr/>
        <p:nvPr/>
      </p:nvGrpSpPr>
      <p:grpSpPr>
        <a:xfrm>
          <a:off x="0" y="0"/>
          <a:ext cx="0" cy="0"/>
          <a:chOff x="0" y="0"/>
          <a:chExt cx="0" cy="0"/>
        </a:xfrm>
      </p:grpSpPr>
      <p:sp>
        <p:nvSpPr>
          <p:cNvPr id="2010" name="Shape 20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1" name="Shape 20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Shape 10"/>
          <p:cNvSpPr txBox="1"/>
          <p:nvPr>
            <p:ph type="ctrTitle"/>
          </p:nvPr>
        </p:nvSpPr>
        <p:spPr>
          <a:xfrm>
            <a:off x="685800" y="1278542"/>
            <a:ext cx="7772400" cy="1159800"/>
          </a:xfrm>
          <a:prstGeom prst="rect">
            <a:avLst/>
          </a:prstGeom>
          <a:ln>
            <a:noFill/>
          </a:ln>
        </p:spPr>
        <p:txBody>
          <a:bodyPr anchorCtr="0" anchor="b" bIns="91425" lIns="91425" rIns="91425" tIns="91425"/>
          <a:lstStyle>
            <a:lvl1pPr lvl="0" rtl="0" algn="ctr">
              <a:spcBef>
                <a:spcPts val="0"/>
              </a:spcBef>
              <a:buClr>
                <a:schemeClr val="lt1"/>
              </a:buClr>
              <a:buSzPct val="100000"/>
              <a:buFont typeface="Raleway"/>
              <a:defRPr sz="4800">
                <a:solidFill>
                  <a:schemeClr val="lt1"/>
                </a:solidFill>
                <a:latin typeface="Raleway"/>
                <a:ea typeface="Raleway"/>
                <a:cs typeface="Raleway"/>
                <a:sym typeface="Raleway"/>
              </a:defRPr>
            </a:lvl1pPr>
            <a:lvl2pPr lvl="1" rtl="0" algn="ctr">
              <a:spcBef>
                <a:spcPts val="0"/>
              </a:spcBef>
              <a:buSzPct val="100000"/>
              <a:buFont typeface="Raleway"/>
              <a:defRPr sz="4800">
                <a:latin typeface="Raleway"/>
                <a:ea typeface="Raleway"/>
                <a:cs typeface="Raleway"/>
                <a:sym typeface="Raleway"/>
              </a:defRPr>
            </a:lvl2pPr>
            <a:lvl3pPr lvl="2" rtl="0" algn="ctr">
              <a:spcBef>
                <a:spcPts val="0"/>
              </a:spcBef>
              <a:buSzPct val="100000"/>
              <a:buFont typeface="Raleway"/>
              <a:defRPr sz="4800">
                <a:latin typeface="Raleway"/>
                <a:ea typeface="Raleway"/>
                <a:cs typeface="Raleway"/>
                <a:sym typeface="Raleway"/>
              </a:defRPr>
            </a:lvl3pPr>
            <a:lvl4pPr lvl="3" rtl="0" algn="ctr">
              <a:spcBef>
                <a:spcPts val="0"/>
              </a:spcBef>
              <a:buSzPct val="100000"/>
              <a:buFont typeface="Raleway"/>
              <a:defRPr sz="4800">
                <a:latin typeface="Raleway"/>
                <a:ea typeface="Raleway"/>
                <a:cs typeface="Raleway"/>
                <a:sym typeface="Raleway"/>
              </a:defRPr>
            </a:lvl4pPr>
            <a:lvl5pPr lvl="4" rtl="0" algn="ctr">
              <a:spcBef>
                <a:spcPts val="0"/>
              </a:spcBef>
              <a:buSzPct val="100000"/>
              <a:buFont typeface="Raleway"/>
              <a:defRPr sz="4800">
                <a:latin typeface="Raleway"/>
                <a:ea typeface="Raleway"/>
                <a:cs typeface="Raleway"/>
                <a:sym typeface="Raleway"/>
              </a:defRPr>
            </a:lvl5pPr>
            <a:lvl6pPr lvl="5" rtl="0" algn="ctr">
              <a:spcBef>
                <a:spcPts val="0"/>
              </a:spcBef>
              <a:buSzPct val="100000"/>
              <a:buFont typeface="Raleway"/>
              <a:defRPr sz="4800">
                <a:latin typeface="Raleway"/>
                <a:ea typeface="Raleway"/>
                <a:cs typeface="Raleway"/>
                <a:sym typeface="Raleway"/>
              </a:defRPr>
            </a:lvl6pPr>
            <a:lvl7pPr lvl="6" rtl="0" algn="ctr">
              <a:spcBef>
                <a:spcPts val="0"/>
              </a:spcBef>
              <a:buSzPct val="100000"/>
              <a:buFont typeface="Raleway"/>
              <a:defRPr sz="4800">
                <a:latin typeface="Raleway"/>
                <a:ea typeface="Raleway"/>
                <a:cs typeface="Raleway"/>
                <a:sym typeface="Raleway"/>
              </a:defRPr>
            </a:lvl7pPr>
            <a:lvl8pPr lvl="7" rtl="0" algn="ctr">
              <a:spcBef>
                <a:spcPts val="0"/>
              </a:spcBef>
              <a:buSzPct val="100000"/>
              <a:buFont typeface="Raleway"/>
              <a:defRPr sz="4800">
                <a:latin typeface="Raleway"/>
                <a:ea typeface="Raleway"/>
                <a:cs typeface="Raleway"/>
                <a:sym typeface="Raleway"/>
              </a:defRPr>
            </a:lvl8pPr>
            <a:lvl9pPr lvl="8" rtl="0" algn="ctr">
              <a:spcBef>
                <a:spcPts val="0"/>
              </a:spcBef>
              <a:buSzPct val="100000"/>
              <a:buFont typeface="Raleway"/>
              <a:defRPr sz="4800">
                <a:latin typeface="Raleway"/>
                <a:ea typeface="Raleway"/>
                <a:cs typeface="Raleway"/>
                <a:sym typeface="Raleway"/>
              </a:defRPr>
            </a:lvl9pPr>
          </a:lstStyle>
          <a:p/>
        </p:txBody>
      </p:sp>
      <p:sp>
        <p:nvSpPr>
          <p:cNvPr id="11" name="Shape 11"/>
          <p:cNvSpPr txBox="1"/>
          <p:nvPr>
            <p:ph idx="1" type="subTitle"/>
          </p:nvPr>
        </p:nvSpPr>
        <p:spPr>
          <a:xfrm>
            <a:off x="685800" y="2535251"/>
            <a:ext cx="7772400" cy="475800"/>
          </a:xfrm>
          <a:prstGeom prst="rect">
            <a:avLst/>
          </a:prstGeom>
        </p:spPr>
        <p:txBody>
          <a:bodyPr anchorCtr="0" anchor="t" bIns="91425" lIns="91425" rIns="91425" tIns="91425"/>
          <a:lstStyle>
            <a:lvl1pPr lvl="0" rtl="0" algn="ctr">
              <a:spcBef>
                <a:spcPts val="0"/>
              </a:spcBef>
              <a:buClr>
                <a:schemeClr val="lt1"/>
              </a:buClr>
              <a:buSzPct val="100000"/>
              <a:buNone/>
              <a:defRPr sz="1800">
                <a:solidFill>
                  <a:schemeClr val="lt1"/>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pic>
        <p:nvPicPr>
          <p:cNvPr id="12" name="Shape 12"/>
          <p:cNvPicPr preferRelativeResize="0"/>
          <p:nvPr/>
        </p:nvPicPr>
        <p:blipFill>
          <a:blip r:embed="rId3">
            <a:alphaModFix amt="94000"/>
          </a:blip>
          <a:stretch>
            <a:fillRect/>
          </a:stretch>
        </p:blipFill>
        <p:spPr>
          <a:xfrm>
            <a:off x="4131875" y="3648875"/>
            <a:ext cx="660187" cy="660187"/>
          </a:xfrm>
          <a:prstGeom prst="rect">
            <a:avLst/>
          </a:prstGeom>
          <a:noFill/>
          <a:ln>
            <a:noFill/>
          </a:ln>
        </p:spPr>
      </p:pic>
      <p:sp>
        <p:nvSpPr>
          <p:cNvPr id="13" name="Shape 13"/>
          <p:cNvSpPr txBox="1"/>
          <p:nvPr>
            <p:ph idx="2" type="subTitle"/>
          </p:nvPr>
        </p:nvSpPr>
        <p:spPr>
          <a:xfrm>
            <a:off x="685800" y="2818276"/>
            <a:ext cx="7772400" cy="475799"/>
          </a:xfrm>
          <a:prstGeom prst="rect">
            <a:avLst/>
          </a:prstGeom>
        </p:spPr>
        <p:txBody>
          <a:bodyPr anchorCtr="0" anchor="t" bIns="91425" lIns="91425" rIns="91425" tIns="91425"/>
          <a:lstStyle>
            <a:lvl1pPr lvl="0" rtl="0" algn="ctr">
              <a:spcBef>
                <a:spcPts val="0"/>
              </a:spcBef>
              <a:buClr>
                <a:srgbClr val="CCCCCC"/>
              </a:buClr>
              <a:buSzPct val="100000"/>
              <a:buNone/>
              <a:defRPr sz="1400">
                <a:solidFill>
                  <a:srgbClr val="CCCCCC"/>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14" name="Shape 14"/>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69" name="Shape 69"/>
        <p:cNvGrpSpPr/>
        <p:nvPr/>
      </p:nvGrpSpPr>
      <p:grpSpPr>
        <a:xfrm>
          <a:off x="0" y="0"/>
          <a:ext cx="0" cy="0"/>
          <a:chOff x="0" y="0"/>
          <a:chExt cx="0" cy="0"/>
        </a:xfrm>
      </p:grpSpPr>
      <p:sp>
        <p:nvSpPr>
          <p:cNvPr id="70" name="Shape 70"/>
          <p:cNvSpPr txBox="1"/>
          <p:nvPr>
            <p:ph idx="1" type="body"/>
          </p:nvPr>
        </p:nvSpPr>
        <p:spPr>
          <a:xfrm>
            <a:off x="457200" y="4406309"/>
            <a:ext cx="8229600" cy="519600"/>
          </a:xfrm>
          <a:prstGeom prst="rect">
            <a:avLst/>
          </a:prstGeom>
        </p:spPr>
        <p:txBody>
          <a:bodyPr anchorCtr="0" anchor="t" bIns="91425" lIns="91425" rIns="91425" tIns="91425"/>
          <a:lstStyle>
            <a:lvl1pPr lvl="0" rtl="0" algn="ctr">
              <a:spcBef>
                <a:spcPts val="360"/>
              </a:spcBef>
              <a:buSzPct val="100000"/>
              <a:buChar char="●"/>
              <a:defRPr sz="1800"/>
            </a:lvl1pPr>
          </a:lstStyle>
          <a:p/>
        </p:txBody>
      </p:sp>
      <p:pic>
        <p:nvPicPr>
          <p:cNvPr descr="GDM-TGIF-bg-bluebar.png" id="71" name="Shape 71"/>
          <p:cNvPicPr preferRelativeResize="0"/>
          <p:nvPr/>
        </p:nvPicPr>
        <p:blipFill>
          <a:blip r:embed="rId2">
            <a:alphaModFix/>
          </a:blip>
          <a:stretch>
            <a:fillRect/>
          </a:stretch>
        </p:blipFill>
        <p:spPr>
          <a:xfrm>
            <a:off x="0" y="-6900"/>
            <a:ext cx="6858002" cy="69262"/>
          </a:xfrm>
          <a:prstGeom prst="rect">
            <a:avLst/>
          </a:prstGeom>
          <a:noFill/>
          <a:ln>
            <a:noFill/>
          </a:ln>
        </p:spPr>
      </p:pic>
      <p:sp>
        <p:nvSpPr>
          <p:cNvPr id="72" name="Shape 72"/>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3" name="Shape 73"/>
        <p:cNvGrpSpPr/>
        <p:nvPr/>
      </p:nvGrpSpPr>
      <p:grpSpPr>
        <a:xfrm>
          <a:off x="0" y="0"/>
          <a:ext cx="0" cy="0"/>
          <a:chOff x="0" y="0"/>
          <a:chExt cx="0" cy="0"/>
        </a:xfrm>
      </p:grpSpPr>
      <p:pic>
        <p:nvPicPr>
          <p:cNvPr descr="GDM-TGIF-bg-bluebar.png" id="74" name="Shape 74"/>
          <p:cNvPicPr preferRelativeResize="0"/>
          <p:nvPr/>
        </p:nvPicPr>
        <p:blipFill>
          <a:blip r:embed="rId2">
            <a:alphaModFix/>
          </a:blip>
          <a:stretch>
            <a:fillRect/>
          </a:stretch>
        </p:blipFill>
        <p:spPr>
          <a:xfrm>
            <a:off x="0" y="-6900"/>
            <a:ext cx="6858002" cy="69262"/>
          </a:xfrm>
          <a:prstGeom prst="rect">
            <a:avLst/>
          </a:prstGeom>
          <a:noFill/>
          <a:ln>
            <a:noFill/>
          </a:ln>
        </p:spPr>
      </p:pic>
      <p:sp>
        <p:nvSpPr>
          <p:cNvPr id="75" name="Shape 75"/>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eepTheme v1.0 Arcad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Shape 77"/>
          <p:cNvSpPr txBox="1"/>
          <p:nvPr>
            <p:ph idx="1" type="body"/>
          </p:nvPr>
        </p:nvSpPr>
        <p:spPr>
          <a:xfrm>
            <a:off x="371500" y="1200150"/>
            <a:ext cx="8400900" cy="3725700"/>
          </a:xfrm>
          <a:prstGeom prst="rect">
            <a:avLst/>
          </a:prstGeom>
        </p:spPr>
        <p:txBody>
          <a:bodyPr anchorCtr="0" anchor="t" bIns="91425" lIns="91425" rIns="91425" tIns="91425"/>
          <a:lstStyle>
            <a:lvl1pPr lvl="0" rtl="0">
              <a:lnSpc>
                <a:spcPct val="150000"/>
              </a:lnSpc>
              <a:spcBef>
                <a:spcPts val="600"/>
              </a:spcBef>
              <a:buClr>
                <a:schemeClr val="lt1"/>
              </a:buClr>
              <a:buSzPct val="100000"/>
              <a:buFont typeface="Open Sans"/>
              <a:buChar char="●"/>
              <a:defRPr sz="1800">
                <a:solidFill>
                  <a:schemeClr val="lt1"/>
                </a:solidFill>
                <a:latin typeface="Open Sans"/>
                <a:ea typeface="Open Sans"/>
                <a:cs typeface="Open Sans"/>
                <a:sym typeface="Open Sans"/>
              </a:defRPr>
            </a:lvl1pPr>
            <a:lvl2pPr lvl="1" rtl="0">
              <a:lnSpc>
                <a:spcPct val="150000"/>
              </a:lnSpc>
              <a:spcBef>
                <a:spcPts val="480"/>
              </a:spcBef>
              <a:buClr>
                <a:schemeClr val="lt1"/>
              </a:buClr>
              <a:buSzPct val="100000"/>
              <a:buFont typeface="Open Sans"/>
              <a:buChar char="○"/>
              <a:defRPr sz="1800">
                <a:solidFill>
                  <a:schemeClr val="lt1"/>
                </a:solidFill>
                <a:latin typeface="Open Sans"/>
                <a:ea typeface="Open Sans"/>
                <a:cs typeface="Open Sans"/>
                <a:sym typeface="Open Sans"/>
              </a:defRPr>
            </a:lvl2pPr>
            <a:lvl3pPr lvl="2" rtl="0">
              <a:lnSpc>
                <a:spcPct val="150000"/>
              </a:lnSpc>
              <a:spcBef>
                <a:spcPts val="480"/>
              </a:spcBef>
              <a:buClr>
                <a:schemeClr val="lt1"/>
              </a:buClr>
              <a:buSzPct val="100000"/>
              <a:buFont typeface="Open Sans"/>
              <a:buChar char="■"/>
              <a:defRPr sz="1500">
                <a:solidFill>
                  <a:schemeClr val="lt1"/>
                </a:solidFill>
                <a:latin typeface="Open Sans"/>
                <a:ea typeface="Open Sans"/>
                <a:cs typeface="Open Sans"/>
                <a:sym typeface="Open Sans"/>
              </a:defRPr>
            </a:lvl3pPr>
            <a:lvl4pPr lvl="3"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4pPr>
            <a:lvl5pPr lvl="4"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5pPr>
            <a:lvl6pPr lvl="5"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6pPr>
            <a:lvl7pPr lvl="6"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7pPr>
            <a:lvl8pPr lvl="7"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8pPr>
            <a:lvl9pPr lvl="8"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9pPr>
          </a:lstStyle>
          <a:p/>
        </p:txBody>
      </p:sp>
      <p:sp>
        <p:nvSpPr>
          <p:cNvPr id="78" name="Shape 78"/>
          <p:cNvSpPr txBox="1"/>
          <p:nvPr>
            <p:ph type="title"/>
          </p:nvPr>
        </p:nvSpPr>
        <p:spPr>
          <a:xfrm>
            <a:off x="457200" y="129778"/>
            <a:ext cx="8229600" cy="857400"/>
          </a:xfrm>
          <a:prstGeom prst="rect">
            <a:avLst/>
          </a:prstGeom>
        </p:spPr>
        <p:txBody>
          <a:bodyPr anchorCtr="0" anchor="b" bIns="91425" lIns="91425" rIns="91425" tIns="91425"/>
          <a:lstStyle>
            <a:lvl1pPr lvl="0" rtl="0">
              <a:spcBef>
                <a:spcPts val="0"/>
              </a:spcBef>
              <a:buClr>
                <a:srgbClr val="FFFFFF"/>
              </a:buClr>
              <a:buSzPct val="100000"/>
              <a:defRPr sz="3000">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79" name="Shape 79"/>
          <p:cNvCxnSpPr/>
          <p:nvPr/>
        </p:nvCxnSpPr>
        <p:spPr>
          <a:xfrm>
            <a:off x="585750" y="967712"/>
            <a:ext cx="7972500" cy="0"/>
          </a:xfrm>
          <a:prstGeom prst="straightConnector1">
            <a:avLst/>
          </a:prstGeom>
          <a:noFill/>
          <a:ln cap="flat" cmpd="sng" w="9525">
            <a:solidFill>
              <a:srgbClr val="0B5394"/>
            </a:solidFill>
            <a:prstDash val="solid"/>
            <a:round/>
            <a:headEnd len="lg" w="lg" type="none"/>
            <a:tailEnd len="lg" w="lg" type="none"/>
          </a:ln>
        </p:spPr>
      </p:cxnSp>
      <p:grpSp>
        <p:nvGrpSpPr>
          <p:cNvPr id="80" name="Shape 80"/>
          <p:cNvGrpSpPr/>
          <p:nvPr/>
        </p:nvGrpSpPr>
        <p:grpSpPr>
          <a:xfrm>
            <a:off x="585750" y="4511012"/>
            <a:ext cx="8062975" cy="371475"/>
            <a:chOff x="585750" y="4511012"/>
            <a:chExt cx="8062975" cy="371475"/>
          </a:xfrm>
        </p:grpSpPr>
        <p:cxnSp>
          <p:nvCxnSpPr>
            <p:cNvPr id="81" name="Shape 81"/>
            <p:cNvCxnSpPr/>
            <p:nvPr/>
          </p:nvCxnSpPr>
          <p:spPr>
            <a:xfrm>
              <a:off x="585750" y="4511012"/>
              <a:ext cx="7972500" cy="0"/>
            </a:xfrm>
            <a:prstGeom prst="straightConnector1">
              <a:avLst/>
            </a:prstGeom>
            <a:noFill/>
            <a:ln cap="flat" cmpd="sng" w="9525">
              <a:solidFill>
                <a:srgbClr val="0B5394"/>
              </a:solidFill>
              <a:prstDash val="solid"/>
              <a:round/>
              <a:headEnd len="lg" w="lg" type="none"/>
              <a:tailEnd len="lg" w="lg" type="none"/>
            </a:ln>
          </p:spPr>
        </p:cxnSp>
        <p:pic>
          <p:nvPicPr>
            <p:cNvPr descr="GoogleDeepMind-Logotype-Horizontal-600px-100px.png" id="82" name="Shape 82"/>
            <p:cNvPicPr preferRelativeResize="0"/>
            <p:nvPr/>
          </p:nvPicPr>
          <p:blipFill>
            <a:blip r:embed="rId3">
              <a:alphaModFix/>
            </a:blip>
            <a:stretch>
              <a:fillRect/>
            </a:stretch>
          </p:blipFill>
          <p:spPr>
            <a:xfrm>
              <a:off x="585750" y="4644362"/>
              <a:ext cx="1428750" cy="238125"/>
            </a:xfrm>
            <a:prstGeom prst="rect">
              <a:avLst/>
            </a:prstGeom>
            <a:noFill/>
            <a:ln>
              <a:noFill/>
            </a:ln>
          </p:spPr>
        </p:pic>
        <p:sp>
          <p:nvSpPr>
            <p:cNvPr id="83" name="Shape 83"/>
            <p:cNvSpPr txBox="1"/>
            <p:nvPr/>
          </p:nvSpPr>
          <p:spPr>
            <a:xfrm>
              <a:off x="4572025" y="4601500"/>
              <a:ext cx="4076700" cy="238200"/>
            </a:xfrm>
            <a:prstGeom prst="rect">
              <a:avLst/>
            </a:prstGeom>
            <a:noFill/>
            <a:ln>
              <a:noFill/>
            </a:ln>
          </p:spPr>
          <p:txBody>
            <a:bodyPr anchorCtr="0" anchor="t" bIns="91425" lIns="91425" rIns="91425" tIns="91425">
              <a:noAutofit/>
            </a:bodyPr>
            <a:lstStyle/>
            <a:p>
              <a:pPr lvl="0" rtl="0" algn="r">
                <a:spcBef>
                  <a:spcPts val="0"/>
                </a:spcBef>
                <a:buNone/>
              </a:pPr>
              <a:r>
                <a:rPr lang="en" sz="1000">
                  <a:solidFill>
                    <a:srgbClr val="666666"/>
                  </a:solidFill>
                  <a:latin typeface="Open Sans"/>
                  <a:ea typeface="Open Sans"/>
                  <a:cs typeface="Open Sans"/>
                  <a:sym typeface="Open Sans"/>
                </a:rPr>
                <a:t>General Artificial Intelligence</a:t>
              </a:r>
            </a:p>
          </p:txBody>
        </p:sp>
      </p:grpSp>
      <p:sp>
        <p:nvSpPr>
          <p:cNvPr id="84" name="Shape 84"/>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latin typeface="Open Sans"/>
                <a:ea typeface="Open Sans"/>
                <a:cs typeface="Open Sans"/>
                <a:sym typeface="Open San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Body">
    <p:spTree>
      <p:nvGrpSpPr>
        <p:cNvPr id="85" name="Shape 85"/>
        <p:cNvGrpSpPr/>
        <p:nvPr/>
      </p:nvGrpSpPr>
      <p:grpSpPr>
        <a:xfrm>
          <a:off x="0" y="0"/>
          <a:ext cx="0" cy="0"/>
          <a:chOff x="0" y="0"/>
          <a:chExt cx="0" cy="0"/>
        </a:xfrm>
      </p:grpSpPr>
      <p:pic>
        <p:nvPicPr>
          <p:cNvPr descr="GDM-TGIF-bg-bluebar.png" id="86" name="Shape 86"/>
          <p:cNvPicPr preferRelativeResize="0"/>
          <p:nvPr/>
        </p:nvPicPr>
        <p:blipFill>
          <a:blip r:embed="rId2">
            <a:alphaModFix/>
          </a:blip>
          <a:stretch>
            <a:fillRect/>
          </a:stretch>
        </p:blipFill>
        <p:spPr>
          <a:xfrm>
            <a:off x="0" y="-6900"/>
            <a:ext cx="6858002" cy="69262"/>
          </a:xfrm>
          <a:prstGeom prst="rect">
            <a:avLst/>
          </a:prstGeom>
          <a:noFill/>
          <a:ln>
            <a:noFill/>
          </a:ln>
        </p:spPr>
      </p:pic>
      <p:sp>
        <p:nvSpPr>
          <p:cNvPr id="87" name="Shape 87"/>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3">
    <p:spTree>
      <p:nvGrpSpPr>
        <p:cNvPr id="88" name="Shape 88"/>
        <p:cNvGrpSpPr/>
        <p:nvPr/>
      </p:nvGrpSpPr>
      <p:grpSpPr>
        <a:xfrm>
          <a:off x="0" y="0"/>
          <a:ext cx="0" cy="0"/>
          <a:chOff x="0" y="0"/>
          <a:chExt cx="0" cy="0"/>
        </a:xfrm>
      </p:grpSpPr>
      <p:sp>
        <p:nvSpPr>
          <p:cNvPr id="89" name="Shape 89"/>
          <p:cNvSpPr txBox="1"/>
          <p:nvPr>
            <p:ph type="ctrTitle"/>
          </p:nvPr>
        </p:nvSpPr>
        <p:spPr>
          <a:xfrm>
            <a:off x="685800" y="1583342"/>
            <a:ext cx="7772400" cy="1159800"/>
          </a:xfrm>
          <a:prstGeom prst="rect">
            <a:avLst/>
          </a:prstGeom>
        </p:spPr>
        <p:txBody>
          <a:bodyPr anchorCtr="0" anchor="b" bIns="91425" lIns="91425" rIns="91425" tIns="91425"/>
          <a:lstStyle>
            <a:lvl1pPr lvl="0" rtl="0" algn="ctr">
              <a:spcBef>
                <a:spcPts val="0"/>
              </a:spcBef>
              <a:defRPr/>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90" name="Shape 90"/>
          <p:cNvSpPr txBox="1"/>
          <p:nvPr>
            <p:ph idx="1" type="subTitle"/>
          </p:nvPr>
        </p:nvSpPr>
        <p:spPr>
          <a:xfrm>
            <a:off x="685800" y="2840053"/>
            <a:ext cx="7772400" cy="784800"/>
          </a:xfrm>
          <a:prstGeom prst="rect">
            <a:avLst/>
          </a:prstGeom>
        </p:spPr>
        <p:txBody>
          <a:bodyPr anchorCtr="0" anchor="t" bIns="91425" lIns="91425" rIns="91425" tIns="91425"/>
          <a:lstStyle>
            <a:lvl1pPr lvl="0" rtl="0" algn="ctr">
              <a:spcBef>
                <a:spcPts val="0"/>
              </a:spcBef>
              <a:buClr>
                <a:schemeClr val="dk2"/>
              </a:buClr>
              <a:buSzPct val="100000"/>
              <a:buNone/>
              <a:defRPr sz="2400">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91" name="Shape 91"/>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eepTheme v1.0 2">
    <p:bg>
      <p:bgPr>
        <a:solidFill>
          <a:srgbClr val="FFFFFF"/>
        </a:solidFill>
      </p:bgPr>
    </p:bg>
    <p:spTree>
      <p:nvGrpSpPr>
        <p:cNvPr id="92" name="Shape 92"/>
        <p:cNvGrpSpPr/>
        <p:nvPr/>
      </p:nvGrpSpPr>
      <p:grpSpPr>
        <a:xfrm>
          <a:off x="0" y="0"/>
          <a:ext cx="0" cy="0"/>
          <a:chOff x="0" y="0"/>
          <a:chExt cx="0" cy="0"/>
        </a:xfrm>
      </p:grpSpPr>
      <p:sp>
        <p:nvSpPr>
          <p:cNvPr id="93" name="Shape 93"/>
          <p:cNvSpPr txBox="1"/>
          <p:nvPr>
            <p:ph idx="1" type="body"/>
          </p:nvPr>
        </p:nvSpPr>
        <p:spPr>
          <a:xfrm>
            <a:off x="371500" y="1200150"/>
            <a:ext cx="8400900" cy="3725700"/>
          </a:xfrm>
          <a:prstGeom prst="rect">
            <a:avLst/>
          </a:prstGeom>
        </p:spPr>
        <p:txBody>
          <a:bodyPr anchorCtr="0" anchor="t" bIns="91425" lIns="91425" rIns="91425" tIns="91425"/>
          <a:lstStyle>
            <a:lvl1pPr lvl="0" rtl="0">
              <a:lnSpc>
                <a:spcPct val="150000"/>
              </a:lnSpc>
              <a:spcBef>
                <a:spcPts val="600"/>
              </a:spcBef>
              <a:buClr>
                <a:srgbClr val="666666"/>
              </a:buClr>
              <a:buSzPct val="100000"/>
              <a:buChar char="●"/>
              <a:defRPr sz="1800">
                <a:solidFill>
                  <a:srgbClr val="666666"/>
                </a:solidFill>
              </a:defRPr>
            </a:lvl1pPr>
            <a:lvl2pPr lvl="1" rtl="0">
              <a:lnSpc>
                <a:spcPct val="150000"/>
              </a:lnSpc>
              <a:spcBef>
                <a:spcPts val="480"/>
              </a:spcBef>
              <a:buClr>
                <a:srgbClr val="666666"/>
              </a:buClr>
              <a:buSzPct val="100000"/>
              <a:buChar char="○"/>
              <a:defRPr sz="1800">
                <a:solidFill>
                  <a:srgbClr val="666666"/>
                </a:solidFill>
              </a:defRPr>
            </a:lvl2pPr>
            <a:lvl3pPr lvl="2" rtl="0">
              <a:lnSpc>
                <a:spcPct val="150000"/>
              </a:lnSpc>
              <a:spcBef>
                <a:spcPts val="480"/>
              </a:spcBef>
              <a:buClr>
                <a:srgbClr val="666666"/>
              </a:buClr>
              <a:buSzPct val="100000"/>
              <a:buChar char="■"/>
              <a:defRPr sz="1500">
                <a:solidFill>
                  <a:srgbClr val="666666"/>
                </a:solidFill>
              </a:defRPr>
            </a:lvl3pPr>
            <a:lvl4pPr lvl="3" rtl="0">
              <a:lnSpc>
                <a:spcPct val="150000"/>
              </a:lnSpc>
              <a:spcBef>
                <a:spcPts val="360"/>
              </a:spcBef>
              <a:buClr>
                <a:srgbClr val="666666"/>
              </a:buClr>
              <a:buSzPct val="100000"/>
              <a:buChar char="●"/>
              <a:defRPr sz="1500">
                <a:solidFill>
                  <a:srgbClr val="666666"/>
                </a:solidFill>
              </a:defRPr>
            </a:lvl4pPr>
            <a:lvl5pPr lvl="4" rtl="0">
              <a:lnSpc>
                <a:spcPct val="150000"/>
              </a:lnSpc>
              <a:spcBef>
                <a:spcPts val="360"/>
              </a:spcBef>
              <a:buClr>
                <a:srgbClr val="666666"/>
              </a:buClr>
              <a:buSzPct val="100000"/>
              <a:buChar char="○"/>
              <a:defRPr sz="1500">
                <a:solidFill>
                  <a:srgbClr val="666666"/>
                </a:solidFill>
              </a:defRPr>
            </a:lvl5pPr>
            <a:lvl6pPr lvl="5" rtl="0">
              <a:lnSpc>
                <a:spcPct val="150000"/>
              </a:lnSpc>
              <a:spcBef>
                <a:spcPts val="360"/>
              </a:spcBef>
              <a:buClr>
                <a:srgbClr val="666666"/>
              </a:buClr>
              <a:buSzPct val="100000"/>
              <a:buChar char="■"/>
              <a:defRPr sz="1500">
                <a:solidFill>
                  <a:srgbClr val="666666"/>
                </a:solidFill>
              </a:defRPr>
            </a:lvl6pPr>
            <a:lvl7pPr lvl="6" rtl="0">
              <a:lnSpc>
                <a:spcPct val="150000"/>
              </a:lnSpc>
              <a:spcBef>
                <a:spcPts val="360"/>
              </a:spcBef>
              <a:buClr>
                <a:srgbClr val="666666"/>
              </a:buClr>
              <a:buSzPct val="100000"/>
              <a:buChar char="●"/>
              <a:defRPr sz="1500">
                <a:solidFill>
                  <a:srgbClr val="666666"/>
                </a:solidFill>
              </a:defRPr>
            </a:lvl7pPr>
            <a:lvl8pPr lvl="7" rtl="0">
              <a:lnSpc>
                <a:spcPct val="150000"/>
              </a:lnSpc>
              <a:spcBef>
                <a:spcPts val="360"/>
              </a:spcBef>
              <a:buClr>
                <a:srgbClr val="666666"/>
              </a:buClr>
              <a:buSzPct val="100000"/>
              <a:buChar char="○"/>
              <a:defRPr sz="1500">
                <a:solidFill>
                  <a:srgbClr val="666666"/>
                </a:solidFill>
              </a:defRPr>
            </a:lvl8pPr>
            <a:lvl9pPr lvl="8" rtl="0">
              <a:lnSpc>
                <a:spcPct val="150000"/>
              </a:lnSpc>
              <a:spcBef>
                <a:spcPts val="360"/>
              </a:spcBef>
              <a:buClr>
                <a:srgbClr val="666666"/>
              </a:buClr>
              <a:buSzPct val="100000"/>
              <a:buChar char="■"/>
              <a:defRPr sz="1500">
                <a:solidFill>
                  <a:srgbClr val="666666"/>
                </a:solidFill>
              </a:defRPr>
            </a:lvl9pPr>
          </a:lstStyle>
          <a:p/>
        </p:txBody>
      </p:sp>
      <p:sp>
        <p:nvSpPr>
          <p:cNvPr id="94" name="Shape 94"/>
          <p:cNvSpPr txBox="1"/>
          <p:nvPr>
            <p:ph type="title"/>
          </p:nvPr>
        </p:nvSpPr>
        <p:spPr>
          <a:xfrm>
            <a:off x="457200" y="129778"/>
            <a:ext cx="8229600" cy="857400"/>
          </a:xfrm>
          <a:prstGeom prst="rect">
            <a:avLst/>
          </a:prstGeom>
        </p:spPr>
        <p:txBody>
          <a:bodyPr anchorCtr="0" anchor="b" bIns="91425" lIns="91425" rIns="91425" tIns="91425"/>
          <a:lstStyle>
            <a:lvl1pPr lvl="0" rtl="0">
              <a:spcBef>
                <a:spcPts val="0"/>
              </a:spcBef>
              <a:buSzPct val="100000"/>
              <a:defRPr sz="30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95" name="Shape 95"/>
          <p:cNvCxnSpPr/>
          <p:nvPr/>
        </p:nvCxnSpPr>
        <p:spPr>
          <a:xfrm>
            <a:off x="585750" y="967712"/>
            <a:ext cx="7972500" cy="0"/>
          </a:xfrm>
          <a:prstGeom prst="straightConnector1">
            <a:avLst/>
          </a:prstGeom>
          <a:noFill/>
          <a:ln cap="flat" cmpd="sng" w="9525">
            <a:solidFill>
              <a:srgbClr val="D9D9D9"/>
            </a:solidFill>
            <a:prstDash val="solid"/>
            <a:round/>
            <a:headEnd len="lg" w="lg" type="none"/>
            <a:tailEnd len="lg" w="lg" type="none"/>
          </a:ln>
        </p:spPr>
      </p:cxnSp>
      <p:sp>
        <p:nvSpPr>
          <p:cNvPr id="96" name="Shape 96"/>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eepTheme v1.0 3">
    <p:bg>
      <p:bgPr>
        <a:solidFill>
          <a:srgbClr val="FFFFFF"/>
        </a:solidFill>
      </p:bgPr>
    </p:bg>
    <p:spTree>
      <p:nvGrpSpPr>
        <p:cNvPr id="97" name="Shape 97"/>
        <p:cNvGrpSpPr/>
        <p:nvPr/>
      </p:nvGrpSpPr>
      <p:grpSpPr>
        <a:xfrm>
          <a:off x="0" y="0"/>
          <a:ext cx="0" cy="0"/>
          <a:chOff x="0" y="0"/>
          <a:chExt cx="0" cy="0"/>
        </a:xfrm>
      </p:grpSpPr>
      <p:sp>
        <p:nvSpPr>
          <p:cNvPr id="98" name="Shape 98"/>
          <p:cNvSpPr txBox="1"/>
          <p:nvPr>
            <p:ph idx="1" type="body"/>
          </p:nvPr>
        </p:nvSpPr>
        <p:spPr>
          <a:xfrm>
            <a:off x="371500" y="1200150"/>
            <a:ext cx="8400900" cy="3725700"/>
          </a:xfrm>
          <a:prstGeom prst="rect">
            <a:avLst/>
          </a:prstGeom>
        </p:spPr>
        <p:txBody>
          <a:bodyPr anchorCtr="0" anchor="t" bIns="91425" lIns="91425" rIns="91425" tIns="91425"/>
          <a:lstStyle>
            <a:lvl1pPr lvl="0" rtl="0">
              <a:lnSpc>
                <a:spcPct val="150000"/>
              </a:lnSpc>
              <a:spcBef>
                <a:spcPts val="600"/>
              </a:spcBef>
              <a:buClr>
                <a:srgbClr val="666666"/>
              </a:buClr>
              <a:buSzPct val="100000"/>
              <a:buChar char="●"/>
              <a:defRPr sz="1800">
                <a:solidFill>
                  <a:srgbClr val="666666"/>
                </a:solidFill>
              </a:defRPr>
            </a:lvl1pPr>
            <a:lvl2pPr lvl="1" rtl="0">
              <a:lnSpc>
                <a:spcPct val="150000"/>
              </a:lnSpc>
              <a:spcBef>
                <a:spcPts val="480"/>
              </a:spcBef>
              <a:buClr>
                <a:srgbClr val="666666"/>
              </a:buClr>
              <a:buSzPct val="100000"/>
              <a:buChar char="○"/>
              <a:defRPr sz="1800">
                <a:solidFill>
                  <a:srgbClr val="666666"/>
                </a:solidFill>
              </a:defRPr>
            </a:lvl2pPr>
            <a:lvl3pPr lvl="2" rtl="0">
              <a:lnSpc>
                <a:spcPct val="150000"/>
              </a:lnSpc>
              <a:spcBef>
                <a:spcPts val="480"/>
              </a:spcBef>
              <a:buClr>
                <a:srgbClr val="666666"/>
              </a:buClr>
              <a:buSzPct val="100000"/>
              <a:buChar char="■"/>
              <a:defRPr sz="1500">
                <a:solidFill>
                  <a:srgbClr val="666666"/>
                </a:solidFill>
              </a:defRPr>
            </a:lvl3pPr>
            <a:lvl4pPr lvl="3" rtl="0">
              <a:lnSpc>
                <a:spcPct val="150000"/>
              </a:lnSpc>
              <a:spcBef>
                <a:spcPts val="360"/>
              </a:spcBef>
              <a:buClr>
                <a:srgbClr val="666666"/>
              </a:buClr>
              <a:buSzPct val="100000"/>
              <a:buChar char="●"/>
              <a:defRPr sz="1500">
                <a:solidFill>
                  <a:srgbClr val="666666"/>
                </a:solidFill>
              </a:defRPr>
            </a:lvl4pPr>
            <a:lvl5pPr lvl="4" rtl="0">
              <a:lnSpc>
                <a:spcPct val="150000"/>
              </a:lnSpc>
              <a:spcBef>
                <a:spcPts val="360"/>
              </a:spcBef>
              <a:buClr>
                <a:srgbClr val="666666"/>
              </a:buClr>
              <a:buSzPct val="100000"/>
              <a:buChar char="○"/>
              <a:defRPr sz="1500">
                <a:solidFill>
                  <a:srgbClr val="666666"/>
                </a:solidFill>
              </a:defRPr>
            </a:lvl5pPr>
            <a:lvl6pPr lvl="5" rtl="0">
              <a:lnSpc>
                <a:spcPct val="150000"/>
              </a:lnSpc>
              <a:spcBef>
                <a:spcPts val="360"/>
              </a:spcBef>
              <a:buClr>
                <a:srgbClr val="666666"/>
              </a:buClr>
              <a:buSzPct val="100000"/>
              <a:buChar char="■"/>
              <a:defRPr sz="1500">
                <a:solidFill>
                  <a:srgbClr val="666666"/>
                </a:solidFill>
              </a:defRPr>
            </a:lvl6pPr>
            <a:lvl7pPr lvl="6" rtl="0">
              <a:lnSpc>
                <a:spcPct val="150000"/>
              </a:lnSpc>
              <a:spcBef>
                <a:spcPts val="360"/>
              </a:spcBef>
              <a:buClr>
                <a:srgbClr val="666666"/>
              </a:buClr>
              <a:buSzPct val="100000"/>
              <a:buChar char="●"/>
              <a:defRPr sz="1500">
                <a:solidFill>
                  <a:srgbClr val="666666"/>
                </a:solidFill>
              </a:defRPr>
            </a:lvl7pPr>
            <a:lvl8pPr lvl="7" rtl="0">
              <a:lnSpc>
                <a:spcPct val="150000"/>
              </a:lnSpc>
              <a:spcBef>
                <a:spcPts val="360"/>
              </a:spcBef>
              <a:buClr>
                <a:srgbClr val="666666"/>
              </a:buClr>
              <a:buSzPct val="100000"/>
              <a:buChar char="○"/>
              <a:defRPr sz="1500">
                <a:solidFill>
                  <a:srgbClr val="666666"/>
                </a:solidFill>
              </a:defRPr>
            </a:lvl8pPr>
            <a:lvl9pPr lvl="8" rtl="0">
              <a:lnSpc>
                <a:spcPct val="150000"/>
              </a:lnSpc>
              <a:spcBef>
                <a:spcPts val="360"/>
              </a:spcBef>
              <a:buClr>
                <a:srgbClr val="666666"/>
              </a:buClr>
              <a:buSzPct val="100000"/>
              <a:buChar char="■"/>
              <a:defRPr sz="1500">
                <a:solidFill>
                  <a:srgbClr val="666666"/>
                </a:solidFill>
              </a:defRPr>
            </a:lvl9pPr>
          </a:lstStyle>
          <a:p/>
        </p:txBody>
      </p:sp>
      <p:sp>
        <p:nvSpPr>
          <p:cNvPr id="99" name="Shape 99"/>
          <p:cNvSpPr txBox="1"/>
          <p:nvPr>
            <p:ph type="title"/>
          </p:nvPr>
        </p:nvSpPr>
        <p:spPr>
          <a:xfrm>
            <a:off x="457200" y="129778"/>
            <a:ext cx="8229600" cy="857400"/>
          </a:xfrm>
          <a:prstGeom prst="rect">
            <a:avLst/>
          </a:prstGeom>
        </p:spPr>
        <p:txBody>
          <a:bodyPr anchorCtr="0" anchor="b" bIns="91425" lIns="91425" rIns="91425" tIns="91425"/>
          <a:lstStyle>
            <a:lvl1pPr lvl="0" rtl="0">
              <a:spcBef>
                <a:spcPts val="0"/>
              </a:spcBef>
              <a:buSzPct val="100000"/>
              <a:defRPr sz="30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100" name="Shape 100"/>
          <p:cNvCxnSpPr/>
          <p:nvPr/>
        </p:nvCxnSpPr>
        <p:spPr>
          <a:xfrm>
            <a:off x="585750" y="967712"/>
            <a:ext cx="7972500" cy="0"/>
          </a:xfrm>
          <a:prstGeom prst="straightConnector1">
            <a:avLst/>
          </a:prstGeom>
          <a:noFill/>
          <a:ln cap="flat" cmpd="sng" w="9525">
            <a:solidFill>
              <a:srgbClr val="D9D9D9"/>
            </a:solidFill>
            <a:prstDash val="solid"/>
            <a:round/>
            <a:headEnd len="lg" w="lg" type="none"/>
            <a:tailEnd len="lg" w="lg" type="none"/>
          </a:ln>
        </p:spPr>
      </p:cxnSp>
      <p:sp>
        <p:nvSpPr>
          <p:cNvPr id="101" name="Shape 101"/>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4">
    <p:spTree>
      <p:nvGrpSpPr>
        <p:cNvPr id="102" name="Shape 102"/>
        <p:cNvGrpSpPr/>
        <p:nvPr/>
      </p:nvGrpSpPr>
      <p:grpSpPr>
        <a:xfrm>
          <a:off x="0" y="0"/>
          <a:ext cx="0" cy="0"/>
          <a:chOff x="0" y="0"/>
          <a:chExt cx="0" cy="0"/>
        </a:xfrm>
      </p:grpSpPr>
      <p:sp>
        <p:nvSpPr>
          <p:cNvPr id="103" name="Shape 103"/>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04" name="Shape 104"/>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05" name="Shape 10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2">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Shape 16"/>
          <p:cNvSpPr txBox="1"/>
          <p:nvPr>
            <p:ph type="ctrTitle"/>
          </p:nvPr>
        </p:nvSpPr>
        <p:spPr>
          <a:xfrm>
            <a:off x="685800" y="1278542"/>
            <a:ext cx="7772400" cy="1159800"/>
          </a:xfrm>
          <a:prstGeom prst="rect">
            <a:avLst/>
          </a:prstGeom>
          <a:ln>
            <a:noFill/>
          </a:ln>
        </p:spPr>
        <p:txBody>
          <a:bodyPr anchorCtr="0" anchor="b" bIns="91425" lIns="91425" rIns="91425" tIns="91425"/>
          <a:lstStyle>
            <a:lvl1pPr lvl="0" rtl="0" algn="ctr">
              <a:spcBef>
                <a:spcPts val="0"/>
              </a:spcBef>
              <a:buClr>
                <a:schemeClr val="lt1"/>
              </a:buClr>
              <a:buSzPct val="100000"/>
              <a:buFont typeface="Raleway"/>
              <a:defRPr sz="4800">
                <a:solidFill>
                  <a:schemeClr val="lt1"/>
                </a:solidFill>
                <a:latin typeface="Raleway"/>
                <a:ea typeface="Raleway"/>
                <a:cs typeface="Raleway"/>
                <a:sym typeface="Raleway"/>
              </a:defRPr>
            </a:lvl1pPr>
            <a:lvl2pPr lvl="1" rtl="0" algn="ctr">
              <a:spcBef>
                <a:spcPts val="0"/>
              </a:spcBef>
              <a:buSzPct val="100000"/>
              <a:buFont typeface="Raleway"/>
              <a:defRPr sz="4800">
                <a:latin typeface="Raleway"/>
                <a:ea typeface="Raleway"/>
                <a:cs typeface="Raleway"/>
                <a:sym typeface="Raleway"/>
              </a:defRPr>
            </a:lvl2pPr>
            <a:lvl3pPr lvl="2" rtl="0" algn="ctr">
              <a:spcBef>
                <a:spcPts val="0"/>
              </a:spcBef>
              <a:buSzPct val="100000"/>
              <a:buFont typeface="Raleway"/>
              <a:defRPr sz="4800">
                <a:latin typeface="Raleway"/>
                <a:ea typeface="Raleway"/>
                <a:cs typeface="Raleway"/>
                <a:sym typeface="Raleway"/>
              </a:defRPr>
            </a:lvl3pPr>
            <a:lvl4pPr lvl="3" rtl="0" algn="ctr">
              <a:spcBef>
                <a:spcPts val="0"/>
              </a:spcBef>
              <a:buSzPct val="100000"/>
              <a:buFont typeface="Raleway"/>
              <a:defRPr sz="4800">
                <a:latin typeface="Raleway"/>
                <a:ea typeface="Raleway"/>
                <a:cs typeface="Raleway"/>
                <a:sym typeface="Raleway"/>
              </a:defRPr>
            </a:lvl4pPr>
            <a:lvl5pPr lvl="4" rtl="0" algn="ctr">
              <a:spcBef>
                <a:spcPts val="0"/>
              </a:spcBef>
              <a:buSzPct val="100000"/>
              <a:buFont typeface="Raleway"/>
              <a:defRPr sz="4800">
                <a:latin typeface="Raleway"/>
                <a:ea typeface="Raleway"/>
                <a:cs typeface="Raleway"/>
                <a:sym typeface="Raleway"/>
              </a:defRPr>
            </a:lvl5pPr>
            <a:lvl6pPr lvl="5" rtl="0" algn="ctr">
              <a:spcBef>
                <a:spcPts val="0"/>
              </a:spcBef>
              <a:buSzPct val="100000"/>
              <a:buFont typeface="Raleway"/>
              <a:defRPr sz="4800">
                <a:latin typeface="Raleway"/>
                <a:ea typeface="Raleway"/>
                <a:cs typeface="Raleway"/>
                <a:sym typeface="Raleway"/>
              </a:defRPr>
            </a:lvl6pPr>
            <a:lvl7pPr lvl="6" rtl="0" algn="ctr">
              <a:spcBef>
                <a:spcPts val="0"/>
              </a:spcBef>
              <a:buSzPct val="100000"/>
              <a:buFont typeface="Raleway"/>
              <a:defRPr sz="4800">
                <a:latin typeface="Raleway"/>
                <a:ea typeface="Raleway"/>
                <a:cs typeface="Raleway"/>
                <a:sym typeface="Raleway"/>
              </a:defRPr>
            </a:lvl7pPr>
            <a:lvl8pPr lvl="7" rtl="0" algn="ctr">
              <a:spcBef>
                <a:spcPts val="0"/>
              </a:spcBef>
              <a:buSzPct val="100000"/>
              <a:buFont typeface="Raleway"/>
              <a:defRPr sz="4800">
                <a:latin typeface="Raleway"/>
                <a:ea typeface="Raleway"/>
                <a:cs typeface="Raleway"/>
                <a:sym typeface="Raleway"/>
              </a:defRPr>
            </a:lvl8pPr>
            <a:lvl9pPr lvl="8" rtl="0" algn="ctr">
              <a:spcBef>
                <a:spcPts val="0"/>
              </a:spcBef>
              <a:buSzPct val="100000"/>
              <a:buFont typeface="Raleway"/>
              <a:defRPr sz="4800">
                <a:latin typeface="Raleway"/>
                <a:ea typeface="Raleway"/>
                <a:cs typeface="Raleway"/>
                <a:sym typeface="Raleway"/>
              </a:defRPr>
            </a:lvl9pPr>
          </a:lstStyle>
          <a:p/>
        </p:txBody>
      </p:sp>
      <p:sp>
        <p:nvSpPr>
          <p:cNvPr id="17" name="Shape 17"/>
          <p:cNvSpPr txBox="1"/>
          <p:nvPr>
            <p:ph idx="1" type="subTitle"/>
          </p:nvPr>
        </p:nvSpPr>
        <p:spPr>
          <a:xfrm>
            <a:off x="685800" y="2535251"/>
            <a:ext cx="7772400" cy="475800"/>
          </a:xfrm>
          <a:prstGeom prst="rect">
            <a:avLst/>
          </a:prstGeom>
        </p:spPr>
        <p:txBody>
          <a:bodyPr anchorCtr="0" anchor="t" bIns="91425" lIns="91425" rIns="91425" tIns="91425"/>
          <a:lstStyle>
            <a:lvl1pPr lvl="0" rtl="0" algn="ctr">
              <a:spcBef>
                <a:spcPts val="0"/>
              </a:spcBef>
              <a:buClr>
                <a:schemeClr val="lt1"/>
              </a:buClr>
              <a:buSzPct val="100000"/>
              <a:buNone/>
              <a:defRPr sz="1800">
                <a:solidFill>
                  <a:schemeClr val="lt1"/>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18" name="Shape 18"/>
          <p:cNvSpPr txBox="1"/>
          <p:nvPr>
            <p:ph idx="2" type="subTitle"/>
          </p:nvPr>
        </p:nvSpPr>
        <p:spPr>
          <a:xfrm>
            <a:off x="685800" y="2818276"/>
            <a:ext cx="7772400" cy="475799"/>
          </a:xfrm>
          <a:prstGeom prst="rect">
            <a:avLst/>
          </a:prstGeom>
        </p:spPr>
        <p:txBody>
          <a:bodyPr anchorCtr="0" anchor="t" bIns="91425" lIns="91425" rIns="91425" tIns="91425"/>
          <a:lstStyle>
            <a:lvl1pPr lvl="0" rtl="0" algn="ctr">
              <a:spcBef>
                <a:spcPts val="0"/>
              </a:spcBef>
              <a:buClr>
                <a:srgbClr val="CCCCCC"/>
              </a:buClr>
              <a:buSzPct val="100000"/>
              <a:buNone/>
              <a:defRPr sz="1400">
                <a:solidFill>
                  <a:srgbClr val="CCCCCC"/>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19" name="Shape 19"/>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Shape 21"/>
          <p:cNvSpPr txBox="1"/>
          <p:nvPr>
            <p:ph type="ctrTitle"/>
          </p:nvPr>
        </p:nvSpPr>
        <p:spPr>
          <a:xfrm>
            <a:off x="685800" y="1583342"/>
            <a:ext cx="7772400" cy="1159800"/>
          </a:xfrm>
          <a:prstGeom prst="rect">
            <a:avLst/>
          </a:prstGeom>
        </p:spPr>
        <p:txBody>
          <a:bodyPr anchorCtr="0" anchor="b" bIns="91425" lIns="91425" rIns="91425" tIns="91425"/>
          <a:lstStyle>
            <a:lvl1pPr lvl="0" rtl="0" algn="ctr">
              <a:spcBef>
                <a:spcPts val="0"/>
              </a:spcBef>
              <a:buClr>
                <a:schemeClr val="lt1"/>
              </a:buClr>
              <a:buSzPct val="100000"/>
              <a:defRPr sz="4800">
                <a:solidFill>
                  <a:schemeClr val="lt1"/>
                </a:solidFill>
              </a:defRPr>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22" name="Shape 22"/>
          <p:cNvSpPr txBox="1"/>
          <p:nvPr>
            <p:ph idx="1" type="subTitle"/>
          </p:nvPr>
        </p:nvSpPr>
        <p:spPr>
          <a:xfrm>
            <a:off x="685800" y="2840053"/>
            <a:ext cx="7772400" cy="784800"/>
          </a:xfrm>
          <a:prstGeom prst="rect">
            <a:avLst/>
          </a:prstGeom>
        </p:spPr>
        <p:txBody>
          <a:bodyPr anchorCtr="0" anchor="t" bIns="91425" lIns="91425" rIns="91425" tIns="91425"/>
          <a:lstStyle>
            <a:lvl1pPr lvl="0" rtl="0" algn="ctr">
              <a:spcBef>
                <a:spcPts val="0"/>
              </a:spcBef>
              <a:buClr>
                <a:schemeClr val="lt1"/>
              </a:buClr>
              <a:buSzPct val="100000"/>
              <a:buNone/>
              <a:defRPr b="1" sz="2400">
                <a:solidFill>
                  <a:schemeClr val="lt1"/>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grpSp>
        <p:nvGrpSpPr>
          <p:cNvPr id="23" name="Shape 23"/>
          <p:cNvGrpSpPr/>
          <p:nvPr/>
        </p:nvGrpSpPr>
        <p:grpSpPr>
          <a:xfrm>
            <a:off x="585750" y="4511012"/>
            <a:ext cx="8062975" cy="371475"/>
            <a:chOff x="585750" y="4511012"/>
            <a:chExt cx="8062975" cy="371475"/>
          </a:xfrm>
        </p:grpSpPr>
        <p:cxnSp>
          <p:nvCxnSpPr>
            <p:cNvPr id="24" name="Shape 24"/>
            <p:cNvCxnSpPr/>
            <p:nvPr/>
          </p:nvCxnSpPr>
          <p:spPr>
            <a:xfrm>
              <a:off x="585750" y="4511012"/>
              <a:ext cx="7972500" cy="0"/>
            </a:xfrm>
            <a:prstGeom prst="straightConnector1">
              <a:avLst/>
            </a:prstGeom>
            <a:noFill/>
            <a:ln cap="flat" cmpd="sng" w="9525">
              <a:solidFill>
                <a:srgbClr val="434343"/>
              </a:solidFill>
              <a:prstDash val="solid"/>
              <a:round/>
              <a:headEnd len="lg" w="lg" type="none"/>
              <a:tailEnd len="lg" w="lg" type="none"/>
            </a:ln>
          </p:spPr>
        </p:cxnSp>
        <p:pic>
          <p:nvPicPr>
            <p:cNvPr descr="GoogleDeepMind-Logotype-Horizontal-600px-100px.png" id="25" name="Shape 25"/>
            <p:cNvPicPr preferRelativeResize="0"/>
            <p:nvPr/>
          </p:nvPicPr>
          <p:blipFill>
            <a:blip r:embed="rId3">
              <a:alphaModFix/>
            </a:blip>
            <a:stretch>
              <a:fillRect/>
            </a:stretch>
          </p:blipFill>
          <p:spPr>
            <a:xfrm>
              <a:off x="585750" y="4644362"/>
              <a:ext cx="1428750" cy="238125"/>
            </a:xfrm>
            <a:prstGeom prst="rect">
              <a:avLst/>
            </a:prstGeom>
            <a:noFill/>
            <a:ln>
              <a:noFill/>
            </a:ln>
          </p:spPr>
        </p:pic>
        <p:sp>
          <p:nvSpPr>
            <p:cNvPr id="26" name="Shape 26"/>
            <p:cNvSpPr txBox="1"/>
            <p:nvPr/>
          </p:nvSpPr>
          <p:spPr>
            <a:xfrm>
              <a:off x="4572025" y="4601500"/>
              <a:ext cx="4076700" cy="238200"/>
            </a:xfrm>
            <a:prstGeom prst="rect">
              <a:avLst/>
            </a:prstGeom>
            <a:noFill/>
            <a:ln>
              <a:noFill/>
            </a:ln>
          </p:spPr>
          <p:txBody>
            <a:bodyPr anchorCtr="0" anchor="t" bIns="91425" lIns="91425" rIns="91425" tIns="91425">
              <a:noAutofit/>
            </a:bodyPr>
            <a:lstStyle/>
            <a:p>
              <a:pPr lvl="0" rtl="0" algn="r">
                <a:spcBef>
                  <a:spcPts val="0"/>
                </a:spcBef>
                <a:buNone/>
              </a:pPr>
              <a:r>
                <a:rPr lang="en" sz="1000">
                  <a:solidFill>
                    <a:srgbClr val="666666"/>
                  </a:solidFill>
                  <a:latin typeface="Open Sans"/>
                  <a:ea typeface="Open Sans"/>
                  <a:cs typeface="Open Sans"/>
                  <a:sym typeface="Open Sans"/>
                </a:rPr>
                <a:t>General Artificial Intelligence</a:t>
              </a:r>
            </a:p>
          </p:txBody>
        </p:sp>
      </p:grpSp>
      <p:sp>
        <p:nvSpPr>
          <p:cNvPr id="27" name="Shape 27"/>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1 1 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Shape 29"/>
          <p:cNvSpPr txBox="1"/>
          <p:nvPr>
            <p:ph type="ctrTitle"/>
          </p:nvPr>
        </p:nvSpPr>
        <p:spPr>
          <a:xfrm>
            <a:off x="685800" y="1583342"/>
            <a:ext cx="7772400" cy="1159800"/>
          </a:xfrm>
          <a:prstGeom prst="rect">
            <a:avLst/>
          </a:prstGeom>
        </p:spPr>
        <p:txBody>
          <a:bodyPr anchorCtr="0" anchor="b" bIns="91425" lIns="91425" rIns="91425" tIns="91425"/>
          <a:lstStyle>
            <a:lvl1pPr lvl="0" rtl="0" algn="ctr">
              <a:spcBef>
                <a:spcPts val="0"/>
              </a:spcBef>
              <a:buClr>
                <a:schemeClr val="lt1"/>
              </a:buClr>
              <a:buSzPct val="100000"/>
              <a:defRPr sz="4800">
                <a:solidFill>
                  <a:schemeClr val="lt1"/>
                </a:solidFill>
              </a:defRPr>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30" name="Shape 30"/>
          <p:cNvSpPr txBox="1"/>
          <p:nvPr>
            <p:ph idx="1" type="subTitle"/>
          </p:nvPr>
        </p:nvSpPr>
        <p:spPr>
          <a:xfrm>
            <a:off x="685800" y="2840053"/>
            <a:ext cx="7772400" cy="784800"/>
          </a:xfrm>
          <a:prstGeom prst="rect">
            <a:avLst/>
          </a:prstGeom>
        </p:spPr>
        <p:txBody>
          <a:bodyPr anchorCtr="0" anchor="t" bIns="91425" lIns="91425" rIns="91425" tIns="91425"/>
          <a:lstStyle>
            <a:lvl1pPr lvl="0" rtl="0" algn="ctr">
              <a:spcBef>
                <a:spcPts val="0"/>
              </a:spcBef>
              <a:buClr>
                <a:schemeClr val="lt1"/>
              </a:buClr>
              <a:buSzPct val="100000"/>
              <a:buNone/>
              <a:defRPr b="1" sz="2400">
                <a:solidFill>
                  <a:schemeClr val="lt1"/>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grpSp>
        <p:nvGrpSpPr>
          <p:cNvPr id="31" name="Shape 31"/>
          <p:cNvGrpSpPr/>
          <p:nvPr/>
        </p:nvGrpSpPr>
        <p:grpSpPr>
          <a:xfrm>
            <a:off x="585750" y="4511012"/>
            <a:ext cx="8062975" cy="371475"/>
            <a:chOff x="585750" y="4511012"/>
            <a:chExt cx="8062975" cy="371475"/>
          </a:xfrm>
        </p:grpSpPr>
        <p:cxnSp>
          <p:nvCxnSpPr>
            <p:cNvPr id="32" name="Shape 32"/>
            <p:cNvCxnSpPr/>
            <p:nvPr/>
          </p:nvCxnSpPr>
          <p:spPr>
            <a:xfrm>
              <a:off x="585750" y="4511012"/>
              <a:ext cx="7972500" cy="0"/>
            </a:xfrm>
            <a:prstGeom prst="straightConnector1">
              <a:avLst/>
            </a:prstGeom>
            <a:noFill/>
            <a:ln cap="flat" cmpd="sng" w="9525">
              <a:solidFill>
                <a:srgbClr val="434343"/>
              </a:solidFill>
              <a:prstDash val="solid"/>
              <a:round/>
              <a:headEnd len="lg" w="lg" type="none"/>
              <a:tailEnd len="lg" w="lg" type="none"/>
            </a:ln>
          </p:spPr>
        </p:cxnSp>
        <p:pic>
          <p:nvPicPr>
            <p:cNvPr descr="GoogleDeepMind-Logotype-Horizontal-600px-100px.png" id="33" name="Shape 33"/>
            <p:cNvPicPr preferRelativeResize="0"/>
            <p:nvPr/>
          </p:nvPicPr>
          <p:blipFill>
            <a:blip r:embed="rId3">
              <a:alphaModFix/>
            </a:blip>
            <a:stretch>
              <a:fillRect/>
            </a:stretch>
          </p:blipFill>
          <p:spPr>
            <a:xfrm>
              <a:off x="585750" y="4644362"/>
              <a:ext cx="1428750" cy="238125"/>
            </a:xfrm>
            <a:prstGeom prst="rect">
              <a:avLst/>
            </a:prstGeom>
            <a:noFill/>
            <a:ln>
              <a:noFill/>
            </a:ln>
          </p:spPr>
        </p:pic>
        <p:sp>
          <p:nvSpPr>
            <p:cNvPr id="34" name="Shape 34"/>
            <p:cNvSpPr txBox="1"/>
            <p:nvPr/>
          </p:nvSpPr>
          <p:spPr>
            <a:xfrm>
              <a:off x="4572025" y="4601500"/>
              <a:ext cx="4076700" cy="238200"/>
            </a:xfrm>
            <a:prstGeom prst="rect">
              <a:avLst/>
            </a:prstGeom>
            <a:noFill/>
            <a:ln>
              <a:noFill/>
            </a:ln>
          </p:spPr>
          <p:txBody>
            <a:bodyPr anchorCtr="0" anchor="t" bIns="91425" lIns="91425" rIns="91425" tIns="91425">
              <a:noAutofit/>
            </a:bodyPr>
            <a:lstStyle/>
            <a:p>
              <a:pPr lvl="0" rtl="0" algn="r">
                <a:spcBef>
                  <a:spcPts val="0"/>
                </a:spcBef>
                <a:buNone/>
              </a:pPr>
              <a:r>
                <a:rPr lang="en" sz="1000">
                  <a:solidFill>
                    <a:srgbClr val="666666"/>
                  </a:solidFill>
                  <a:latin typeface="Open Sans"/>
                  <a:ea typeface="Open Sans"/>
                  <a:cs typeface="Open Sans"/>
                  <a:sym typeface="Open Sans"/>
                </a:rPr>
                <a:t>General Artificial Intelligence</a:t>
              </a:r>
            </a:p>
          </p:txBody>
        </p:sp>
      </p:grpSp>
      <p:sp>
        <p:nvSpPr>
          <p:cNvPr id="35" name="Shape 35"/>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DeepTheme v1.0">
    <p:bg>
      <p:bgPr>
        <a:solidFill>
          <a:srgbClr val="FFFFFF"/>
        </a:solidFill>
      </p:bgPr>
    </p:bg>
    <p:spTree>
      <p:nvGrpSpPr>
        <p:cNvPr id="36" name="Shape 36"/>
        <p:cNvGrpSpPr/>
        <p:nvPr/>
      </p:nvGrpSpPr>
      <p:grpSpPr>
        <a:xfrm>
          <a:off x="0" y="0"/>
          <a:ext cx="0" cy="0"/>
          <a:chOff x="0" y="0"/>
          <a:chExt cx="0" cy="0"/>
        </a:xfrm>
      </p:grpSpPr>
      <p:sp>
        <p:nvSpPr>
          <p:cNvPr id="37" name="Shape 37"/>
          <p:cNvSpPr txBox="1"/>
          <p:nvPr>
            <p:ph idx="1" type="body"/>
          </p:nvPr>
        </p:nvSpPr>
        <p:spPr>
          <a:xfrm>
            <a:off x="182775" y="846575"/>
            <a:ext cx="8778300" cy="3949200"/>
          </a:xfrm>
          <a:prstGeom prst="rect">
            <a:avLst/>
          </a:prstGeom>
        </p:spPr>
        <p:txBody>
          <a:bodyPr anchorCtr="0" anchor="t" bIns="91425" lIns="91425" rIns="91425" tIns="91425"/>
          <a:lstStyle>
            <a:lvl1pPr lvl="0" rtl="0">
              <a:lnSpc>
                <a:spcPct val="150000"/>
              </a:lnSpc>
              <a:spcBef>
                <a:spcPts val="600"/>
              </a:spcBef>
              <a:buClr>
                <a:srgbClr val="666666"/>
              </a:buClr>
              <a:buSzPct val="100000"/>
              <a:buChar char="●"/>
              <a:defRPr sz="1800">
                <a:solidFill>
                  <a:srgbClr val="666666"/>
                </a:solidFill>
              </a:defRPr>
            </a:lvl1pPr>
            <a:lvl2pPr lvl="1" rtl="0">
              <a:lnSpc>
                <a:spcPct val="150000"/>
              </a:lnSpc>
              <a:spcBef>
                <a:spcPts val="480"/>
              </a:spcBef>
              <a:buClr>
                <a:srgbClr val="666666"/>
              </a:buClr>
              <a:buSzPct val="100000"/>
              <a:buChar char="○"/>
              <a:defRPr sz="1800">
                <a:solidFill>
                  <a:srgbClr val="666666"/>
                </a:solidFill>
              </a:defRPr>
            </a:lvl2pPr>
            <a:lvl3pPr lvl="2" rtl="0">
              <a:lnSpc>
                <a:spcPct val="150000"/>
              </a:lnSpc>
              <a:spcBef>
                <a:spcPts val="480"/>
              </a:spcBef>
              <a:buClr>
                <a:srgbClr val="666666"/>
              </a:buClr>
              <a:buSzPct val="100000"/>
              <a:buChar char="■"/>
              <a:defRPr sz="1500">
                <a:solidFill>
                  <a:srgbClr val="666666"/>
                </a:solidFill>
              </a:defRPr>
            </a:lvl3pPr>
            <a:lvl4pPr lvl="3" rtl="0">
              <a:lnSpc>
                <a:spcPct val="150000"/>
              </a:lnSpc>
              <a:spcBef>
                <a:spcPts val="360"/>
              </a:spcBef>
              <a:buClr>
                <a:srgbClr val="666666"/>
              </a:buClr>
              <a:buSzPct val="100000"/>
              <a:buChar char="●"/>
              <a:defRPr sz="1500">
                <a:solidFill>
                  <a:srgbClr val="666666"/>
                </a:solidFill>
              </a:defRPr>
            </a:lvl4pPr>
            <a:lvl5pPr lvl="4" rtl="0">
              <a:lnSpc>
                <a:spcPct val="150000"/>
              </a:lnSpc>
              <a:spcBef>
                <a:spcPts val="360"/>
              </a:spcBef>
              <a:buClr>
                <a:srgbClr val="666666"/>
              </a:buClr>
              <a:buSzPct val="100000"/>
              <a:buChar char="○"/>
              <a:defRPr sz="1500">
                <a:solidFill>
                  <a:srgbClr val="666666"/>
                </a:solidFill>
              </a:defRPr>
            </a:lvl5pPr>
            <a:lvl6pPr lvl="5" rtl="0">
              <a:lnSpc>
                <a:spcPct val="150000"/>
              </a:lnSpc>
              <a:spcBef>
                <a:spcPts val="360"/>
              </a:spcBef>
              <a:buClr>
                <a:srgbClr val="666666"/>
              </a:buClr>
              <a:buSzPct val="100000"/>
              <a:buChar char="■"/>
              <a:defRPr sz="1500">
                <a:solidFill>
                  <a:srgbClr val="666666"/>
                </a:solidFill>
              </a:defRPr>
            </a:lvl6pPr>
            <a:lvl7pPr lvl="6" rtl="0">
              <a:lnSpc>
                <a:spcPct val="150000"/>
              </a:lnSpc>
              <a:spcBef>
                <a:spcPts val="360"/>
              </a:spcBef>
              <a:buClr>
                <a:srgbClr val="666666"/>
              </a:buClr>
              <a:buSzPct val="100000"/>
              <a:buChar char="●"/>
              <a:defRPr sz="1500">
                <a:solidFill>
                  <a:srgbClr val="666666"/>
                </a:solidFill>
              </a:defRPr>
            </a:lvl7pPr>
            <a:lvl8pPr lvl="7" rtl="0">
              <a:lnSpc>
                <a:spcPct val="150000"/>
              </a:lnSpc>
              <a:spcBef>
                <a:spcPts val="360"/>
              </a:spcBef>
              <a:buClr>
                <a:srgbClr val="666666"/>
              </a:buClr>
              <a:buSzPct val="100000"/>
              <a:buChar char="○"/>
              <a:defRPr sz="1500">
                <a:solidFill>
                  <a:srgbClr val="666666"/>
                </a:solidFill>
              </a:defRPr>
            </a:lvl8pPr>
            <a:lvl9pPr lvl="8" rtl="0">
              <a:lnSpc>
                <a:spcPct val="150000"/>
              </a:lnSpc>
              <a:spcBef>
                <a:spcPts val="360"/>
              </a:spcBef>
              <a:buClr>
                <a:srgbClr val="666666"/>
              </a:buClr>
              <a:buSzPct val="100000"/>
              <a:buChar char="■"/>
              <a:defRPr sz="1500">
                <a:solidFill>
                  <a:srgbClr val="666666"/>
                </a:solidFill>
              </a:defRPr>
            </a:lvl9pPr>
          </a:lstStyle>
          <a:p/>
        </p:txBody>
      </p:sp>
      <p:sp>
        <p:nvSpPr>
          <p:cNvPr id="38" name="Shape 38"/>
          <p:cNvSpPr txBox="1"/>
          <p:nvPr>
            <p:ph type="title"/>
          </p:nvPr>
        </p:nvSpPr>
        <p:spPr>
          <a:xfrm>
            <a:off x="144300" y="122525"/>
            <a:ext cx="8855400" cy="636000"/>
          </a:xfrm>
          <a:prstGeom prst="rect">
            <a:avLst/>
          </a:prstGeom>
        </p:spPr>
        <p:txBody>
          <a:bodyPr anchorCtr="0" anchor="b" bIns="91425" lIns="91425" rIns="91425" tIns="91425"/>
          <a:lstStyle>
            <a:lvl1pPr lvl="0" rtl="0">
              <a:spcBef>
                <a:spcPts val="0"/>
              </a:spcBef>
              <a:buSzPct val="100000"/>
              <a:defRPr sz="30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descr="GDM-TGIF-bg-bluebar.png" id="39" name="Shape 39"/>
          <p:cNvPicPr preferRelativeResize="0"/>
          <p:nvPr/>
        </p:nvPicPr>
        <p:blipFill>
          <a:blip r:embed="rId2">
            <a:alphaModFix/>
          </a:blip>
          <a:stretch>
            <a:fillRect/>
          </a:stretch>
        </p:blipFill>
        <p:spPr>
          <a:xfrm>
            <a:off x="-38475" y="-6900"/>
            <a:ext cx="6912110" cy="69262"/>
          </a:xfrm>
          <a:prstGeom prst="rect">
            <a:avLst/>
          </a:prstGeom>
          <a:noFill/>
          <a:ln>
            <a:noFill/>
          </a:ln>
        </p:spPr>
      </p:pic>
      <p:sp>
        <p:nvSpPr>
          <p:cNvPr id="40" name="Shape 40"/>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eepTheme v1.0 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Shape 42"/>
          <p:cNvSpPr txBox="1"/>
          <p:nvPr>
            <p:ph idx="1" type="body"/>
          </p:nvPr>
        </p:nvSpPr>
        <p:spPr>
          <a:xfrm>
            <a:off x="371500" y="1200150"/>
            <a:ext cx="8400900" cy="3725700"/>
          </a:xfrm>
          <a:prstGeom prst="rect">
            <a:avLst/>
          </a:prstGeom>
        </p:spPr>
        <p:txBody>
          <a:bodyPr anchorCtr="0" anchor="t" bIns="91425" lIns="91425" rIns="91425" tIns="91425"/>
          <a:lstStyle>
            <a:lvl1pPr lvl="0" rtl="0">
              <a:lnSpc>
                <a:spcPct val="150000"/>
              </a:lnSpc>
              <a:spcBef>
                <a:spcPts val="600"/>
              </a:spcBef>
              <a:buClr>
                <a:schemeClr val="lt1"/>
              </a:buClr>
              <a:buSzPct val="100000"/>
              <a:buFont typeface="Open Sans"/>
              <a:buChar char="●"/>
              <a:defRPr sz="1800">
                <a:solidFill>
                  <a:schemeClr val="lt1"/>
                </a:solidFill>
                <a:latin typeface="Open Sans"/>
                <a:ea typeface="Open Sans"/>
                <a:cs typeface="Open Sans"/>
                <a:sym typeface="Open Sans"/>
              </a:defRPr>
            </a:lvl1pPr>
            <a:lvl2pPr lvl="1" rtl="0">
              <a:lnSpc>
                <a:spcPct val="150000"/>
              </a:lnSpc>
              <a:spcBef>
                <a:spcPts val="480"/>
              </a:spcBef>
              <a:buClr>
                <a:schemeClr val="lt1"/>
              </a:buClr>
              <a:buSzPct val="100000"/>
              <a:buFont typeface="Open Sans"/>
              <a:buChar char="○"/>
              <a:defRPr sz="1800">
                <a:solidFill>
                  <a:schemeClr val="lt1"/>
                </a:solidFill>
                <a:latin typeface="Open Sans"/>
                <a:ea typeface="Open Sans"/>
                <a:cs typeface="Open Sans"/>
                <a:sym typeface="Open Sans"/>
              </a:defRPr>
            </a:lvl2pPr>
            <a:lvl3pPr lvl="2" rtl="0">
              <a:lnSpc>
                <a:spcPct val="150000"/>
              </a:lnSpc>
              <a:spcBef>
                <a:spcPts val="480"/>
              </a:spcBef>
              <a:buClr>
                <a:schemeClr val="lt1"/>
              </a:buClr>
              <a:buSzPct val="100000"/>
              <a:buFont typeface="Open Sans"/>
              <a:buChar char="■"/>
              <a:defRPr sz="1500">
                <a:solidFill>
                  <a:schemeClr val="lt1"/>
                </a:solidFill>
                <a:latin typeface="Open Sans"/>
                <a:ea typeface="Open Sans"/>
                <a:cs typeface="Open Sans"/>
                <a:sym typeface="Open Sans"/>
              </a:defRPr>
            </a:lvl3pPr>
            <a:lvl4pPr lvl="3"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4pPr>
            <a:lvl5pPr lvl="4"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5pPr>
            <a:lvl6pPr lvl="5"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6pPr>
            <a:lvl7pPr lvl="6"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7pPr>
            <a:lvl8pPr lvl="7"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8pPr>
            <a:lvl9pPr lvl="8"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9pPr>
          </a:lstStyle>
          <a:p/>
        </p:txBody>
      </p:sp>
      <p:sp>
        <p:nvSpPr>
          <p:cNvPr id="43" name="Shape 43"/>
          <p:cNvSpPr txBox="1"/>
          <p:nvPr>
            <p:ph type="title"/>
          </p:nvPr>
        </p:nvSpPr>
        <p:spPr>
          <a:xfrm>
            <a:off x="457200" y="129778"/>
            <a:ext cx="8229600" cy="857400"/>
          </a:xfrm>
          <a:prstGeom prst="rect">
            <a:avLst/>
          </a:prstGeom>
        </p:spPr>
        <p:txBody>
          <a:bodyPr anchorCtr="0" anchor="b" bIns="91425" lIns="91425" rIns="91425" tIns="91425"/>
          <a:lstStyle>
            <a:lvl1pPr lvl="0" rtl="0">
              <a:spcBef>
                <a:spcPts val="0"/>
              </a:spcBef>
              <a:buClr>
                <a:srgbClr val="FFFFFF"/>
              </a:buClr>
              <a:buSzPct val="100000"/>
              <a:defRPr sz="3000">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44" name="Shape 44"/>
          <p:cNvCxnSpPr/>
          <p:nvPr/>
        </p:nvCxnSpPr>
        <p:spPr>
          <a:xfrm>
            <a:off x="585750" y="967712"/>
            <a:ext cx="7972500" cy="0"/>
          </a:xfrm>
          <a:prstGeom prst="straightConnector1">
            <a:avLst/>
          </a:prstGeom>
          <a:noFill/>
          <a:ln cap="flat" cmpd="sng" w="9525">
            <a:solidFill>
              <a:srgbClr val="434343"/>
            </a:solidFill>
            <a:prstDash val="solid"/>
            <a:round/>
            <a:headEnd len="lg" w="lg" type="none"/>
            <a:tailEnd len="lg" w="lg" type="none"/>
          </a:ln>
        </p:spPr>
      </p:cxnSp>
      <p:grpSp>
        <p:nvGrpSpPr>
          <p:cNvPr id="45" name="Shape 45"/>
          <p:cNvGrpSpPr/>
          <p:nvPr/>
        </p:nvGrpSpPr>
        <p:grpSpPr>
          <a:xfrm>
            <a:off x="585750" y="4511012"/>
            <a:ext cx="8062975" cy="371475"/>
            <a:chOff x="585750" y="4511012"/>
            <a:chExt cx="8062975" cy="371475"/>
          </a:xfrm>
        </p:grpSpPr>
        <p:cxnSp>
          <p:nvCxnSpPr>
            <p:cNvPr id="46" name="Shape 46"/>
            <p:cNvCxnSpPr/>
            <p:nvPr/>
          </p:nvCxnSpPr>
          <p:spPr>
            <a:xfrm>
              <a:off x="585750" y="4511012"/>
              <a:ext cx="7972500" cy="0"/>
            </a:xfrm>
            <a:prstGeom prst="straightConnector1">
              <a:avLst/>
            </a:prstGeom>
            <a:noFill/>
            <a:ln cap="flat" cmpd="sng" w="9525">
              <a:solidFill>
                <a:srgbClr val="434343"/>
              </a:solidFill>
              <a:prstDash val="solid"/>
              <a:round/>
              <a:headEnd len="lg" w="lg" type="none"/>
              <a:tailEnd len="lg" w="lg" type="none"/>
            </a:ln>
          </p:spPr>
        </p:cxnSp>
        <p:pic>
          <p:nvPicPr>
            <p:cNvPr descr="GoogleDeepMind-Logotype-Horizontal-600px-100px.png" id="47" name="Shape 47"/>
            <p:cNvPicPr preferRelativeResize="0"/>
            <p:nvPr/>
          </p:nvPicPr>
          <p:blipFill>
            <a:blip r:embed="rId3">
              <a:alphaModFix/>
            </a:blip>
            <a:stretch>
              <a:fillRect/>
            </a:stretch>
          </p:blipFill>
          <p:spPr>
            <a:xfrm>
              <a:off x="585750" y="4644362"/>
              <a:ext cx="1428750" cy="238125"/>
            </a:xfrm>
            <a:prstGeom prst="rect">
              <a:avLst/>
            </a:prstGeom>
            <a:noFill/>
            <a:ln>
              <a:noFill/>
            </a:ln>
          </p:spPr>
        </p:pic>
        <p:sp>
          <p:nvSpPr>
            <p:cNvPr id="48" name="Shape 48"/>
            <p:cNvSpPr txBox="1"/>
            <p:nvPr/>
          </p:nvSpPr>
          <p:spPr>
            <a:xfrm>
              <a:off x="4572025" y="4601500"/>
              <a:ext cx="4076700" cy="238200"/>
            </a:xfrm>
            <a:prstGeom prst="rect">
              <a:avLst/>
            </a:prstGeom>
            <a:noFill/>
            <a:ln>
              <a:noFill/>
            </a:ln>
          </p:spPr>
          <p:txBody>
            <a:bodyPr anchorCtr="0" anchor="t" bIns="91425" lIns="91425" rIns="91425" tIns="91425">
              <a:noAutofit/>
            </a:bodyPr>
            <a:lstStyle/>
            <a:p>
              <a:pPr lvl="0" rtl="0" algn="r">
                <a:spcBef>
                  <a:spcPts val="0"/>
                </a:spcBef>
                <a:buNone/>
              </a:pPr>
              <a:r>
                <a:rPr lang="en" sz="1000">
                  <a:solidFill>
                    <a:srgbClr val="666666"/>
                  </a:solidFill>
                  <a:latin typeface="Open Sans"/>
                  <a:ea typeface="Open Sans"/>
                  <a:cs typeface="Open Sans"/>
                  <a:sym typeface="Open Sans"/>
                </a:rPr>
                <a:t>General Artificial Intelligence</a:t>
              </a:r>
            </a:p>
          </p:txBody>
        </p:sp>
      </p:grpSp>
      <p:sp>
        <p:nvSpPr>
          <p:cNvPr id="49" name="Shape 49"/>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latin typeface="Open Sans"/>
                <a:ea typeface="Open Sans"/>
                <a:cs typeface="Open Sans"/>
                <a:sym typeface="Open San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eepTheme v1.0 1 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Shape 51"/>
          <p:cNvSpPr txBox="1"/>
          <p:nvPr>
            <p:ph idx="1" type="body"/>
          </p:nvPr>
        </p:nvSpPr>
        <p:spPr>
          <a:xfrm>
            <a:off x="371500" y="1200150"/>
            <a:ext cx="8400900" cy="3725700"/>
          </a:xfrm>
          <a:prstGeom prst="rect">
            <a:avLst/>
          </a:prstGeom>
        </p:spPr>
        <p:txBody>
          <a:bodyPr anchorCtr="0" anchor="t" bIns="91425" lIns="91425" rIns="91425" tIns="91425"/>
          <a:lstStyle>
            <a:lvl1pPr lvl="0" rtl="0">
              <a:lnSpc>
                <a:spcPct val="150000"/>
              </a:lnSpc>
              <a:spcBef>
                <a:spcPts val="600"/>
              </a:spcBef>
              <a:buClr>
                <a:schemeClr val="lt1"/>
              </a:buClr>
              <a:buSzPct val="100000"/>
              <a:buFont typeface="Open Sans"/>
              <a:buChar char="●"/>
              <a:defRPr sz="1800">
                <a:solidFill>
                  <a:schemeClr val="lt1"/>
                </a:solidFill>
                <a:latin typeface="Open Sans"/>
                <a:ea typeface="Open Sans"/>
                <a:cs typeface="Open Sans"/>
                <a:sym typeface="Open Sans"/>
              </a:defRPr>
            </a:lvl1pPr>
            <a:lvl2pPr lvl="1" rtl="0">
              <a:lnSpc>
                <a:spcPct val="150000"/>
              </a:lnSpc>
              <a:spcBef>
                <a:spcPts val="480"/>
              </a:spcBef>
              <a:buClr>
                <a:schemeClr val="lt1"/>
              </a:buClr>
              <a:buSzPct val="100000"/>
              <a:buFont typeface="Open Sans"/>
              <a:buChar char="○"/>
              <a:defRPr sz="1800">
                <a:solidFill>
                  <a:schemeClr val="lt1"/>
                </a:solidFill>
                <a:latin typeface="Open Sans"/>
                <a:ea typeface="Open Sans"/>
                <a:cs typeface="Open Sans"/>
                <a:sym typeface="Open Sans"/>
              </a:defRPr>
            </a:lvl2pPr>
            <a:lvl3pPr lvl="2" rtl="0">
              <a:lnSpc>
                <a:spcPct val="150000"/>
              </a:lnSpc>
              <a:spcBef>
                <a:spcPts val="480"/>
              </a:spcBef>
              <a:buClr>
                <a:schemeClr val="lt1"/>
              </a:buClr>
              <a:buSzPct val="100000"/>
              <a:buFont typeface="Open Sans"/>
              <a:buChar char="■"/>
              <a:defRPr sz="1500">
                <a:solidFill>
                  <a:schemeClr val="lt1"/>
                </a:solidFill>
                <a:latin typeface="Open Sans"/>
                <a:ea typeface="Open Sans"/>
                <a:cs typeface="Open Sans"/>
                <a:sym typeface="Open Sans"/>
              </a:defRPr>
            </a:lvl3pPr>
            <a:lvl4pPr lvl="3"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4pPr>
            <a:lvl5pPr lvl="4"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5pPr>
            <a:lvl6pPr lvl="5"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6pPr>
            <a:lvl7pPr lvl="6"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7pPr>
            <a:lvl8pPr lvl="7"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8pPr>
            <a:lvl9pPr lvl="8" rtl="0">
              <a:lnSpc>
                <a:spcPct val="150000"/>
              </a:lnSpc>
              <a:spcBef>
                <a:spcPts val="360"/>
              </a:spcBef>
              <a:buClr>
                <a:schemeClr val="lt1"/>
              </a:buClr>
              <a:buSzPct val="100000"/>
              <a:buFont typeface="Open Sans"/>
              <a:buChar char="■"/>
              <a:defRPr sz="1500">
                <a:solidFill>
                  <a:schemeClr val="lt1"/>
                </a:solidFill>
                <a:latin typeface="Open Sans"/>
                <a:ea typeface="Open Sans"/>
                <a:cs typeface="Open Sans"/>
                <a:sym typeface="Open Sans"/>
              </a:defRPr>
            </a:lvl9pPr>
          </a:lstStyle>
          <a:p/>
        </p:txBody>
      </p:sp>
      <p:sp>
        <p:nvSpPr>
          <p:cNvPr id="52" name="Shape 52"/>
          <p:cNvSpPr txBox="1"/>
          <p:nvPr>
            <p:ph type="title"/>
          </p:nvPr>
        </p:nvSpPr>
        <p:spPr>
          <a:xfrm>
            <a:off x="457200" y="129778"/>
            <a:ext cx="8229600" cy="857400"/>
          </a:xfrm>
          <a:prstGeom prst="rect">
            <a:avLst/>
          </a:prstGeom>
        </p:spPr>
        <p:txBody>
          <a:bodyPr anchorCtr="0" anchor="b" bIns="91425" lIns="91425" rIns="91425" tIns="91425"/>
          <a:lstStyle>
            <a:lvl1pPr lvl="0" rtl="0">
              <a:spcBef>
                <a:spcPts val="0"/>
              </a:spcBef>
              <a:buClr>
                <a:srgbClr val="FFFFFF"/>
              </a:buClr>
              <a:buSzPct val="100000"/>
              <a:defRPr sz="3000">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53" name="Shape 53"/>
          <p:cNvCxnSpPr/>
          <p:nvPr/>
        </p:nvCxnSpPr>
        <p:spPr>
          <a:xfrm>
            <a:off x="585750" y="967712"/>
            <a:ext cx="7972500" cy="0"/>
          </a:xfrm>
          <a:prstGeom prst="straightConnector1">
            <a:avLst/>
          </a:prstGeom>
          <a:noFill/>
          <a:ln cap="flat" cmpd="sng" w="9525">
            <a:solidFill>
              <a:srgbClr val="434343"/>
            </a:solidFill>
            <a:prstDash val="solid"/>
            <a:round/>
            <a:headEnd len="lg" w="lg" type="none"/>
            <a:tailEnd len="lg" w="lg" type="none"/>
          </a:ln>
        </p:spPr>
      </p:cxnSp>
      <p:grpSp>
        <p:nvGrpSpPr>
          <p:cNvPr id="54" name="Shape 54"/>
          <p:cNvGrpSpPr/>
          <p:nvPr/>
        </p:nvGrpSpPr>
        <p:grpSpPr>
          <a:xfrm>
            <a:off x="585750" y="4511012"/>
            <a:ext cx="8062975" cy="371475"/>
            <a:chOff x="585750" y="4511012"/>
            <a:chExt cx="8062975" cy="371475"/>
          </a:xfrm>
        </p:grpSpPr>
        <p:cxnSp>
          <p:nvCxnSpPr>
            <p:cNvPr id="55" name="Shape 55"/>
            <p:cNvCxnSpPr/>
            <p:nvPr/>
          </p:nvCxnSpPr>
          <p:spPr>
            <a:xfrm>
              <a:off x="585750" y="4511012"/>
              <a:ext cx="7972500" cy="0"/>
            </a:xfrm>
            <a:prstGeom prst="straightConnector1">
              <a:avLst/>
            </a:prstGeom>
            <a:noFill/>
            <a:ln cap="flat" cmpd="sng" w="9525">
              <a:solidFill>
                <a:srgbClr val="434343"/>
              </a:solidFill>
              <a:prstDash val="solid"/>
              <a:round/>
              <a:headEnd len="lg" w="lg" type="none"/>
              <a:tailEnd len="lg" w="lg" type="none"/>
            </a:ln>
          </p:spPr>
        </p:cxnSp>
        <p:pic>
          <p:nvPicPr>
            <p:cNvPr descr="GoogleDeepMind-Logotype-Horizontal-600px-100px.png" id="56" name="Shape 56"/>
            <p:cNvPicPr preferRelativeResize="0"/>
            <p:nvPr/>
          </p:nvPicPr>
          <p:blipFill>
            <a:blip r:embed="rId3">
              <a:alphaModFix/>
            </a:blip>
            <a:stretch>
              <a:fillRect/>
            </a:stretch>
          </p:blipFill>
          <p:spPr>
            <a:xfrm>
              <a:off x="585750" y="4644362"/>
              <a:ext cx="1428750" cy="238125"/>
            </a:xfrm>
            <a:prstGeom prst="rect">
              <a:avLst/>
            </a:prstGeom>
            <a:noFill/>
            <a:ln>
              <a:noFill/>
            </a:ln>
          </p:spPr>
        </p:pic>
        <p:sp>
          <p:nvSpPr>
            <p:cNvPr id="57" name="Shape 57"/>
            <p:cNvSpPr txBox="1"/>
            <p:nvPr/>
          </p:nvSpPr>
          <p:spPr>
            <a:xfrm>
              <a:off x="4572025" y="4601500"/>
              <a:ext cx="4076700" cy="238200"/>
            </a:xfrm>
            <a:prstGeom prst="rect">
              <a:avLst/>
            </a:prstGeom>
            <a:noFill/>
            <a:ln>
              <a:noFill/>
            </a:ln>
          </p:spPr>
          <p:txBody>
            <a:bodyPr anchorCtr="0" anchor="t" bIns="91425" lIns="91425" rIns="91425" tIns="91425">
              <a:noAutofit/>
            </a:bodyPr>
            <a:lstStyle/>
            <a:p>
              <a:pPr lvl="0" rtl="0" algn="r">
                <a:spcBef>
                  <a:spcPts val="0"/>
                </a:spcBef>
                <a:buNone/>
              </a:pPr>
              <a:r>
                <a:rPr lang="en" sz="1000">
                  <a:solidFill>
                    <a:srgbClr val="666666"/>
                  </a:solidFill>
                  <a:latin typeface="Open Sans"/>
                  <a:ea typeface="Open Sans"/>
                  <a:cs typeface="Open Sans"/>
                  <a:sym typeface="Open Sans"/>
                </a:rPr>
                <a:t>General Artificial Intelligence</a:t>
              </a:r>
            </a:p>
          </p:txBody>
        </p:sp>
      </p:grpSp>
      <p:sp>
        <p:nvSpPr>
          <p:cNvPr id="58" name="Shape 58"/>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latin typeface="Open Sans"/>
                <a:ea typeface="Open Sans"/>
                <a:cs typeface="Open Sans"/>
                <a:sym typeface="Open San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59" name="Shape 59"/>
        <p:cNvGrpSpPr/>
        <p:nvPr/>
      </p:nvGrpSpPr>
      <p:grpSpPr>
        <a:xfrm>
          <a:off x="0" y="0"/>
          <a:ext cx="0" cy="0"/>
          <a:chOff x="0" y="0"/>
          <a:chExt cx="0" cy="0"/>
        </a:xfrm>
      </p:grpSpPr>
      <p:sp>
        <p:nvSpPr>
          <p:cNvPr id="60" name="Shape 60"/>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 name="Shape 61"/>
          <p:cNvSpPr txBox="1"/>
          <p:nvPr>
            <p:ph idx="1" type="body"/>
          </p:nvPr>
        </p:nvSpPr>
        <p:spPr>
          <a:xfrm>
            <a:off x="457200" y="1200150"/>
            <a:ext cx="3994500" cy="3725700"/>
          </a:xfrm>
          <a:prstGeom prst="rect">
            <a:avLst/>
          </a:prstGeom>
        </p:spPr>
        <p:txBody>
          <a:bodyPr anchorCtr="0" anchor="t" bIns="91425" lIns="91425" rIns="91425" tIns="91425"/>
          <a:lstStyle>
            <a:lvl1pPr lvl="0" rtl="0">
              <a:spcBef>
                <a:spcPts val="0"/>
              </a:spcBef>
              <a:buChar char="●"/>
              <a:defRPr/>
            </a:lvl1pPr>
            <a:lvl2pPr lvl="1" rtl="0">
              <a:spcBef>
                <a:spcPts val="0"/>
              </a:spcBef>
              <a:buChar char="○"/>
              <a:defRPr/>
            </a:lvl2pPr>
            <a:lvl3pPr lvl="2" rtl="0">
              <a:spcBef>
                <a:spcPts val="0"/>
              </a:spcBef>
              <a:buChar char="■"/>
              <a:defRPr/>
            </a:lvl3pPr>
            <a:lvl4pPr lvl="3" rtl="0">
              <a:spcBef>
                <a:spcPts val="0"/>
              </a:spcBef>
              <a:buChar char="●"/>
              <a:defRPr/>
            </a:lvl4pPr>
            <a:lvl5pPr lvl="4" rtl="0">
              <a:spcBef>
                <a:spcPts val="0"/>
              </a:spcBef>
              <a:buChar char="○"/>
              <a:defRPr/>
            </a:lvl5pPr>
            <a:lvl6pPr lvl="5" rtl="0">
              <a:spcBef>
                <a:spcPts val="0"/>
              </a:spcBef>
              <a:buChar char="■"/>
              <a:defRPr/>
            </a:lvl6pPr>
            <a:lvl7pPr lvl="6" rtl="0">
              <a:spcBef>
                <a:spcPts val="0"/>
              </a:spcBef>
              <a:buChar char="●"/>
              <a:defRPr/>
            </a:lvl7pPr>
            <a:lvl8pPr lvl="7" rtl="0">
              <a:spcBef>
                <a:spcPts val="0"/>
              </a:spcBef>
              <a:buChar char="○"/>
              <a:defRPr/>
            </a:lvl8pPr>
            <a:lvl9pPr lvl="8" rtl="0">
              <a:spcBef>
                <a:spcPts val="0"/>
              </a:spcBef>
              <a:buChar char="■"/>
              <a:defRPr/>
            </a:lvl9pPr>
          </a:lstStyle>
          <a:p/>
        </p:txBody>
      </p:sp>
      <p:sp>
        <p:nvSpPr>
          <p:cNvPr id="62" name="Shape 62"/>
          <p:cNvSpPr txBox="1"/>
          <p:nvPr>
            <p:ph idx="2" type="body"/>
          </p:nvPr>
        </p:nvSpPr>
        <p:spPr>
          <a:xfrm>
            <a:off x="4692273" y="1200150"/>
            <a:ext cx="3994500" cy="3725700"/>
          </a:xfrm>
          <a:prstGeom prst="rect">
            <a:avLst/>
          </a:prstGeom>
        </p:spPr>
        <p:txBody>
          <a:bodyPr anchorCtr="0" anchor="t" bIns="91425" lIns="91425" rIns="91425" tIns="91425"/>
          <a:lstStyle>
            <a:lvl1pPr lvl="0" rtl="0">
              <a:spcBef>
                <a:spcPts val="0"/>
              </a:spcBef>
              <a:buChar char="●"/>
              <a:defRPr/>
            </a:lvl1pPr>
            <a:lvl2pPr lvl="1" rtl="0">
              <a:spcBef>
                <a:spcPts val="0"/>
              </a:spcBef>
              <a:buChar char="○"/>
              <a:defRPr/>
            </a:lvl2pPr>
            <a:lvl3pPr lvl="2" rtl="0">
              <a:spcBef>
                <a:spcPts val="0"/>
              </a:spcBef>
              <a:buChar char="■"/>
              <a:defRPr/>
            </a:lvl3pPr>
            <a:lvl4pPr lvl="3" rtl="0">
              <a:spcBef>
                <a:spcPts val="0"/>
              </a:spcBef>
              <a:buChar char="●"/>
              <a:defRPr/>
            </a:lvl4pPr>
            <a:lvl5pPr lvl="4" rtl="0">
              <a:spcBef>
                <a:spcPts val="0"/>
              </a:spcBef>
              <a:buChar char="○"/>
              <a:defRPr/>
            </a:lvl5pPr>
            <a:lvl6pPr lvl="5" rtl="0">
              <a:spcBef>
                <a:spcPts val="0"/>
              </a:spcBef>
              <a:buChar char="■"/>
              <a:defRPr/>
            </a:lvl6pPr>
            <a:lvl7pPr lvl="6" rtl="0">
              <a:spcBef>
                <a:spcPts val="0"/>
              </a:spcBef>
              <a:buChar char="●"/>
              <a:defRPr/>
            </a:lvl7pPr>
            <a:lvl8pPr lvl="7" rtl="0">
              <a:spcBef>
                <a:spcPts val="0"/>
              </a:spcBef>
              <a:buChar char="○"/>
              <a:defRPr/>
            </a:lvl8pPr>
            <a:lvl9pPr lvl="8" rtl="0">
              <a:spcBef>
                <a:spcPts val="0"/>
              </a:spcBef>
              <a:buChar char="■"/>
              <a:defRPr/>
            </a:lvl9pPr>
          </a:lstStyle>
          <a:p/>
        </p:txBody>
      </p:sp>
      <p:pic>
        <p:nvPicPr>
          <p:cNvPr descr="GDM-TGIF-bg-bluebar.png" id="63" name="Shape 63"/>
          <p:cNvPicPr preferRelativeResize="0"/>
          <p:nvPr/>
        </p:nvPicPr>
        <p:blipFill>
          <a:blip r:embed="rId2">
            <a:alphaModFix/>
          </a:blip>
          <a:stretch>
            <a:fillRect/>
          </a:stretch>
        </p:blipFill>
        <p:spPr>
          <a:xfrm>
            <a:off x="0" y="-6900"/>
            <a:ext cx="6858002" cy="69262"/>
          </a:xfrm>
          <a:prstGeom prst="rect">
            <a:avLst/>
          </a:prstGeom>
          <a:noFill/>
          <a:ln>
            <a:noFill/>
          </a:ln>
        </p:spPr>
      </p:pic>
      <p:sp>
        <p:nvSpPr>
          <p:cNvPr id="64" name="Shape 64"/>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65" name="Shape 65"/>
        <p:cNvGrpSpPr/>
        <p:nvPr/>
      </p:nvGrpSpPr>
      <p:grpSpPr>
        <a:xfrm>
          <a:off x="0" y="0"/>
          <a:ext cx="0" cy="0"/>
          <a:chOff x="0" y="0"/>
          <a:chExt cx="0" cy="0"/>
        </a:xfrm>
      </p:grpSpPr>
      <p:sp>
        <p:nvSpPr>
          <p:cNvPr id="66" name="Shape 66"/>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descr="GDM-TGIF-bg-bluebar.png" id="67" name="Shape 67"/>
          <p:cNvPicPr preferRelativeResize="0"/>
          <p:nvPr/>
        </p:nvPicPr>
        <p:blipFill>
          <a:blip r:embed="rId2">
            <a:alphaModFix/>
          </a:blip>
          <a:stretch>
            <a:fillRect/>
          </a:stretch>
        </p:blipFill>
        <p:spPr>
          <a:xfrm>
            <a:off x="0" y="-6900"/>
            <a:ext cx="6858002" cy="69262"/>
          </a:xfrm>
          <a:prstGeom prst="rect">
            <a:avLst/>
          </a:prstGeom>
          <a:noFill/>
          <a:ln>
            <a:noFill/>
          </a:ln>
        </p:spPr>
      </p:pic>
      <p:sp>
        <p:nvSpPr>
          <p:cNvPr id="68" name="Shape 68"/>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buClr>
                <a:srgbClr val="666666"/>
              </a:buClr>
              <a:buSzPct val="100000"/>
              <a:buFont typeface="Raleway"/>
              <a:buNone/>
              <a:defRPr sz="3600">
                <a:solidFill>
                  <a:srgbClr val="666666"/>
                </a:solidFill>
                <a:latin typeface="Raleway"/>
                <a:ea typeface="Raleway"/>
                <a:cs typeface="Raleway"/>
                <a:sym typeface="Raleway"/>
              </a:defRPr>
            </a:lvl1pPr>
            <a:lvl2pPr lvl="1" rtl="0">
              <a:spcBef>
                <a:spcPts val="0"/>
              </a:spcBef>
              <a:buClr>
                <a:schemeClr val="dk1"/>
              </a:buClr>
              <a:buSzPct val="100000"/>
              <a:buFont typeface="Raleway"/>
              <a:buNone/>
              <a:defRPr b="1" sz="3600">
                <a:solidFill>
                  <a:schemeClr val="dk1"/>
                </a:solidFill>
                <a:latin typeface="Raleway"/>
                <a:ea typeface="Raleway"/>
                <a:cs typeface="Raleway"/>
                <a:sym typeface="Raleway"/>
              </a:defRPr>
            </a:lvl2pPr>
            <a:lvl3pPr lvl="2" rtl="0">
              <a:spcBef>
                <a:spcPts val="0"/>
              </a:spcBef>
              <a:buClr>
                <a:schemeClr val="dk1"/>
              </a:buClr>
              <a:buSzPct val="100000"/>
              <a:buFont typeface="Raleway"/>
              <a:buNone/>
              <a:defRPr b="1" sz="3600">
                <a:solidFill>
                  <a:schemeClr val="dk1"/>
                </a:solidFill>
                <a:latin typeface="Raleway"/>
                <a:ea typeface="Raleway"/>
                <a:cs typeface="Raleway"/>
                <a:sym typeface="Raleway"/>
              </a:defRPr>
            </a:lvl3pPr>
            <a:lvl4pPr lvl="3" rtl="0">
              <a:spcBef>
                <a:spcPts val="0"/>
              </a:spcBef>
              <a:buClr>
                <a:schemeClr val="dk1"/>
              </a:buClr>
              <a:buSzPct val="100000"/>
              <a:buFont typeface="Raleway"/>
              <a:buNone/>
              <a:defRPr b="1" sz="3600">
                <a:solidFill>
                  <a:schemeClr val="dk1"/>
                </a:solidFill>
                <a:latin typeface="Raleway"/>
                <a:ea typeface="Raleway"/>
                <a:cs typeface="Raleway"/>
                <a:sym typeface="Raleway"/>
              </a:defRPr>
            </a:lvl4pPr>
            <a:lvl5pPr lvl="4" rtl="0">
              <a:spcBef>
                <a:spcPts val="0"/>
              </a:spcBef>
              <a:buClr>
                <a:schemeClr val="dk1"/>
              </a:buClr>
              <a:buSzPct val="100000"/>
              <a:buFont typeface="Raleway"/>
              <a:buNone/>
              <a:defRPr b="1" sz="3600">
                <a:solidFill>
                  <a:schemeClr val="dk1"/>
                </a:solidFill>
                <a:latin typeface="Raleway"/>
                <a:ea typeface="Raleway"/>
                <a:cs typeface="Raleway"/>
                <a:sym typeface="Raleway"/>
              </a:defRPr>
            </a:lvl5pPr>
            <a:lvl6pPr lvl="5" rtl="0">
              <a:spcBef>
                <a:spcPts val="0"/>
              </a:spcBef>
              <a:buClr>
                <a:schemeClr val="dk1"/>
              </a:buClr>
              <a:buSzPct val="100000"/>
              <a:buFont typeface="Raleway"/>
              <a:buNone/>
              <a:defRPr b="1" sz="3600">
                <a:solidFill>
                  <a:schemeClr val="dk1"/>
                </a:solidFill>
                <a:latin typeface="Raleway"/>
                <a:ea typeface="Raleway"/>
                <a:cs typeface="Raleway"/>
                <a:sym typeface="Raleway"/>
              </a:defRPr>
            </a:lvl6pPr>
            <a:lvl7pPr lvl="6" rtl="0">
              <a:spcBef>
                <a:spcPts val="0"/>
              </a:spcBef>
              <a:buClr>
                <a:schemeClr val="dk1"/>
              </a:buClr>
              <a:buSzPct val="100000"/>
              <a:buFont typeface="Raleway"/>
              <a:buNone/>
              <a:defRPr b="1" sz="3600">
                <a:solidFill>
                  <a:schemeClr val="dk1"/>
                </a:solidFill>
                <a:latin typeface="Raleway"/>
                <a:ea typeface="Raleway"/>
                <a:cs typeface="Raleway"/>
                <a:sym typeface="Raleway"/>
              </a:defRPr>
            </a:lvl7pPr>
            <a:lvl8pPr lvl="7" rtl="0">
              <a:spcBef>
                <a:spcPts val="0"/>
              </a:spcBef>
              <a:buClr>
                <a:schemeClr val="dk1"/>
              </a:buClr>
              <a:buSzPct val="100000"/>
              <a:buFont typeface="Raleway"/>
              <a:buNone/>
              <a:defRPr b="1" sz="3600">
                <a:solidFill>
                  <a:schemeClr val="dk1"/>
                </a:solidFill>
                <a:latin typeface="Raleway"/>
                <a:ea typeface="Raleway"/>
                <a:cs typeface="Raleway"/>
                <a:sym typeface="Raleway"/>
              </a:defRPr>
            </a:lvl8pPr>
            <a:lvl9pPr lvl="8" rtl="0">
              <a:spcBef>
                <a:spcPts val="0"/>
              </a:spcBef>
              <a:buClr>
                <a:schemeClr val="dk1"/>
              </a:buClr>
              <a:buSzPct val="100000"/>
              <a:buFont typeface="Raleway"/>
              <a:buNone/>
              <a:defRPr b="1" sz="3600">
                <a:solidFill>
                  <a:schemeClr val="dk1"/>
                </a:solidFill>
                <a:latin typeface="Raleway"/>
                <a:ea typeface="Raleway"/>
                <a:cs typeface="Raleway"/>
                <a:sym typeface="Raleway"/>
              </a:defRPr>
            </a:lvl9pPr>
          </a:lstStyle>
          <a:p/>
        </p:txBody>
      </p:sp>
      <p:sp>
        <p:nvSpPr>
          <p:cNvPr id="7" name="Shape 7"/>
          <p:cNvSpPr txBox="1"/>
          <p:nvPr>
            <p:ph idx="1" type="body"/>
          </p:nvPr>
        </p:nvSpPr>
        <p:spPr>
          <a:xfrm>
            <a:off x="371500" y="1200150"/>
            <a:ext cx="8400900" cy="3725700"/>
          </a:xfrm>
          <a:prstGeom prst="rect">
            <a:avLst/>
          </a:prstGeom>
          <a:noFill/>
          <a:ln>
            <a:noFill/>
          </a:ln>
        </p:spPr>
        <p:txBody>
          <a:bodyPr anchorCtr="0" anchor="t" bIns="91425" lIns="91425" rIns="91425" tIns="91425"/>
          <a:lstStyle>
            <a:lvl1pPr lvl="0" rtl="0">
              <a:lnSpc>
                <a:spcPct val="115000"/>
              </a:lnSpc>
              <a:spcBef>
                <a:spcPts val="600"/>
              </a:spcBef>
              <a:buClr>
                <a:srgbClr val="666666"/>
              </a:buClr>
              <a:buSzPct val="100000"/>
              <a:buFont typeface="Raleway"/>
              <a:buChar char="●"/>
              <a:defRPr sz="2400">
                <a:solidFill>
                  <a:srgbClr val="666666"/>
                </a:solidFill>
                <a:latin typeface="Raleway"/>
                <a:ea typeface="Raleway"/>
                <a:cs typeface="Raleway"/>
                <a:sym typeface="Raleway"/>
              </a:defRPr>
            </a:lvl1pPr>
            <a:lvl2pPr lvl="1" rtl="0">
              <a:lnSpc>
                <a:spcPct val="115000"/>
              </a:lnSpc>
              <a:spcBef>
                <a:spcPts val="480"/>
              </a:spcBef>
              <a:buClr>
                <a:srgbClr val="666666"/>
              </a:buClr>
              <a:buSzPct val="100000"/>
              <a:buFont typeface="Raleway"/>
              <a:buChar char="○"/>
              <a:defRPr sz="1800">
                <a:solidFill>
                  <a:srgbClr val="666666"/>
                </a:solidFill>
                <a:latin typeface="Raleway"/>
                <a:ea typeface="Raleway"/>
                <a:cs typeface="Raleway"/>
                <a:sym typeface="Raleway"/>
              </a:defRPr>
            </a:lvl2pPr>
            <a:lvl3pPr lvl="2" rtl="0">
              <a:lnSpc>
                <a:spcPct val="115000"/>
              </a:lnSpc>
              <a:spcBef>
                <a:spcPts val="480"/>
              </a:spcBef>
              <a:buClr>
                <a:srgbClr val="666666"/>
              </a:buClr>
              <a:buSzPct val="100000"/>
              <a:buFont typeface="Raleway"/>
              <a:buChar char="■"/>
              <a:defRPr sz="1500">
                <a:solidFill>
                  <a:srgbClr val="666666"/>
                </a:solidFill>
                <a:latin typeface="Raleway"/>
                <a:ea typeface="Raleway"/>
                <a:cs typeface="Raleway"/>
                <a:sym typeface="Raleway"/>
              </a:defRPr>
            </a:lvl3pPr>
            <a:lvl4pPr lvl="3" rtl="0">
              <a:lnSpc>
                <a:spcPct val="115000"/>
              </a:lnSpc>
              <a:spcBef>
                <a:spcPts val="360"/>
              </a:spcBef>
              <a:buClr>
                <a:srgbClr val="666666"/>
              </a:buClr>
              <a:buSzPct val="100000"/>
              <a:buFont typeface="Raleway"/>
              <a:buChar char="●"/>
              <a:defRPr sz="1500">
                <a:solidFill>
                  <a:srgbClr val="666666"/>
                </a:solidFill>
                <a:latin typeface="Raleway"/>
                <a:ea typeface="Raleway"/>
                <a:cs typeface="Raleway"/>
                <a:sym typeface="Raleway"/>
              </a:defRPr>
            </a:lvl4pPr>
            <a:lvl5pPr lvl="4" rtl="0">
              <a:lnSpc>
                <a:spcPct val="115000"/>
              </a:lnSpc>
              <a:spcBef>
                <a:spcPts val="360"/>
              </a:spcBef>
              <a:buClr>
                <a:srgbClr val="666666"/>
              </a:buClr>
              <a:buSzPct val="100000"/>
              <a:buFont typeface="Raleway"/>
              <a:buChar char="○"/>
              <a:defRPr sz="1500">
                <a:solidFill>
                  <a:srgbClr val="666666"/>
                </a:solidFill>
                <a:latin typeface="Raleway"/>
                <a:ea typeface="Raleway"/>
                <a:cs typeface="Raleway"/>
                <a:sym typeface="Raleway"/>
              </a:defRPr>
            </a:lvl5pPr>
            <a:lvl6pPr lvl="5" rtl="0">
              <a:lnSpc>
                <a:spcPct val="115000"/>
              </a:lnSpc>
              <a:spcBef>
                <a:spcPts val="360"/>
              </a:spcBef>
              <a:buClr>
                <a:srgbClr val="666666"/>
              </a:buClr>
              <a:buSzPct val="100000"/>
              <a:buFont typeface="Raleway"/>
              <a:buChar char="■"/>
              <a:defRPr sz="1500">
                <a:solidFill>
                  <a:srgbClr val="666666"/>
                </a:solidFill>
                <a:latin typeface="Raleway"/>
                <a:ea typeface="Raleway"/>
                <a:cs typeface="Raleway"/>
                <a:sym typeface="Raleway"/>
              </a:defRPr>
            </a:lvl6pPr>
            <a:lvl7pPr lvl="6" rtl="0">
              <a:lnSpc>
                <a:spcPct val="115000"/>
              </a:lnSpc>
              <a:spcBef>
                <a:spcPts val="360"/>
              </a:spcBef>
              <a:buClr>
                <a:srgbClr val="666666"/>
              </a:buClr>
              <a:buSzPct val="100000"/>
              <a:buFont typeface="Raleway"/>
              <a:buChar char="●"/>
              <a:defRPr sz="1500">
                <a:solidFill>
                  <a:srgbClr val="666666"/>
                </a:solidFill>
                <a:latin typeface="Raleway"/>
                <a:ea typeface="Raleway"/>
                <a:cs typeface="Raleway"/>
                <a:sym typeface="Raleway"/>
              </a:defRPr>
            </a:lvl7pPr>
            <a:lvl8pPr lvl="7" rtl="0">
              <a:lnSpc>
                <a:spcPct val="115000"/>
              </a:lnSpc>
              <a:spcBef>
                <a:spcPts val="360"/>
              </a:spcBef>
              <a:buClr>
                <a:srgbClr val="666666"/>
              </a:buClr>
              <a:buSzPct val="100000"/>
              <a:buFont typeface="Raleway"/>
              <a:buChar char="○"/>
              <a:defRPr sz="1500">
                <a:solidFill>
                  <a:srgbClr val="666666"/>
                </a:solidFill>
                <a:latin typeface="Raleway"/>
                <a:ea typeface="Raleway"/>
                <a:cs typeface="Raleway"/>
                <a:sym typeface="Raleway"/>
              </a:defRPr>
            </a:lvl8pPr>
            <a:lvl9pPr lvl="8" rtl="0">
              <a:lnSpc>
                <a:spcPct val="115000"/>
              </a:lnSpc>
              <a:spcBef>
                <a:spcPts val="360"/>
              </a:spcBef>
              <a:buClr>
                <a:srgbClr val="666666"/>
              </a:buClr>
              <a:buSzPct val="100000"/>
              <a:buFont typeface="Raleway"/>
              <a:buChar char="■"/>
              <a:defRPr sz="1500">
                <a:solidFill>
                  <a:srgbClr val="666666"/>
                </a:solidFill>
                <a:latin typeface="Raleway"/>
                <a:ea typeface="Raleway"/>
                <a:cs typeface="Raleway"/>
                <a:sym typeface="Raleway"/>
              </a:defRPr>
            </a:lvl9pPr>
          </a:lstStyle>
          <a:p/>
        </p:txBody>
      </p:sp>
      <p:sp>
        <p:nvSpPr>
          <p:cNvPr id="8" name="Shape 8"/>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300">
                <a:solidFill>
                  <a:srgbClr val="666666"/>
                </a:solidFill>
                <a:latin typeface="Raleway"/>
                <a:ea typeface="Raleway"/>
                <a:cs typeface="Raleway"/>
                <a:sym typeface="Raleway"/>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hyperlink" Target="https://sites.google.com/view/seq2seq-icml17"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8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8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93.png"/><Relationship Id="rId4" Type="http://schemas.openxmlformats.org/officeDocument/2006/relationships/image" Target="../media/image95.png"/><Relationship Id="rId5" Type="http://schemas.openxmlformats.org/officeDocument/2006/relationships/image" Target="../media/image90.png"/><Relationship Id="rId6" Type="http://schemas.openxmlformats.org/officeDocument/2006/relationships/image" Target="../media/image94.png"/><Relationship Id="rId7" Type="http://schemas.openxmlformats.org/officeDocument/2006/relationships/image" Target="../media/image9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03.png"/><Relationship Id="rId4" Type="http://schemas.openxmlformats.org/officeDocument/2006/relationships/image" Target="../media/image98.png"/><Relationship Id="rId5" Type="http://schemas.openxmlformats.org/officeDocument/2006/relationships/image" Target="../media/image10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9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9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89.png"/><Relationship Id="rId4" Type="http://schemas.openxmlformats.org/officeDocument/2006/relationships/image" Target="../media/image105.png"/><Relationship Id="rId5" Type="http://schemas.openxmlformats.org/officeDocument/2006/relationships/image" Target="../media/image100.png"/><Relationship Id="rId6" Type="http://schemas.openxmlformats.org/officeDocument/2006/relationships/image" Target="../media/image1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02.png"/><Relationship Id="rId4" Type="http://schemas.openxmlformats.org/officeDocument/2006/relationships/image" Target="../media/image104.png"/><Relationship Id="rId5" Type="http://schemas.openxmlformats.org/officeDocument/2006/relationships/image" Target="../media/image107.png"/><Relationship Id="rId6" Type="http://schemas.openxmlformats.org/officeDocument/2006/relationships/image" Target="../media/image1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08.png"/><Relationship Id="rId4" Type="http://schemas.openxmlformats.org/officeDocument/2006/relationships/image" Target="../media/image115.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12.png"/><Relationship Id="rId4" Type="http://schemas.openxmlformats.org/officeDocument/2006/relationships/image" Target="../media/image11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6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166.png"/><Relationship Id="rId4" Type="http://schemas.openxmlformats.org/officeDocument/2006/relationships/image" Target="../media/image19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17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120.png"/><Relationship Id="rId4" Type="http://schemas.openxmlformats.org/officeDocument/2006/relationships/image" Target="../media/image11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11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11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12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12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12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12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12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12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12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12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28.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29.png"/><Relationship Id="rId4" Type="http://schemas.openxmlformats.org/officeDocument/2006/relationships/image" Target="../media/image13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31.png"/><Relationship Id="rId4" Type="http://schemas.openxmlformats.org/officeDocument/2006/relationships/image" Target="../media/image1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133.png"/><Relationship Id="rId4" Type="http://schemas.openxmlformats.org/officeDocument/2006/relationships/image" Target="../media/image13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136.png"/><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138.png"/><Relationship Id="rId4" Type="http://schemas.openxmlformats.org/officeDocument/2006/relationships/image" Target="../media/image13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140.png"/><Relationship Id="rId4" Type="http://schemas.openxmlformats.org/officeDocument/2006/relationships/image" Target="../media/image14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142.png"/><Relationship Id="rId4" Type="http://schemas.openxmlformats.org/officeDocument/2006/relationships/image" Target="../media/image14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144.png"/><Relationship Id="rId4" Type="http://schemas.openxmlformats.org/officeDocument/2006/relationships/image" Target="../media/image14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147.png"/><Relationship Id="rId4" Type="http://schemas.openxmlformats.org/officeDocument/2006/relationships/image" Target="../media/image15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148.png"/><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151.png"/><Relationship Id="rId4" Type="http://schemas.openxmlformats.org/officeDocument/2006/relationships/image" Target="../media/image15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18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154.png"/><Relationship Id="rId4" Type="http://schemas.openxmlformats.org/officeDocument/2006/relationships/image" Target="../media/image153.png"/><Relationship Id="rId5" Type="http://schemas.openxmlformats.org/officeDocument/2006/relationships/image" Target="../media/image15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154.png"/><Relationship Id="rId4" Type="http://schemas.openxmlformats.org/officeDocument/2006/relationships/image" Target="../media/image153.png"/><Relationship Id="rId5" Type="http://schemas.openxmlformats.org/officeDocument/2006/relationships/image" Target="../media/image15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154.png"/><Relationship Id="rId4" Type="http://schemas.openxmlformats.org/officeDocument/2006/relationships/image" Target="../media/image153.png"/><Relationship Id="rId5" Type="http://schemas.openxmlformats.org/officeDocument/2006/relationships/image" Target="../media/image15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18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156.gif"/><Relationship Id="rId4" Type="http://schemas.openxmlformats.org/officeDocument/2006/relationships/image" Target="../media/image157.gif"/><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hyperlink" Target="https://arxiv.org/abs/1609.03499"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160.gif"/><Relationship Id="rId4" Type="http://schemas.openxmlformats.org/officeDocument/2006/relationships/image" Target="../media/image161.gif"/><Relationship Id="rId5" Type="http://schemas.openxmlformats.org/officeDocument/2006/relationships/image" Target="../media/image16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77.png"/><Relationship Id="rId4" Type="http://schemas.openxmlformats.org/officeDocument/2006/relationships/image" Target="../media/image75.png"/><Relationship Id="rId5"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image" Target="../media/image1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image" Target="../media/image16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 Id="rId3" Type="http://schemas.openxmlformats.org/officeDocument/2006/relationships/image" Target="../media/image16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 Id="rId3" Type="http://schemas.openxmlformats.org/officeDocument/2006/relationships/image" Target="../media/image17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 Id="rId3" Type="http://schemas.openxmlformats.org/officeDocument/2006/relationships/image" Target="../media/image1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 Id="rId3" Type="http://schemas.openxmlformats.org/officeDocument/2006/relationships/image" Target="../media/image19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image" Target="../media/image168.png"/><Relationship Id="rId4" Type="http://schemas.openxmlformats.org/officeDocument/2006/relationships/image" Target="../media/image16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 Id="rId3" Type="http://schemas.openxmlformats.org/officeDocument/2006/relationships/image" Target="../media/image1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169.png"/><Relationship Id="rId4" Type="http://schemas.openxmlformats.org/officeDocument/2006/relationships/image" Target="../media/image17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 Id="rId3" Type="http://schemas.openxmlformats.org/officeDocument/2006/relationships/image" Target="../media/image169.png"/><Relationship Id="rId4" Type="http://schemas.openxmlformats.org/officeDocument/2006/relationships/image" Target="../media/image17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17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 Id="rId3" Type="http://schemas.openxmlformats.org/officeDocument/2006/relationships/image" Target="../media/image176.gif"/><Relationship Id="rId4" Type="http://schemas.openxmlformats.org/officeDocument/2006/relationships/image" Target="../media/image188.png"/><Relationship Id="rId5" Type="http://schemas.openxmlformats.org/officeDocument/2006/relationships/image" Target="../media/image174.gif"/><Relationship Id="rId6" Type="http://schemas.openxmlformats.org/officeDocument/2006/relationships/image" Target="../media/image17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 Id="rId3" Type="http://schemas.openxmlformats.org/officeDocument/2006/relationships/image" Target="../media/image19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 Id="rId3" Type="http://schemas.openxmlformats.org/officeDocument/2006/relationships/image" Target="../media/image17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 Id="rId3" Type="http://schemas.openxmlformats.org/officeDocument/2006/relationships/image" Target="../media/image17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image" Target="../media/image183.png"/><Relationship Id="rId6" Type="http://schemas.openxmlformats.org/officeDocument/2006/relationships/image" Target="../media/image182.png"/><Relationship Id="rId7" Type="http://schemas.openxmlformats.org/officeDocument/2006/relationships/image" Target="../media/image18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 Id="rId3" Type="http://schemas.openxmlformats.org/officeDocument/2006/relationships/image" Target="../media/image18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7.xml"/><Relationship Id="rId3" Type="http://schemas.openxmlformats.org/officeDocument/2006/relationships/image" Target="../media/image192.png"/><Relationship Id="rId4" Type="http://schemas.openxmlformats.org/officeDocument/2006/relationships/hyperlink" Target="https://sites.google.com/view/seq2seq-icml1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github.com/keveman/tensorflow-tutorial/blob/master/PTB%20Word%20Language%20Modeling.ipynb" TargetMode="Externa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62.jpg"/><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41.jpg"/><Relationship Id="rId5"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image" Target="../media/image43.jpg"/><Relationship Id="rId5" Type="http://schemas.openxmlformats.org/officeDocument/2006/relationships/image" Target="../media/image53.png"/><Relationship Id="rId6" Type="http://schemas.openxmlformats.org/officeDocument/2006/relationships/hyperlink" Target="https://github.com/tensorflow/models/tree/master/lm_1b"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sites.google.com/site/acl16nmt/"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hyperlink" Target="http://www.bioinf.jku.at/publications/older/3904.pdf" TargetMode="External"/><Relationship Id="rId8" Type="http://schemas.openxmlformats.org/officeDocument/2006/relationships/hyperlink" Target="http://proceedings.mlr.press/v48/santoro16.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83.png"/><Relationship Id="rId4" Type="http://schemas.openxmlformats.org/officeDocument/2006/relationships/image" Target="../media/image99.png"/><Relationship Id="rId5" Type="http://schemas.openxmlformats.org/officeDocument/2006/relationships/hyperlink" Target="https://arxiv.org/find/cs/1/au:+Zaremba_W/0/1/0/all/0/1" TargetMode="External"/><Relationship Id="rId6" Type="http://schemas.openxmlformats.org/officeDocument/2006/relationships/hyperlink" Target="https://arxiv.org/find/cs/1/au:+Zaremba_W/0/1/0/all/0/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70.png"/><Relationship Id="rId5" Type="http://schemas.openxmlformats.org/officeDocument/2006/relationships/hyperlink" Target="https://arxiv.org/find/cs/1/au:+Zaremba_W/0/1/0/all/0/1" TargetMode="External"/><Relationship Id="rId6" Type="http://schemas.openxmlformats.org/officeDocument/2006/relationships/hyperlink" Target="https://arxiv.org/find/cs/1/au:+Zaremba_W/0/1/0/all/0/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92.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8.png"/><Relationship Id="rId7" Type="http://schemas.openxmlformats.org/officeDocument/2006/relationships/hyperlink" Target="https://arxiv.org/find/cs/1/au:+Zaremba_W/0/1/0/all/0/1" TargetMode="External"/><Relationship Id="rId8" Type="http://schemas.openxmlformats.org/officeDocument/2006/relationships/hyperlink" Target="https://arxiv.org/find/cs/1/au:+Zaremba_W/0/1/0/all/0/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8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hyperlink" Target="https://www.cs.toronto.edu/~hinton/science.pdf"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0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0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hyperlink" Target="http://www.youtube.com/watch?v=ih9HpGuI8LA" TargetMode="External"/><Relationship Id="rId4" Type="http://schemas.openxmlformats.org/officeDocument/2006/relationships/image" Target="../media/image73.jpg"/><Relationship Id="rId5" Type="http://schemas.openxmlformats.org/officeDocument/2006/relationships/image" Target="../media/image88.png"/><Relationship Id="rId6"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77.png"/><Relationship Id="rId4"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80.png"/><Relationship Id="rId4" Type="http://schemas.openxmlformats.org/officeDocument/2006/relationships/hyperlink" Target="https://research.googleblog.com/2016/09/a-neural-network-for-machine.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82.png"/><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8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descr="Sydney - Free images on Pixabay" id="110" name="Shape 110"/>
          <p:cNvPicPr preferRelativeResize="0"/>
          <p:nvPr/>
        </p:nvPicPr>
        <p:blipFill>
          <a:blip r:embed="rId3">
            <a:alphaModFix/>
          </a:blip>
          <a:stretch>
            <a:fillRect/>
          </a:stretch>
        </p:blipFill>
        <p:spPr>
          <a:xfrm>
            <a:off x="0" y="0"/>
            <a:ext cx="9088725" cy="5143500"/>
          </a:xfrm>
          <a:prstGeom prst="rect">
            <a:avLst/>
          </a:prstGeom>
          <a:noFill/>
          <a:ln>
            <a:noFill/>
          </a:ln>
        </p:spPr>
      </p:pic>
      <p:sp>
        <p:nvSpPr>
          <p:cNvPr id="111" name="Shape 111"/>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solidFill>
                  <a:srgbClr val="D9D9D9"/>
                </a:solidFill>
              </a:rPr>
              <a:t>Oriol Vinyals and Navdeep Jaitly</a:t>
            </a:r>
          </a:p>
          <a:p>
            <a:pPr lvl="0">
              <a:spcBef>
                <a:spcPts val="0"/>
              </a:spcBef>
              <a:buNone/>
            </a:pPr>
            <a:r>
              <a:rPr lang="en" sz="1800">
                <a:solidFill>
                  <a:srgbClr val="D9D9D9"/>
                </a:solidFill>
              </a:rPr>
              <a:t>@OriolVinyalsML | @NavdeepLearning</a:t>
            </a:r>
          </a:p>
          <a:p>
            <a:pPr lvl="0">
              <a:spcBef>
                <a:spcPts val="0"/>
              </a:spcBef>
              <a:buClr>
                <a:schemeClr val="dk1"/>
              </a:buClr>
              <a:buSzPct val="61111"/>
              <a:buFont typeface="Arial"/>
              <a:buNone/>
            </a:pPr>
            <a:r>
              <a:rPr lang="en" sz="1800">
                <a:solidFill>
                  <a:srgbClr val="D9D9D9"/>
                </a:solidFill>
              </a:rPr>
              <a:t>Site: </a:t>
            </a:r>
            <a:r>
              <a:rPr lang="en" sz="1800" u="sng">
                <a:solidFill>
                  <a:srgbClr val="D9D9D9"/>
                </a:solidFill>
                <a:hlinkClick r:id="rId4"/>
              </a:rPr>
              <a:t>https://sites.google.com/view/seq2seq-icml17</a:t>
            </a:r>
          </a:p>
          <a:p>
            <a:pPr lvl="0" rtl="0">
              <a:spcBef>
                <a:spcPts val="0"/>
              </a:spcBef>
              <a:buClr>
                <a:schemeClr val="dk1"/>
              </a:buClr>
              <a:buSzPct val="61111"/>
              <a:buFont typeface="Arial"/>
              <a:buNone/>
            </a:pPr>
            <a:r>
              <a:rPr lang="en" sz="1800">
                <a:solidFill>
                  <a:srgbClr val="D9D9D9"/>
                </a:solidFill>
              </a:rPr>
              <a:t>Sydney, Australia, 2017 </a:t>
            </a:r>
          </a:p>
        </p:txBody>
      </p:sp>
      <p:sp>
        <p:nvSpPr>
          <p:cNvPr id="112" name="Shape 112"/>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solidFill>
                  <a:srgbClr val="CCCCCC"/>
                </a:solidFill>
              </a:rPr>
              <a:t>Seq2Seq ICML Tutorial</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n-grams</a:t>
            </a:r>
          </a:p>
        </p:txBody>
      </p:sp>
      <p:pic>
        <p:nvPicPr>
          <p:cNvPr descr="Screen Shot 2017-02-05 at 4.12.23 PM.png" id="181" name="Shape 181"/>
          <p:cNvPicPr preferRelativeResize="0"/>
          <p:nvPr/>
        </p:nvPicPr>
        <p:blipFill>
          <a:blip r:embed="rId3">
            <a:alphaModFix/>
          </a:blip>
          <a:stretch>
            <a:fillRect/>
          </a:stretch>
        </p:blipFill>
        <p:spPr>
          <a:xfrm>
            <a:off x="986575" y="834724"/>
            <a:ext cx="7170849" cy="3832699"/>
          </a:xfrm>
          <a:prstGeom prst="rect">
            <a:avLst/>
          </a:prstGeom>
          <a:noFill/>
          <a:ln>
            <a:noFill/>
          </a:ln>
        </p:spPr>
      </p:pic>
      <p:sp>
        <p:nvSpPr>
          <p:cNvPr id="182" name="Shape 182"/>
          <p:cNvSpPr txBox="1"/>
          <p:nvPr>
            <p:ph idx="1" type="body"/>
          </p:nvPr>
        </p:nvSpPr>
        <p:spPr>
          <a:xfrm>
            <a:off x="5021700" y="4774500"/>
            <a:ext cx="4167900" cy="478500"/>
          </a:xfrm>
          <a:prstGeom prst="rect">
            <a:avLst/>
          </a:prstGeom>
        </p:spPr>
        <p:txBody>
          <a:bodyPr anchorCtr="0" anchor="t" bIns="91425" lIns="91425" rIns="91425" tIns="91425">
            <a:noAutofit/>
          </a:bodyPr>
          <a:lstStyle/>
          <a:p>
            <a:pPr lvl="0" rtl="0" algn="r">
              <a:spcBef>
                <a:spcPts val="0"/>
              </a:spcBef>
              <a:buNone/>
            </a:pPr>
            <a:r>
              <a:rPr lang="en" sz="1200"/>
              <a:t>Slide Credit: Piotr Mirowski</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9" name="Shape 2019"/>
        <p:cNvGrpSpPr/>
        <p:nvPr/>
      </p:nvGrpSpPr>
      <p:grpSpPr>
        <a:xfrm>
          <a:off x="0" y="0"/>
          <a:ext cx="0" cy="0"/>
          <a:chOff x="0" y="0"/>
          <a:chExt cx="0" cy="0"/>
        </a:xfrm>
      </p:grpSpPr>
      <p:sp>
        <p:nvSpPr>
          <p:cNvPr id="2020" name="Shape 202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Training and Inference Mismatch</a:t>
            </a:r>
          </a:p>
        </p:txBody>
      </p:sp>
      <p:cxnSp>
        <p:nvCxnSpPr>
          <p:cNvPr id="2021" name="Shape 2021"/>
          <p:cNvCxnSpPr>
            <a:stCxn id="2022" idx="3"/>
          </p:cNvCxnSpPr>
          <p:nvPr/>
        </p:nvCxnSpPr>
        <p:spPr>
          <a:xfrm flipH="1" rot="10800000">
            <a:off x="7731181" y="2735707"/>
            <a:ext cx="650100" cy="14100"/>
          </a:xfrm>
          <a:prstGeom prst="straightConnector1">
            <a:avLst/>
          </a:prstGeom>
          <a:noFill/>
          <a:ln cap="flat" cmpd="sng" w="19050">
            <a:solidFill>
              <a:srgbClr val="000000"/>
            </a:solidFill>
            <a:prstDash val="solid"/>
            <a:round/>
            <a:headEnd len="lg" w="lg" type="none"/>
            <a:tailEnd len="lg" w="lg" type="triangle"/>
          </a:ln>
        </p:spPr>
      </p:cxnSp>
      <p:cxnSp>
        <p:nvCxnSpPr>
          <p:cNvPr id="2023" name="Shape 2023"/>
          <p:cNvCxnSpPr/>
          <p:nvPr/>
        </p:nvCxnSpPr>
        <p:spPr>
          <a:xfrm rot="10800000">
            <a:off x="7080034" y="3080276"/>
            <a:ext cx="0" cy="432900"/>
          </a:xfrm>
          <a:prstGeom prst="straightConnector1">
            <a:avLst/>
          </a:prstGeom>
          <a:noFill/>
          <a:ln cap="flat" cmpd="sng" w="19050">
            <a:solidFill>
              <a:srgbClr val="000000"/>
            </a:solidFill>
            <a:prstDash val="solid"/>
            <a:round/>
            <a:headEnd len="lg" w="lg" type="none"/>
            <a:tailEnd len="lg" w="lg" type="triangle"/>
          </a:ln>
        </p:spPr>
      </p:cxnSp>
      <p:cxnSp>
        <p:nvCxnSpPr>
          <p:cNvPr id="2024" name="Shape 2024"/>
          <p:cNvCxnSpPr>
            <a:endCxn id="2025" idx="2"/>
          </p:cNvCxnSpPr>
          <p:nvPr/>
        </p:nvCxnSpPr>
        <p:spPr>
          <a:xfrm rot="10800000">
            <a:off x="4583939" y="3038623"/>
            <a:ext cx="0" cy="432900"/>
          </a:xfrm>
          <a:prstGeom prst="straightConnector1">
            <a:avLst/>
          </a:prstGeom>
          <a:noFill/>
          <a:ln cap="flat" cmpd="sng" w="19050">
            <a:solidFill>
              <a:srgbClr val="000000"/>
            </a:solidFill>
            <a:prstDash val="solid"/>
            <a:round/>
            <a:headEnd len="lg" w="lg" type="none"/>
            <a:tailEnd len="lg" w="lg" type="triangle"/>
          </a:ln>
        </p:spPr>
      </p:cxnSp>
      <p:sp>
        <p:nvSpPr>
          <p:cNvPr id="2026" name="Shape 2026"/>
          <p:cNvSpPr txBox="1"/>
          <p:nvPr/>
        </p:nvSpPr>
        <p:spPr>
          <a:xfrm>
            <a:off x="851645" y="3432617"/>
            <a:ext cx="606600" cy="591600"/>
          </a:xfrm>
          <a:prstGeom prst="rect">
            <a:avLst/>
          </a:prstGeom>
          <a:noFill/>
          <a:ln>
            <a:noFill/>
          </a:ln>
        </p:spPr>
        <p:txBody>
          <a:bodyPr anchorCtr="0" anchor="t" bIns="91425" lIns="91425" rIns="91425" tIns="91425">
            <a:noAutofit/>
          </a:bodyPr>
          <a:lstStyle/>
          <a:p>
            <a:pPr lvl="0" rtl="0">
              <a:spcBef>
                <a:spcPts val="0"/>
              </a:spcBef>
              <a:buNone/>
            </a:pPr>
            <a:r>
              <a:rPr lang="en" sz="1800"/>
              <a:t>X</a:t>
            </a:r>
          </a:p>
        </p:txBody>
      </p:sp>
      <p:cxnSp>
        <p:nvCxnSpPr>
          <p:cNvPr id="2027" name="Shape 2027"/>
          <p:cNvCxnSpPr/>
          <p:nvPr/>
        </p:nvCxnSpPr>
        <p:spPr>
          <a:xfrm rot="10800000">
            <a:off x="1023275" y="3068185"/>
            <a:ext cx="0" cy="432900"/>
          </a:xfrm>
          <a:prstGeom prst="straightConnector1">
            <a:avLst/>
          </a:prstGeom>
          <a:noFill/>
          <a:ln cap="flat" cmpd="sng" w="19050">
            <a:solidFill>
              <a:srgbClr val="000000"/>
            </a:solidFill>
            <a:prstDash val="solid"/>
            <a:round/>
            <a:headEnd len="lg" w="lg" type="none"/>
            <a:tailEnd len="lg" w="lg" type="triangle"/>
          </a:ln>
        </p:spPr>
      </p:cxnSp>
      <p:cxnSp>
        <p:nvCxnSpPr>
          <p:cNvPr id="2028" name="Shape 2028"/>
          <p:cNvCxnSpPr>
            <a:stCxn id="2029" idx="3"/>
            <a:endCxn id="2030" idx="1"/>
          </p:cNvCxnSpPr>
          <p:nvPr/>
        </p:nvCxnSpPr>
        <p:spPr>
          <a:xfrm>
            <a:off x="1751270" y="2716906"/>
            <a:ext cx="585600" cy="6300"/>
          </a:xfrm>
          <a:prstGeom prst="straightConnector1">
            <a:avLst/>
          </a:prstGeom>
          <a:noFill/>
          <a:ln cap="flat" cmpd="sng" w="19050">
            <a:solidFill>
              <a:srgbClr val="000000"/>
            </a:solidFill>
            <a:prstDash val="solid"/>
            <a:round/>
            <a:headEnd len="lg" w="lg" type="none"/>
            <a:tailEnd len="lg" w="lg" type="triangle"/>
          </a:ln>
        </p:spPr>
      </p:cxnSp>
      <p:cxnSp>
        <p:nvCxnSpPr>
          <p:cNvPr id="2031" name="Shape 2031"/>
          <p:cNvCxnSpPr/>
          <p:nvPr/>
        </p:nvCxnSpPr>
        <p:spPr>
          <a:xfrm rot="10800000">
            <a:off x="4578214" y="1133689"/>
            <a:ext cx="5700" cy="351300"/>
          </a:xfrm>
          <a:prstGeom prst="straightConnector1">
            <a:avLst/>
          </a:prstGeom>
          <a:noFill/>
          <a:ln cap="flat" cmpd="sng" w="19050">
            <a:solidFill>
              <a:srgbClr val="000000"/>
            </a:solidFill>
            <a:prstDash val="solid"/>
            <a:round/>
            <a:headEnd len="lg" w="lg" type="none"/>
            <a:tailEnd len="lg" w="lg" type="triangle"/>
          </a:ln>
        </p:spPr>
      </p:cxnSp>
      <p:cxnSp>
        <p:nvCxnSpPr>
          <p:cNvPr id="2032" name="Shape 2032"/>
          <p:cNvCxnSpPr/>
          <p:nvPr/>
        </p:nvCxnSpPr>
        <p:spPr>
          <a:xfrm rot="10800000">
            <a:off x="7046856" y="1133753"/>
            <a:ext cx="5700" cy="381900"/>
          </a:xfrm>
          <a:prstGeom prst="straightConnector1">
            <a:avLst/>
          </a:prstGeom>
          <a:noFill/>
          <a:ln cap="flat" cmpd="sng" w="19050">
            <a:solidFill>
              <a:srgbClr val="000000"/>
            </a:solidFill>
            <a:prstDash val="solid"/>
            <a:round/>
            <a:headEnd len="lg" w="lg" type="none"/>
            <a:tailEnd len="lg" w="lg" type="triangle"/>
          </a:ln>
        </p:spPr>
      </p:cxnSp>
      <p:sp>
        <p:nvSpPr>
          <p:cNvPr id="2025" name="Shape 2025"/>
          <p:cNvSpPr/>
          <p:nvPr/>
        </p:nvSpPr>
        <p:spPr>
          <a:xfrm>
            <a:off x="3905339" y="2447023"/>
            <a:ext cx="1357200" cy="5916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61111"/>
              <a:buFont typeface="Arial"/>
              <a:buNone/>
            </a:pPr>
            <a:r>
              <a:rPr lang="en" sz="1800">
                <a:solidFill>
                  <a:schemeClr val="dk1"/>
                </a:solidFill>
              </a:rPr>
              <a:t>h(t-1)</a:t>
            </a:r>
          </a:p>
        </p:txBody>
      </p:sp>
      <p:sp>
        <p:nvSpPr>
          <p:cNvPr id="2033" name="Shape 2033"/>
          <p:cNvSpPr/>
          <p:nvPr/>
        </p:nvSpPr>
        <p:spPr>
          <a:xfrm rot="-5400000">
            <a:off x="4307339" y="1057535"/>
            <a:ext cx="541800" cy="1345800"/>
          </a:xfrm>
          <a:prstGeom prst="flowChartDelay">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34" name="Shape 2034"/>
          <p:cNvSpPr txBox="1"/>
          <p:nvPr/>
        </p:nvSpPr>
        <p:spPr>
          <a:xfrm>
            <a:off x="3838610" y="1442190"/>
            <a:ext cx="1490700" cy="639000"/>
          </a:xfrm>
          <a:prstGeom prst="rect">
            <a:avLst/>
          </a:prstGeom>
          <a:noFill/>
          <a:ln>
            <a:noFill/>
          </a:ln>
        </p:spPr>
        <p:txBody>
          <a:bodyPr anchorCtr="0" anchor="t" bIns="91425" lIns="91425" rIns="91425" tIns="91425">
            <a:noAutofit/>
          </a:bodyPr>
          <a:lstStyle/>
          <a:p>
            <a:pPr lvl="0" rtl="0" algn="ctr">
              <a:spcBef>
                <a:spcPts val="0"/>
              </a:spcBef>
              <a:buNone/>
            </a:pPr>
            <a:r>
              <a:rPr lang="en"/>
              <a:t>Softmax over</a:t>
            </a:r>
          </a:p>
          <a:p>
            <a:pPr lvl="0" rtl="0" algn="ctr">
              <a:spcBef>
                <a:spcPts val="0"/>
              </a:spcBef>
              <a:buNone/>
            </a:pPr>
            <a:r>
              <a:rPr lang="en"/>
              <a:t>y(t-1)</a:t>
            </a:r>
          </a:p>
        </p:txBody>
      </p:sp>
      <p:cxnSp>
        <p:nvCxnSpPr>
          <p:cNvPr id="2035" name="Shape 2035"/>
          <p:cNvCxnSpPr>
            <a:stCxn id="2025" idx="0"/>
            <a:endCxn id="2033" idx="1"/>
          </p:cNvCxnSpPr>
          <p:nvPr/>
        </p:nvCxnSpPr>
        <p:spPr>
          <a:xfrm rot="10800000">
            <a:off x="4578239" y="2001223"/>
            <a:ext cx="5700" cy="445800"/>
          </a:xfrm>
          <a:prstGeom prst="straightConnector1">
            <a:avLst/>
          </a:prstGeom>
          <a:noFill/>
          <a:ln cap="flat" cmpd="sng" w="19050">
            <a:solidFill>
              <a:srgbClr val="000000"/>
            </a:solidFill>
            <a:prstDash val="solid"/>
            <a:round/>
            <a:headEnd len="lg" w="lg" type="none"/>
            <a:tailEnd len="lg" w="lg" type="triangle"/>
          </a:ln>
        </p:spPr>
      </p:cxnSp>
      <p:cxnSp>
        <p:nvCxnSpPr>
          <p:cNvPr id="2036" name="Shape 2036"/>
          <p:cNvCxnSpPr>
            <a:stCxn id="2025" idx="3"/>
            <a:endCxn id="2022" idx="1"/>
          </p:cNvCxnSpPr>
          <p:nvPr/>
        </p:nvCxnSpPr>
        <p:spPr>
          <a:xfrm>
            <a:off x="5262539" y="2742823"/>
            <a:ext cx="1111500" cy="6900"/>
          </a:xfrm>
          <a:prstGeom prst="straightConnector1">
            <a:avLst/>
          </a:prstGeom>
          <a:noFill/>
          <a:ln cap="flat" cmpd="sng" w="19050">
            <a:solidFill>
              <a:srgbClr val="000000"/>
            </a:solidFill>
            <a:prstDash val="solid"/>
            <a:round/>
            <a:headEnd len="lg" w="lg" type="none"/>
            <a:tailEnd len="lg" w="lg" type="triangle"/>
          </a:ln>
        </p:spPr>
      </p:cxnSp>
      <p:sp>
        <p:nvSpPr>
          <p:cNvPr id="2022" name="Shape 2022"/>
          <p:cNvSpPr/>
          <p:nvPr/>
        </p:nvSpPr>
        <p:spPr>
          <a:xfrm>
            <a:off x="6373981" y="2454007"/>
            <a:ext cx="1357200" cy="5916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61111"/>
              <a:buFont typeface="Arial"/>
              <a:buNone/>
            </a:pPr>
            <a:r>
              <a:rPr lang="en" sz="1800">
                <a:solidFill>
                  <a:schemeClr val="dk1"/>
                </a:solidFill>
              </a:rPr>
              <a:t>h(t)</a:t>
            </a:r>
          </a:p>
        </p:txBody>
      </p:sp>
      <p:sp>
        <p:nvSpPr>
          <p:cNvPr id="2037" name="Shape 2037"/>
          <p:cNvSpPr/>
          <p:nvPr/>
        </p:nvSpPr>
        <p:spPr>
          <a:xfrm rot="-5400000">
            <a:off x="6775981" y="1064520"/>
            <a:ext cx="541800" cy="1345800"/>
          </a:xfrm>
          <a:prstGeom prst="flowChartDelay">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038" name="Shape 2038"/>
          <p:cNvSpPr txBox="1"/>
          <p:nvPr/>
        </p:nvSpPr>
        <p:spPr>
          <a:xfrm>
            <a:off x="6307254" y="1455846"/>
            <a:ext cx="1490700" cy="1026900"/>
          </a:xfrm>
          <a:prstGeom prst="rect">
            <a:avLst/>
          </a:prstGeom>
          <a:noFill/>
          <a:ln>
            <a:noFill/>
          </a:ln>
        </p:spPr>
        <p:txBody>
          <a:bodyPr anchorCtr="0" anchor="t" bIns="91425" lIns="91425" rIns="91425" tIns="91425">
            <a:noAutofit/>
          </a:bodyPr>
          <a:lstStyle/>
          <a:p>
            <a:pPr lvl="0" rtl="0" algn="ctr">
              <a:spcBef>
                <a:spcPts val="0"/>
              </a:spcBef>
              <a:buNone/>
            </a:pPr>
            <a:r>
              <a:rPr lang="en"/>
              <a:t>Softmax over</a:t>
            </a:r>
          </a:p>
          <a:p>
            <a:pPr lvl="0" rtl="0" algn="ctr">
              <a:spcBef>
                <a:spcPts val="0"/>
              </a:spcBef>
              <a:buNone/>
            </a:pPr>
            <a:r>
              <a:rPr lang="en"/>
              <a:t>y(t)</a:t>
            </a:r>
          </a:p>
        </p:txBody>
      </p:sp>
      <p:cxnSp>
        <p:nvCxnSpPr>
          <p:cNvPr id="2039" name="Shape 2039"/>
          <p:cNvCxnSpPr>
            <a:stCxn id="2022" idx="0"/>
            <a:endCxn id="2037" idx="1"/>
          </p:cNvCxnSpPr>
          <p:nvPr/>
        </p:nvCxnSpPr>
        <p:spPr>
          <a:xfrm rot="10800000">
            <a:off x="7046881" y="2008207"/>
            <a:ext cx="5700" cy="445800"/>
          </a:xfrm>
          <a:prstGeom prst="straightConnector1">
            <a:avLst/>
          </a:prstGeom>
          <a:noFill/>
          <a:ln cap="flat" cmpd="sng" w="19050">
            <a:solidFill>
              <a:srgbClr val="000000"/>
            </a:solidFill>
            <a:prstDash val="solid"/>
            <a:round/>
            <a:headEnd len="lg" w="lg" type="none"/>
            <a:tailEnd len="lg" w="lg" type="triangle"/>
          </a:ln>
        </p:spPr>
      </p:cxnSp>
      <p:sp>
        <p:nvSpPr>
          <p:cNvPr id="2040" name="Shape 2040"/>
          <p:cNvSpPr txBox="1"/>
          <p:nvPr/>
        </p:nvSpPr>
        <p:spPr>
          <a:xfrm>
            <a:off x="6433448" y="3435025"/>
            <a:ext cx="1490700" cy="301200"/>
          </a:xfrm>
          <a:prstGeom prst="rect">
            <a:avLst/>
          </a:prstGeom>
          <a:noFill/>
          <a:ln>
            <a:noFill/>
          </a:ln>
        </p:spPr>
        <p:txBody>
          <a:bodyPr anchorCtr="0" anchor="t" bIns="91425" lIns="91425" rIns="91425" tIns="91425">
            <a:noAutofit/>
          </a:bodyPr>
          <a:lstStyle/>
          <a:p>
            <a:pPr lvl="0" rtl="0" algn="ctr">
              <a:spcBef>
                <a:spcPts val="0"/>
              </a:spcBef>
              <a:buNone/>
            </a:pPr>
            <a:r>
              <a:rPr lang="en" sz="1800"/>
              <a:t>true y(t-1)</a:t>
            </a:r>
          </a:p>
        </p:txBody>
      </p:sp>
      <p:cxnSp>
        <p:nvCxnSpPr>
          <p:cNvPr id="2041" name="Shape 2041"/>
          <p:cNvCxnSpPr>
            <a:stCxn id="2030" idx="3"/>
            <a:endCxn id="2025" idx="1"/>
          </p:cNvCxnSpPr>
          <p:nvPr/>
        </p:nvCxnSpPr>
        <p:spPr>
          <a:xfrm>
            <a:off x="2983725" y="2723200"/>
            <a:ext cx="921600" cy="19500"/>
          </a:xfrm>
          <a:prstGeom prst="straightConnector1">
            <a:avLst/>
          </a:prstGeom>
          <a:noFill/>
          <a:ln cap="flat" cmpd="sng" w="19050">
            <a:solidFill>
              <a:srgbClr val="000000"/>
            </a:solidFill>
            <a:prstDash val="solid"/>
            <a:round/>
            <a:headEnd len="lg" w="lg" type="none"/>
            <a:tailEnd len="lg" w="lg" type="triangle"/>
          </a:ln>
        </p:spPr>
      </p:cxnSp>
      <p:sp>
        <p:nvSpPr>
          <p:cNvPr id="2042" name="Shape 2042"/>
          <p:cNvSpPr txBox="1"/>
          <p:nvPr/>
        </p:nvSpPr>
        <p:spPr>
          <a:xfrm>
            <a:off x="3867923" y="3443207"/>
            <a:ext cx="1490700" cy="301200"/>
          </a:xfrm>
          <a:prstGeom prst="rect">
            <a:avLst/>
          </a:prstGeom>
          <a:noFill/>
          <a:ln>
            <a:noFill/>
          </a:ln>
        </p:spPr>
        <p:txBody>
          <a:bodyPr anchorCtr="0" anchor="t" bIns="91425" lIns="91425" rIns="91425" tIns="91425">
            <a:noAutofit/>
          </a:bodyPr>
          <a:lstStyle/>
          <a:p>
            <a:pPr lvl="0" rtl="0" algn="ctr">
              <a:spcBef>
                <a:spcPts val="0"/>
              </a:spcBef>
              <a:buNone/>
            </a:pPr>
            <a:r>
              <a:rPr lang="en" sz="1800"/>
              <a:t>true y(t-2)</a:t>
            </a:r>
          </a:p>
        </p:txBody>
      </p:sp>
      <p:cxnSp>
        <p:nvCxnSpPr>
          <p:cNvPr id="2043" name="Shape 2043"/>
          <p:cNvCxnSpPr/>
          <p:nvPr/>
        </p:nvCxnSpPr>
        <p:spPr>
          <a:xfrm>
            <a:off x="3438732" y="1407131"/>
            <a:ext cx="399900" cy="389400"/>
          </a:xfrm>
          <a:prstGeom prst="straightConnector1">
            <a:avLst/>
          </a:prstGeom>
          <a:noFill/>
          <a:ln cap="flat" cmpd="sng" w="19050">
            <a:solidFill>
              <a:srgbClr val="000000"/>
            </a:solidFill>
            <a:prstDash val="solid"/>
            <a:round/>
            <a:headEnd len="lg" w="lg" type="none"/>
            <a:tailEnd len="lg" w="lg" type="triangle"/>
          </a:ln>
        </p:spPr>
      </p:cxnSp>
      <p:sp>
        <p:nvSpPr>
          <p:cNvPr id="2044" name="Shape 2044"/>
          <p:cNvSpPr txBox="1"/>
          <p:nvPr/>
        </p:nvSpPr>
        <p:spPr>
          <a:xfrm>
            <a:off x="2778101" y="1052800"/>
            <a:ext cx="789900" cy="389400"/>
          </a:xfrm>
          <a:prstGeom prst="rect">
            <a:avLst/>
          </a:prstGeom>
          <a:noFill/>
          <a:ln>
            <a:noFill/>
          </a:ln>
        </p:spPr>
        <p:txBody>
          <a:bodyPr anchorCtr="0" anchor="t" bIns="91425" lIns="91425" rIns="91425" tIns="91425">
            <a:noAutofit/>
          </a:bodyPr>
          <a:lstStyle/>
          <a:p>
            <a:pPr lvl="0" rtl="0">
              <a:spcBef>
                <a:spcPts val="0"/>
              </a:spcBef>
              <a:buNone/>
            </a:pPr>
            <a:r>
              <a:rPr lang="en" sz="1800"/>
              <a:t>Loss</a:t>
            </a:r>
          </a:p>
        </p:txBody>
      </p:sp>
      <p:cxnSp>
        <p:nvCxnSpPr>
          <p:cNvPr id="2045" name="Shape 2045"/>
          <p:cNvCxnSpPr/>
          <p:nvPr/>
        </p:nvCxnSpPr>
        <p:spPr>
          <a:xfrm flipH="1">
            <a:off x="7807314" y="1407131"/>
            <a:ext cx="399900" cy="389400"/>
          </a:xfrm>
          <a:prstGeom prst="straightConnector1">
            <a:avLst/>
          </a:prstGeom>
          <a:noFill/>
          <a:ln cap="flat" cmpd="sng" w="19050">
            <a:solidFill>
              <a:srgbClr val="000000"/>
            </a:solidFill>
            <a:prstDash val="solid"/>
            <a:round/>
            <a:headEnd len="lg" w="lg" type="none"/>
            <a:tailEnd len="lg" w="lg" type="triangle"/>
          </a:ln>
        </p:spPr>
      </p:cxnSp>
      <p:sp>
        <p:nvSpPr>
          <p:cNvPr id="2046" name="Shape 2046"/>
          <p:cNvSpPr txBox="1"/>
          <p:nvPr/>
        </p:nvSpPr>
        <p:spPr>
          <a:xfrm>
            <a:off x="7860625" y="1017725"/>
            <a:ext cx="789900" cy="389400"/>
          </a:xfrm>
          <a:prstGeom prst="rect">
            <a:avLst/>
          </a:prstGeom>
          <a:noFill/>
          <a:ln>
            <a:noFill/>
          </a:ln>
        </p:spPr>
        <p:txBody>
          <a:bodyPr anchorCtr="0" anchor="t" bIns="91425" lIns="91425" rIns="91425" tIns="91425">
            <a:noAutofit/>
          </a:bodyPr>
          <a:lstStyle/>
          <a:p>
            <a:pPr lvl="0" rtl="0">
              <a:spcBef>
                <a:spcPts val="0"/>
              </a:spcBef>
              <a:buNone/>
            </a:pPr>
            <a:r>
              <a:rPr lang="en" sz="1800"/>
              <a:t>Loss</a:t>
            </a:r>
          </a:p>
        </p:txBody>
      </p:sp>
      <p:sp>
        <p:nvSpPr>
          <p:cNvPr id="2029" name="Shape 2029"/>
          <p:cNvSpPr/>
          <p:nvPr/>
        </p:nvSpPr>
        <p:spPr>
          <a:xfrm>
            <a:off x="394070" y="2421106"/>
            <a:ext cx="1357200" cy="5916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61111"/>
              <a:buFont typeface="Arial"/>
              <a:buNone/>
            </a:pPr>
            <a:r>
              <a:rPr lang="en" sz="1800">
                <a:solidFill>
                  <a:schemeClr val="dk1"/>
                </a:solidFill>
              </a:rPr>
              <a:t>h(1)</a:t>
            </a:r>
          </a:p>
        </p:txBody>
      </p:sp>
      <p:sp>
        <p:nvSpPr>
          <p:cNvPr id="2030" name="Shape 2030"/>
          <p:cNvSpPr txBox="1"/>
          <p:nvPr/>
        </p:nvSpPr>
        <p:spPr>
          <a:xfrm>
            <a:off x="2336925" y="2506750"/>
            <a:ext cx="646800" cy="432900"/>
          </a:xfrm>
          <a:prstGeom prst="rect">
            <a:avLst/>
          </a:prstGeom>
          <a:noFill/>
          <a:ln>
            <a:noFill/>
          </a:ln>
        </p:spPr>
        <p:txBody>
          <a:bodyPr anchorCtr="0" anchor="b" bIns="91425" lIns="91425" rIns="91425" tIns="91425">
            <a:noAutofit/>
          </a:bodyPr>
          <a:lstStyle/>
          <a:p>
            <a:pPr lvl="0" rtl="0" algn="ctr">
              <a:spcBef>
                <a:spcPts val="0"/>
              </a:spcBef>
              <a:buNone/>
            </a:pPr>
            <a:r>
              <a:rPr lang="en" sz="1800"/>
              <a:t>...</a:t>
            </a:r>
          </a:p>
        </p:txBody>
      </p:sp>
      <p:cxnSp>
        <p:nvCxnSpPr>
          <p:cNvPr id="2047" name="Shape 2047"/>
          <p:cNvCxnSpPr/>
          <p:nvPr/>
        </p:nvCxnSpPr>
        <p:spPr>
          <a:xfrm flipH="1" rot="10800000">
            <a:off x="5888425" y="3186650"/>
            <a:ext cx="497700" cy="904500"/>
          </a:xfrm>
          <a:prstGeom prst="straightConnector1">
            <a:avLst/>
          </a:prstGeom>
          <a:noFill/>
          <a:ln cap="flat" cmpd="sng" w="28575">
            <a:solidFill>
              <a:srgbClr val="666666"/>
            </a:solidFill>
            <a:prstDash val="solid"/>
            <a:round/>
            <a:headEnd len="lg" w="lg" type="none"/>
            <a:tailEnd len="lg" w="lg" type="triangle"/>
          </a:ln>
        </p:spPr>
      </p:cxnSp>
      <p:pic>
        <p:nvPicPr>
          <p:cNvPr id="2048" name="Shape 2048"/>
          <p:cNvPicPr preferRelativeResize="0"/>
          <p:nvPr/>
        </p:nvPicPr>
        <p:blipFill>
          <a:blip r:embed="rId3">
            <a:alphaModFix/>
          </a:blip>
          <a:stretch>
            <a:fillRect/>
          </a:stretch>
        </p:blipFill>
        <p:spPr>
          <a:xfrm>
            <a:off x="819887" y="4108578"/>
            <a:ext cx="6810373" cy="548146"/>
          </a:xfrm>
          <a:prstGeom prst="rect">
            <a:avLst/>
          </a:prstGeom>
          <a:noFill/>
          <a:ln>
            <a:noFill/>
          </a:ln>
        </p:spPr>
      </p:pic>
      <p:sp>
        <p:nvSpPr>
          <p:cNvPr id="2049" name="Shape 2049"/>
          <p:cNvSpPr txBox="1"/>
          <p:nvPr/>
        </p:nvSpPr>
        <p:spPr>
          <a:xfrm>
            <a:off x="204925" y="1075825"/>
            <a:ext cx="2438400" cy="541800"/>
          </a:xfrm>
          <a:prstGeom prst="rect">
            <a:avLst/>
          </a:prstGeom>
          <a:noFill/>
          <a:ln>
            <a:noFill/>
          </a:ln>
        </p:spPr>
        <p:txBody>
          <a:bodyPr anchorCtr="0" anchor="t" bIns="91425" lIns="91425" rIns="91425" tIns="91425">
            <a:noAutofit/>
          </a:bodyPr>
          <a:lstStyle/>
          <a:p>
            <a:pPr lvl="0">
              <a:spcBef>
                <a:spcPts val="0"/>
              </a:spcBef>
              <a:buNone/>
            </a:pPr>
            <a:r>
              <a:rPr i="1" lang="en" sz="2400">
                <a:solidFill>
                  <a:srgbClr val="FF0000"/>
                </a:solidFill>
              </a:rPr>
              <a:t>Training</a:t>
            </a:r>
          </a:p>
        </p:txBody>
      </p:sp>
      <p:sp>
        <p:nvSpPr>
          <p:cNvPr id="2050" name="Shape 2050"/>
          <p:cNvSpPr txBox="1"/>
          <p:nvPr/>
        </p:nvSpPr>
        <p:spPr>
          <a:xfrm>
            <a:off x="0" y="4618450"/>
            <a:ext cx="9069000" cy="591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Bengio, S., et al. “Scheduled sampling for sequence prediction with recurrent neural networks.” </a:t>
            </a:r>
            <a:r>
              <a:rPr i="1" lang="en" sz="1200">
                <a:solidFill>
                  <a:srgbClr val="434343"/>
                </a:solidFill>
              </a:rPr>
              <a:t>NIPS (2015).</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4" name="Shape 2054"/>
        <p:cNvGrpSpPr/>
        <p:nvPr/>
      </p:nvGrpSpPr>
      <p:grpSpPr>
        <a:xfrm>
          <a:off x="0" y="0"/>
          <a:ext cx="0" cy="0"/>
          <a:chOff x="0" y="0"/>
          <a:chExt cx="0" cy="0"/>
        </a:xfrm>
      </p:grpSpPr>
      <p:sp>
        <p:nvSpPr>
          <p:cNvPr id="2055" name="Shape 205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Training and Inference Mismatch</a:t>
            </a:r>
          </a:p>
        </p:txBody>
      </p:sp>
      <p:cxnSp>
        <p:nvCxnSpPr>
          <p:cNvPr id="2056" name="Shape 2056"/>
          <p:cNvCxnSpPr>
            <a:stCxn id="2057" idx="3"/>
          </p:cNvCxnSpPr>
          <p:nvPr/>
        </p:nvCxnSpPr>
        <p:spPr>
          <a:xfrm flipH="1" rot="10800000">
            <a:off x="7731181" y="2735707"/>
            <a:ext cx="650100" cy="14100"/>
          </a:xfrm>
          <a:prstGeom prst="straightConnector1">
            <a:avLst/>
          </a:prstGeom>
          <a:noFill/>
          <a:ln cap="flat" cmpd="sng" w="19050">
            <a:solidFill>
              <a:srgbClr val="000000"/>
            </a:solidFill>
            <a:prstDash val="solid"/>
            <a:round/>
            <a:headEnd len="lg" w="lg" type="none"/>
            <a:tailEnd len="lg" w="lg" type="triangle"/>
          </a:ln>
        </p:spPr>
      </p:cxnSp>
      <p:cxnSp>
        <p:nvCxnSpPr>
          <p:cNvPr id="2058" name="Shape 2058"/>
          <p:cNvCxnSpPr/>
          <p:nvPr/>
        </p:nvCxnSpPr>
        <p:spPr>
          <a:xfrm rot="10800000">
            <a:off x="7080034" y="3080276"/>
            <a:ext cx="0" cy="432900"/>
          </a:xfrm>
          <a:prstGeom prst="straightConnector1">
            <a:avLst/>
          </a:prstGeom>
          <a:noFill/>
          <a:ln cap="flat" cmpd="sng" w="19050">
            <a:solidFill>
              <a:srgbClr val="000000"/>
            </a:solidFill>
            <a:prstDash val="solid"/>
            <a:round/>
            <a:headEnd len="lg" w="lg" type="none"/>
            <a:tailEnd len="lg" w="lg" type="triangle"/>
          </a:ln>
        </p:spPr>
      </p:cxnSp>
      <p:cxnSp>
        <p:nvCxnSpPr>
          <p:cNvPr id="2059" name="Shape 2059"/>
          <p:cNvCxnSpPr>
            <a:endCxn id="2060" idx="2"/>
          </p:cNvCxnSpPr>
          <p:nvPr/>
        </p:nvCxnSpPr>
        <p:spPr>
          <a:xfrm rot="10800000">
            <a:off x="4583939" y="3038623"/>
            <a:ext cx="0" cy="432900"/>
          </a:xfrm>
          <a:prstGeom prst="straightConnector1">
            <a:avLst/>
          </a:prstGeom>
          <a:noFill/>
          <a:ln cap="flat" cmpd="sng" w="19050">
            <a:solidFill>
              <a:srgbClr val="000000"/>
            </a:solidFill>
            <a:prstDash val="solid"/>
            <a:round/>
            <a:headEnd len="lg" w="lg" type="none"/>
            <a:tailEnd len="lg" w="lg" type="triangle"/>
          </a:ln>
        </p:spPr>
      </p:cxnSp>
      <p:sp>
        <p:nvSpPr>
          <p:cNvPr id="2061" name="Shape 2061"/>
          <p:cNvSpPr txBox="1"/>
          <p:nvPr/>
        </p:nvSpPr>
        <p:spPr>
          <a:xfrm>
            <a:off x="851645" y="3432617"/>
            <a:ext cx="606600" cy="591600"/>
          </a:xfrm>
          <a:prstGeom prst="rect">
            <a:avLst/>
          </a:prstGeom>
          <a:noFill/>
          <a:ln>
            <a:noFill/>
          </a:ln>
        </p:spPr>
        <p:txBody>
          <a:bodyPr anchorCtr="0" anchor="t" bIns="91425" lIns="91425" rIns="91425" tIns="91425">
            <a:noAutofit/>
          </a:bodyPr>
          <a:lstStyle/>
          <a:p>
            <a:pPr lvl="0" rtl="0">
              <a:spcBef>
                <a:spcPts val="0"/>
              </a:spcBef>
              <a:buNone/>
            </a:pPr>
            <a:r>
              <a:rPr lang="en" sz="1800"/>
              <a:t>X</a:t>
            </a:r>
          </a:p>
        </p:txBody>
      </p:sp>
      <p:cxnSp>
        <p:nvCxnSpPr>
          <p:cNvPr id="2062" name="Shape 2062"/>
          <p:cNvCxnSpPr/>
          <p:nvPr/>
        </p:nvCxnSpPr>
        <p:spPr>
          <a:xfrm rot="10800000">
            <a:off x="1023275" y="3068185"/>
            <a:ext cx="0" cy="432900"/>
          </a:xfrm>
          <a:prstGeom prst="straightConnector1">
            <a:avLst/>
          </a:prstGeom>
          <a:noFill/>
          <a:ln cap="flat" cmpd="sng" w="19050">
            <a:solidFill>
              <a:srgbClr val="000000"/>
            </a:solidFill>
            <a:prstDash val="solid"/>
            <a:round/>
            <a:headEnd len="lg" w="lg" type="none"/>
            <a:tailEnd len="lg" w="lg" type="triangle"/>
          </a:ln>
        </p:spPr>
      </p:cxnSp>
      <p:cxnSp>
        <p:nvCxnSpPr>
          <p:cNvPr id="2063" name="Shape 2063"/>
          <p:cNvCxnSpPr>
            <a:stCxn id="2064" idx="3"/>
            <a:endCxn id="2065" idx="1"/>
          </p:cNvCxnSpPr>
          <p:nvPr/>
        </p:nvCxnSpPr>
        <p:spPr>
          <a:xfrm>
            <a:off x="1751270" y="2716906"/>
            <a:ext cx="585600" cy="6300"/>
          </a:xfrm>
          <a:prstGeom prst="straightConnector1">
            <a:avLst/>
          </a:prstGeom>
          <a:noFill/>
          <a:ln cap="flat" cmpd="sng" w="19050">
            <a:solidFill>
              <a:srgbClr val="000000"/>
            </a:solidFill>
            <a:prstDash val="solid"/>
            <a:round/>
            <a:headEnd len="lg" w="lg" type="none"/>
            <a:tailEnd len="lg" w="lg" type="triangle"/>
          </a:ln>
        </p:spPr>
      </p:cxnSp>
      <p:cxnSp>
        <p:nvCxnSpPr>
          <p:cNvPr id="2066" name="Shape 2066"/>
          <p:cNvCxnSpPr/>
          <p:nvPr/>
        </p:nvCxnSpPr>
        <p:spPr>
          <a:xfrm rot="10800000">
            <a:off x="4578214" y="1133689"/>
            <a:ext cx="5700" cy="351300"/>
          </a:xfrm>
          <a:prstGeom prst="straightConnector1">
            <a:avLst/>
          </a:prstGeom>
          <a:noFill/>
          <a:ln cap="flat" cmpd="sng" w="19050">
            <a:solidFill>
              <a:srgbClr val="000000"/>
            </a:solidFill>
            <a:prstDash val="solid"/>
            <a:round/>
            <a:headEnd len="lg" w="lg" type="none"/>
            <a:tailEnd len="lg" w="lg" type="triangle"/>
          </a:ln>
        </p:spPr>
      </p:cxnSp>
      <p:cxnSp>
        <p:nvCxnSpPr>
          <p:cNvPr id="2067" name="Shape 2067"/>
          <p:cNvCxnSpPr/>
          <p:nvPr/>
        </p:nvCxnSpPr>
        <p:spPr>
          <a:xfrm rot="10800000">
            <a:off x="7046856" y="1133753"/>
            <a:ext cx="5700" cy="381900"/>
          </a:xfrm>
          <a:prstGeom prst="straightConnector1">
            <a:avLst/>
          </a:prstGeom>
          <a:noFill/>
          <a:ln cap="flat" cmpd="sng" w="19050">
            <a:solidFill>
              <a:srgbClr val="000000"/>
            </a:solidFill>
            <a:prstDash val="solid"/>
            <a:round/>
            <a:headEnd len="lg" w="lg" type="none"/>
            <a:tailEnd len="lg" w="lg" type="triangle"/>
          </a:ln>
        </p:spPr>
      </p:cxnSp>
      <p:sp>
        <p:nvSpPr>
          <p:cNvPr id="2060" name="Shape 2060"/>
          <p:cNvSpPr/>
          <p:nvPr/>
        </p:nvSpPr>
        <p:spPr>
          <a:xfrm>
            <a:off x="3905339" y="2447023"/>
            <a:ext cx="1357200" cy="5916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chemeClr val="dk1"/>
                </a:solidFill>
              </a:rPr>
              <a:t>h(t-1)</a:t>
            </a:r>
          </a:p>
        </p:txBody>
      </p:sp>
      <p:sp>
        <p:nvSpPr>
          <p:cNvPr id="2068" name="Shape 2068"/>
          <p:cNvSpPr/>
          <p:nvPr/>
        </p:nvSpPr>
        <p:spPr>
          <a:xfrm rot="-5400000">
            <a:off x="4307339" y="1057535"/>
            <a:ext cx="541800" cy="1345800"/>
          </a:xfrm>
          <a:prstGeom prst="flowChartDelay">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69" name="Shape 2069"/>
          <p:cNvSpPr txBox="1"/>
          <p:nvPr/>
        </p:nvSpPr>
        <p:spPr>
          <a:xfrm>
            <a:off x="3838610" y="1442190"/>
            <a:ext cx="1490700" cy="639000"/>
          </a:xfrm>
          <a:prstGeom prst="rect">
            <a:avLst/>
          </a:prstGeom>
          <a:noFill/>
          <a:ln>
            <a:noFill/>
          </a:ln>
        </p:spPr>
        <p:txBody>
          <a:bodyPr anchorCtr="0" anchor="t" bIns="91425" lIns="91425" rIns="91425" tIns="91425">
            <a:noAutofit/>
          </a:bodyPr>
          <a:lstStyle/>
          <a:p>
            <a:pPr lvl="0" rtl="0" algn="ctr">
              <a:spcBef>
                <a:spcPts val="0"/>
              </a:spcBef>
              <a:buNone/>
            </a:pPr>
            <a:r>
              <a:rPr lang="en"/>
              <a:t>Softmax over</a:t>
            </a:r>
          </a:p>
          <a:p>
            <a:pPr lvl="0" rtl="0" algn="ctr">
              <a:spcBef>
                <a:spcPts val="0"/>
              </a:spcBef>
              <a:buNone/>
            </a:pPr>
            <a:r>
              <a:rPr lang="en"/>
              <a:t>y(t-1)</a:t>
            </a:r>
          </a:p>
        </p:txBody>
      </p:sp>
      <p:cxnSp>
        <p:nvCxnSpPr>
          <p:cNvPr id="2070" name="Shape 2070"/>
          <p:cNvCxnSpPr>
            <a:stCxn id="2060" idx="0"/>
            <a:endCxn id="2068" idx="1"/>
          </p:cNvCxnSpPr>
          <p:nvPr/>
        </p:nvCxnSpPr>
        <p:spPr>
          <a:xfrm rot="10800000">
            <a:off x="4578239" y="2001223"/>
            <a:ext cx="5700" cy="445800"/>
          </a:xfrm>
          <a:prstGeom prst="straightConnector1">
            <a:avLst/>
          </a:prstGeom>
          <a:noFill/>
          <a:ln cap="flat" cmpd="sng" w="19050">
            <a:solidFill>
              <a:srgbClr val="000000"/>
            </a:solidFill>
            <a:prstDash val="solid"/>
            <a:round/>
            <a:headEnd len="lg" w="lg" type="none"/>
            <a:tailEnd len="lg" w="lg" type="triangle"/>
          </a:ln>
        </p:spPr>
      </p:cxnSp>
      <p:cxnSp>
        <p:nvCxnSpPr>
          <p:cNvPr id="2071" name="Shape 2071"/>
          <p:cNvCxnSpPr>
            <a:stCxn id="2060" idx="3"/>
            <a:endCxn id="2057" idx="1"/>
          </p:cNvCxnSpPr>
          <p:nvPr/>
        </p:nvCxnSpPr>
        <p:spPr>
          <a:xfrm>
            <a:off x="5262539" y="2742823"/>
            <a:ext cx="1111500" cy="6900"/>
          </a:xfrm>
          <a:prstGeom prst="straightConnector1">
            <a:avLst/>
          </a:prstGeom>
          <a:noFill/>
          <a:ln cap="flat" cmpd="sng" w="19050">
            <a:solidFill>
              <a:srgbClr val="000000"/>
            </a:solidFill>
            <a:prstDash val="solid"/>
            <a:round/>
            <a:headEnd len="lg" w="lg" type="none"/>
            <a:tailEnd len="lg" w="lg" type="triangle"/>
          </a:ln>
        </p:spPr>
      </p:cxnSp>
      <p:sp>
        <p:nvSpPr>
          <p:cNvPr id="2057" name="Shape 2057"/>
          <p:cNvSpPr/>
          <p:nvPr/>
        </p:nvSpPr>
        <p:spPr>
          <a:xfrm>
            <a:off x="6373981" y="2454007"/>
            <a:ext cx="1357200" cy="5916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chemeClr val="dk1"/>
                </a:solidFill>
              </a:rPr>
              <a:t>h(t)</a:t>
            </a:r>
          </a:p>
        </p:txBody>
      </p:sp>
      <p:sp>
        <p:nvSpPr>
          <p:cNvPr id="2072" name="Shape 2072"/>
          <p:cNvSpPr/>
          <p:nvPr/>
        </p:nvSpPr>
        <p:spPr>
          <a:xfrm rot="-5400000">
            <a:off x="6775981" y="1064520"/>
            <a:ext cx="541800" cy="1345800"/>
          </a:xfrm>
          <a:prstGeom prst="flowChartDelay">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073" name="Shape 2073"/>
          <p:cNvSpPr txBox="1"/>
          <p:nvPr/>
        </p:nvSpPr>
        <p:spPr>
          <a:xfrm>
            <a:off x="6307254" y="1455846"/>
            <a:ext cx="1490700" cy="1026900"/>
          </a:xfrm>
          <a:prstGeom prst="rect">
            <a:avLst/>
          </a:prstGeom>
          <a:noFill/>
          <a:ln>
            <a:noFill/>
          </a:ln>
        </p:spPr>
        <p:txBody>
          <a:bodyPr anchorCtr="0" anchor="t" bIns="91425" lIns="91425" rIns="91425" tIns="91425">
            <a:noAutofit/>
          </a:bodyPr>
          <a:lstStyle/>
          <a:p>
            <a:pPr lvl="0" rtl="0" algn="ctr">
              <a:spcBef>
                <a:spcPts val="0"/>
              </a:spcBef>
              <a:buNone/>
            </a:pPr>
            <a:r>
              <a:rPr lang="en"/>
              <a:t>Softmax over</a:t>
            </a:r>
          </a:p>
          <a:p>
            <a:pPr lvl="0" rtl="0" algn="ctr">
              <a:spcBef>
                <a:spcPts val="0"/>
              </a:spcBef>
              <a:buNone/>
            </a:pPr>
            <a:r>
              <a:rPr lang="en"/>
              <a:t>y(t)</a:t>
            </a:r>
          </a:p>
        </p:txBody>
      </p:sp>
      <p:cxnSp>
        <p:nvCxnSpPr>
          <p:cNvPr id="2074" name="Shape 2074"/>
          <p:cNvCxnSpPr>
            <a:stCxn id="2057" idx="0"/>
            <a:endCxn id="2072" idx="1"/>
          </p:cNvCxnSpPr>
          <p:nvPr/>
        </p:nvCxnSpPr>
        <p:spPr>
          <a:xfrm rot="10800000">
            <a:off x="7046881" y="2008207"/>
            <a:ext cx="5700" cy="445800"/>
          </a:xfrm>
          <a:prstGeom prst="straightConnector1">
            <a:avLst/>
          </a:prstGeom>
          <a:noFill/>
          <a:ln cap="flat" cmpd="sng" w="19050">
            <a:solidFill>
              <a:srgbClr val="000000"/>
            </a:solidFill>
            <a:prstDash val="solid"/>
            <a:round/>
            <a:headEnd len="lg" w="lg" type="none"/>
            <a:tailEnd len="lg" w="lg" type="triangle"/>
          </a:ln>
        </p:spPr>
      </p:cxnSp>
      <p:sp>
        <p:nvSpPr>
          <p:cNvPr id="2075" name="Shape 2075"/>
          <p:cNvSpPr txBox="1"/>
          <p:nvPr/>
        </p:nvSpPr>
        <p:spPr>
          <a:xfrm>
            <a:off x="6433448" y="3435025"/>
            <a:ext cx="1490700" cy="301200"/>
          </a:xfrm>
          <a:prstGeom prst="rect">
            <a:avLst/>
          </a:prstGeom>
          <a:noFill/>
          <a:ln>
            <a:noFill/>
          </a:ln>
        </p:spPr>
        <p:txBody>
          <a:bodyPr anchorCtr="0" anchor="t" bIns="91425" lIns="91425" rIns="91425" tIns="91425">
            <a:noAutofit/>
          </a:bodyPr>
          <a:lstStyle/>
          <a:p>
            <a:pPr lvl="0" rtl="0" algn="ctr">
              <a:spcBef>
                <a:spcPts val="0"/>
              </a:spcBef>
              <a:buNone/>
            </a:pPr>
            <a:r>
              <a:rPr lang="en" sz="1800"/>
              <a:t>hypothesis</a:t>
            </a:r>
            <a:r>
              <a:rPr lang="en" sz="1800"/>
              <a:t> y(t-1)</a:t>
            </a:r>
          </a:p>
        </p:txBody>
      </p:sp>
      <p:cxnSp>
        <p:nvCxnSpPr>
          <p:cNvPr id="2076" name="Shape 2076"/>
          <p:cNvCxnSpPr>
            <a:stCxn id="2065" idx="3"/>
            <a:endCxn id="2060" idx="1"/>
          </p:cNvCxnSpPr>
          <p:nvPr/>
        </p:nvCxnSpPr>
        <p:spPr>
          <a:xfrm>
            <a:off x="2983725" y="2723200"/>
            <a:ext cx="921600" cy="19500"/>
          </a:xfrm>
          <a:prstGeom prst="straightConnector1">
            <a:avLst/>
          </a:prstGeom>
          <a:noFill/>
          <a:ln cap="flat" cmpd="sng" w="19050">
            <a:solidFill>
              <a:srgbClr val="000000"/>
            </a:solidFill>
            <a:prstDash val="solid"/>
            <a:round/>
            <a:headEnd len="lg" w="lg" type="none"/>
            <a:tailEnd len="lg" w="lg" type="triangle"/>
          </a:ln>
        </p:spPr>
      </p:cxnSp>
      <p:sp>
        <p:nvSpPr>
          <p:cNvPr id="2077" name="Shape 2077"/>
          <p:cNvSpPr txBox="1"/>
          <p:nvPr/>
        </p:nvSpPr>
        <p:spPr>
          <a:xfrm>
            <a:off x="3867923" y="3443207"/>
            <a:ext cx="1490700" cy="301200"/>
          </a:xfrm>
          <a:prstGeom prst="rect">
            <a:avLst/>
          </a:prstGeom>
          <a:noFill/>
          <a:ln>
            <a:noFill/>
          </a:ln>
        </p:spPr>
        <p:txBody>
          <a:bodyPr anchorCtr="0" anchor="t" bIns="91425" lIns="91425" rIns="91425" tIns="91425">
            <a:noAutofit/>
          </a:bodyPr>
          <a:lstStyle/>
          <a:p>
            <a:pPr lvl="0" rtl="0" algn="ctr">
              <a:spcBef>
                <a:spcPts val="0"/>
              </a:spcBef>
              <a:buNone/>
            </a:pPr>
            <a:r>
              <a:rPr lang="en" sz="1800"/>
              <a:t>hypothesis</a:t>
            </a:r>
            <a:r>
              <a:rPr lang="en" sz="1800"/>
              <a:t> y(t-2)</a:t>
            </a:r>
          </a:p>
        </p:txBody>
      </p:sp>
      <p:sp>
        <p:nvSpPr>
          <p:cNvPr id="2064" name="Shape 2064"/>
          <p:cNvSpPr/>
          <p:nvPr/>
        </p:nvSpPr>
        <p:spPr>
          <a:xfrm>
            <a:off x="394070" y="2421106"/>
            <a:ext cx="1357200" cy="5916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chemeClr val="dk1"/>
                </a:solidFill>
              </a:rPr>
              <a:t>h(1)</a:t>
            </a:r>
          </a:p>
        </p:txBody>
      </p:sp>
      <p:sp>
        <p:nvSpPr>
          <p:cNvPr id="2065" name="Shape 2065"/>
          <p:cNvSpPr txBox="1"/>
          <p:nvPr/>
        </p:nvSpPr>
        <p:spPr>
          <a:xfrm>
            <a:off x="2336925" y="2506750"/>
            <a:ext cx="646800" cy="432900"/>
          </a:xfrm>
          <a:prstGeom prst="rect">
            <a:avLst/>
          </a:prstGeom>
          <a:noFill/>
          <a:ln>
            <a:noFill/>
          </a:ln>
        </p:spPr>
        <p:txBody>
          <a:bodyPr anchorCtr="0" anchor="b" bIns="91425" lIns="91425" rIns="91425" tIns="91425">
            <a:noAutofit/>
          </a:bodyPr>
          <a:lstStyle/>
          <a:p>
            <a:pPr lvl="0" rtl="0" algn="ctr">
              <a:spcBef>
                <a:spcPts val="0"/>
              </a:spcBef>
              <a:buNone/>
            </a:pPr>
            <a:r>
              <a:rPr lang="en" sz="1800"/>
              <a:t>...</a:t>
            </a:r>
          </a:p>
        </p:txBody>
      </p:sp>
      <p:pic>
        <p:nvPicPr>
          <p:cNvPr id="2078" name="Shape 2078"/>
          <p:cNvPicPr preferRelativeResize="0"/>
          <p:nvPr/>
        </p:nvPicPr>
        <p:blipFill>
          <a:blip r:embed="rId3">
            <a:alphaModFix/>
          </a:blip>
          <a:stretch>
            <a:fillRect/>
          </a:stretch>
        </p:blipFill>
        <p:spPr>
          <a:xfrm>
            <a:off x="819887" y="4108578"/>
            <a:ext cx="6810373" cy="548146"/>
          </a:xfrm>
          <a:prstGeom prst="rect">
            <a:avLst/>
          </a:prstGeom>
          <a:noFill/>
          <a:ln>
            <a:noFill/>
          </a:ln>
        </p:spPr>
      </p:pic>
      <p:sp>
        <p:nvSpPr>
          <p:cNvPr id="2079" name="Shape 2079"/>
          <p:cNvSpPr txBox="1"/>
          <p:nvPr/>
        </p:nvSpPr>
        <p:spPr>
          <a:xfrm>
            <a:off x="204925" y="1075825"/>
            <a:ext cx="2438400" cy="5418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FF0000"/>
                </a:solidFill>
              </a:rPr>
              <a:t>Inference</a:t>
            </a:r>
          </a:p>
        </p:txBody>
      </p:sp>
      <p:cxnSp>
        <p:nvCxnSpPr>
          <p:cNvPr id="2080" name="Shape 2080"/>
          <p:cNvCxnSpPr/>
          <p:nvPr/>
        </p:nvCxnSpPr>
        <p:spPr>
          <a:xfrm flipH="1" rot="10800000">
            <a:off x="5888425" y="3186650"/>
            <a:ext cx="497700" cy="904500"/>
          </a:xfrm>
          <a:prstGeom prst="straightConnector1">
            <a:avLst/>
          </a:prstGeom>
          <a:noFill/>
          <a:ln cap="flat" cmpd="sng" w="28575">
            <a:solidFill>
              <a:srgbClr val="666666"/>
            </a:solidFill>
            <a:prstDash val="solid"/>
            <a:round/>
            <a:headEnd len="lg" w="lg" type="none"/>
            <a:tailEnd len="lg" w="lg" type="triangle"/>
          </a:ln>
        </p:spPr>
      </p:cxnSp>
      <p:sp>
        <p:nvSpPr>
          <p:cNvPr id="2081" name="Shape 2081"/>
          <p:cNvSpPr txBox="1"/>
          <p:nvPr/>
        </p:nvSpPr>
        <p:spPr>
          <a:xfrm>
            <a:off x="0" y="4618450"/>
            <a:ext cx="9069000" cy="591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Bengio, S., et al. “Scheduled sampling for sequence prediction with recurrent neural networks.” </a:t>
            </a:r>
            <a:r>
              <a:rPr i="1" lang="en" sz="1200">
                <a:solidFill>
                  <a:srgbClr val="434343"/>
                </a:solidFill>
              </a:rPr>
              <a:t>NIPS (2015).</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5" name="Shape 2085"/>
        <p:cNvGrpSpPr/>
        <p:nvPr/>
      </p:nvGrpSpPr>
      <p:grpSpPr>
        <a:xfrm>
          <a:off x="0" y="0"/>
          <a:ext cx="0" cy="0"/>
          <a:chOff x="0" y="0"/>
          <a:chExt cx="0" cy="0"/>
        </a:xfrm>
      </p:grpSpPr>
      <p:sp>
        <p:nvSpPr>
          <p:cNvPr id="2086" name="Shape 208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Scheduled Sampling</a:t>
            </a:r>
          </a:p>
        </p:txBody>
      </p:sp>
      <p:cxnSp>
        <p:nvCxnSpPr>
          <p:cNvPr id="2087" name="Shape 2087"/>
          <p:cNvCxnSpPr>
            <a:stCxn id="2088" idx="3"/>
          </p:cNvCxnSpPr>
          <p:nvPr/>
        </p:nvCxnSpPr>
        <p:spPr>
          <a:xfrm flipH="1" rot="10800000">
            <a:off x="7731181" y="2735707"/>
            <a:ext cx="650100" cy="14100"/>
          </a:xfrm>
          <a:prstGeom prst="straightConnector1">
            <a:avLst/>
          </a:prstGeom>
          <a:noFill/>
          <a:ln cap="flat" cmpd="sng" w="19050">
            <a:solidFill>
              <a:srgbClr val="000000"/>
            </a:solidFill>
            <a:prstDash val="solid"/>
            <a:round/>
            <a:headEnd len="lg" w="lg" type="none"/>
            <a:tailEnd len="lg" w="lg" type="triangle"/>
          </a:ln>
        </p:spPr>
      </p:cxnSp>
      <p:cxnSp>
        <p:nvCxnSpPr>
          <p:cNvPr id="2089" name="Shape 2089"/>
          <p:cNvCxnSpPr/>
          <p:nvPr/>
        </p:nvCxnSpPr>
        <p:spPr>
          <a:xfrm rot="10800000">
            <a:off x="7080034" y="3080276"/>
            <a:ext cx="0" cy="432900"/>
          </a:xfrm>
          <a:prstGeom prst="straightConnector1">
            <a:avLst/>
          </a:prstGeom>
          <a:noFill/>
          <a:ln cap="flat" cmpd="sng" w="19050">
            <a:solidFill>
              <a:srgbClr val="000000"/>
            </a:solidFill>
            <a:prstDash val="solid"/>
            <a:round/>
            <a:headEnd len="lg" w="lg" type="none"/>
            <a:tailEnd len="lg" w="lg" type="triangle"/>
          </a:ln>
        </p:spPr>
      </p:cxnSp>
      <p:cxnSp>
        <p:nvCxnSpPr>
          <p:cNvPr id="2090" name="Shape 2090"/>
          <p:cNvCxnSpPr>
            <a:endCxn id="2091" idx="2"/>
          </p:cNvCxnSpPr>
          <p:nvPr/>
        </p:nvCxnSpPr>
        <p:spPr>
          <a:xfrm rot="10800000">
            <a:off x="4583939" y="3038623"/>
            <a:ext cx="0" cy="432900"/>
          </a:xfrm>
          <a:prstGeom prst="straightConnector1">
            <a:avLst/>
          </a:prstGeom>
          <a:noFill/>
          <a:ln cap="flat" cmpd="sng" w="19050">
            <a:solidFill>
              <a:srgbClr val="000000"/>
            </a:solidFill>
            <a:prstDash val="solid"/>
            <a:round/>
            <a:headEnd len="lg" w="lg" type="none"/>
            <a:tailEnd len="lg" w="lg" type="triangle"/>
          </a:ln>
        </p:spPr>
      </p:cxnSp>
      <p:sp>
        <p:nvSpPr>
          <p:cNvPr id="2092" name="Shape 2092"/>
          <p:cNvSpPr txBox="1"/>
          <p:nvPr/>
        </p:nvSpPr>
        <p:spPr>
          <a:xfrm>
            <a:off x="851645" y="3432617"/>
            <a:ext cx="606600" cy="591600"/>
          </a:xfrm>
          <a:prstGeom prst="rect">
            <a:avLst/>
          </a:prstGeom>
          <a:noFill/>
          <a:ln>
            <a:noFill/>
          </a:ln>
        </p:spPr>
        <p:txBody>
          <a:bodyPr anchorCtr="0" anchor="t" bIns="91425" lIns="91425" rIns="91425" tIns="91425">
            <a:noAutofit/>
          </a:bodyPr>
          <a:lstStyle/>
          <a:p>
            <a:pPr lvl="0" rtl="0">
              <a:spcBef>
                <a:spcPts val="0"/>
              </a:spcBef>
              <a:buNone/>
            </a:pPr>
            <a:r>
              <a:rPr lang="en" sz="1800"/>
              <a:t>X</a:t>
            </a:r>
          </a:p>
        </p:txBody>
      </p:sp>
      <p:cxnSp>
        <p:nvCxnSpPr>
          <p:cNvPr id="2093" name="Shape 2093"/>
          <p:cNvCxnSpPr/>
          <p:nvPr/>
        </p:nvCxnSpPr>
        <p:spPr>
          <a:xfrm rot="10800000">
            <a:off x="1023275" y="3068185"/>
            <a:ext cx="0" cy="432900"/>
          </a:xfrm>
          <a:prstGeom prst="straightConnector1">
            <a:avLst/>
          </a:prstGeom>
          <a:noFill/>
          <a:ln cap="flat" cmpd="sng" w="19050">
            <a:solidFill>
              <a:srgbClr val="000000"/>
            </a:solidFill>
            <a:prstDash val="solid"/>
            <a:round/>
            <a:headEnd len="lg" w="lg" type="none"/>
            <a:tailEnd len="lg" w="lg" type="triangle"/>
          </a:ln>
        </p:spPr>
      </p:cxnSp>
      <p:cxnSp>
        <p:nvCxnSpPr>
          <p:cNvPr id="2094" name="Shape 2094"/>
          <p:cNvCxnSpPr>
            <a:stCxn id="2095" idx="3"/>
            <a:endCxn id="2096" idx="1"/>
          </p:cNvCxnSpPr>
          <p:nvPr/>
        </p:nvCxnSpPr>
        <p:spPr>
          <a:xfrm>
            <a:off x="1751270" y="2716906"/>
            <a:ext cx="585600" cy="6300"/>
          </a:xfrm>
          <a:prstGeom prst="straightConnector1">
            <a:avLst/>
          </a:prstGeom>
          <a:noFill/>
          <a:ln cap="flat" cmpd="sng" w="19050">
            <a:solidFill>
              <a:srgbClr val="000000"/>
            </a:solidFill>
            <a:prstDash val="solid"/>
            <a:round/>
            <a:headEnd len="lg" w="lg" type="none"/>
            <a:tailEnd len="lg" w="lg" type="triangle"/>
          </a:ln>
        </p:spPr>
      </p:cxnSp>
      <p:cxnSp>
        <p:nvCxnSpPr>
          <p:cNvPr id="2097" name="Shape 2097"/>
          <p:cNvCxnSpPr/>
          <p:nvPr/>
        </p:nvCxnSpPr>
        <p:spPr>
          <a:xfrm rot="10800000">
            <a:off x="4578214" y="1133689"/>
            <a:ext cx="5700" cy="351300"/>
          </a:xfrm>
          <a:prstGeom prst="straightConnector1">
            <a:avLst/>
          </a:prstGeom>
          <a:noFill/>
          <a:ln cap="flat" cmpd="sng" w="19050">
            <a:solidFill>
              <a:srgbClr val="000000"/>
            </a:solidFill>
            <a:prstDash val="solid"/>
            <a:round/>
            <a:headEnd len="lg" w="lg" type="none"/>
            <a:tailEnd len="lg" w="lg" type="triangle"/>
          </a:ln>
        </p:spPr>
      </p:cxnSp>
      <p:cxnSp>
        <p:nvCxnSpPr>
          <p:cNvPr id="2098" name="Shape 2098"/>
          <p:cNvCxnSpPr/>
          <p:nvPr/>
        </p:nvCxnSpPr>
        <p:spPr>
          <a:xfrm rot="10800000">
            <a:off x="7046856" y="1133753"/>
            <a:ext cx="5700" cy="381900"/>
          </a:xfrm>
          <a:prstGeom prst="straightConnector1">
            <a:avLst/>
          </a:prstGeom>
          <a:noFill/>
          <a:ln cap="flat" cmpd="sng" w="19050">
            <a:solidFill>
              <a:srgbClr val="000000"/>
            </a:solidFill>
            <a:prstDash val="solid"/>
            <a:round/>
            <a:headEnd len="lg" w="lg" type="none"/>
            <a:tailEnd len="lg" w="lg" type="triangle"/>
          </a:ln>
        </p:spPr>
      </p:cxnSp>
      <p:sp>
        <p:nvSpPr>
          <p:cNvPr id="2091" name="Shape 2091"/>
          <p:cNvSpPr/>
          <p:nvPr/>
        </p:nvSpPr>
        <p:spPr>
          <a:xfrm>
            <a:off x="3905339" y="2447023"/>
            <a:ext cx="1357200" cy="5916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chemeClr val="dk1"/>
                </a:solidFill>
              </a:rPr>
              <a:t>h(t-1)</a:t>
            </a:r>
          </a:p>
        </p:txBody>
      </p:sp>
      <p:sp>
        <p:nvSpPr>
          <p:cNvPr id="2099" name="Shape 2099"/>
          <p:cNvSpPr/>
          <p:nvPr/>
        </p:nvSpPr>
        <p:spPr>
          <a:xfrm rot="-5400000">
            <a:off x="4307339" y="1057535"/>
            <a:ext cx="541800" cy="1345800"/>
          </a:xfrm>
          <a:prstGeom prst="flowChartDelay">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00" name="Shape 2100"/>
          <p:cNvSpPr txBox="1"/>
          <p:nvPr/>
        </p:nvSpPr>
        <p:spPr>
          <a:xfrm>
            <a:off x="3838610" y="1442190"/>
            <a:ext cx="1490700" cy="639000"/>
          </a:xfrm>
          <a:prstGeom prst="rect">
            <a:avLst/>
          </a:prstGeom>
          <a:noFill/>
          <a:ln>
            <a:noFill/>
          </a:ln>
        </p:spPr>
        <p:txBody>
          <a:bodyPr anchorCtr="0" anchor="t" bIns="91425" lIns="91425" rIns="91425" tIns="91425">
            <a:noAutofit/>
          </a:bodyPr>
          <a:lstStyle/>
          <a:p>
            <a:pPr lvl="0" rtl="0" algn="ctr">
              <a:spcBef>
                <a:spcPts val="0"/>
              </a:spcBef>
              <a:buNone/>
            </a:pPr>
            <a:r>
              <a:rPr lang="en"/>
              <a:t>Softmax over</a:t>
            </a:r>
          </a:p>
          <a:p>
            <a:pPr lvl="0" rtl="0" algn="ctr">
              <a:spcBef>
                <a:spcPts val="0"/>
              </a:spcBef>
              <a:buNone/>
            </a:pPr>
            <a:r>
              <a:rPr lang="en"/>
              <a:t>y(t-1)</a:t>
            </a:r>
          </a:p>
        </p:txBody>
      </p:sp>
      <p:cxnSp>
        <p:nvCxnSpPr>
          <p:cNvPr id="2101" name="Shape 2101"/>
          <p:cNvCxnSpPr>
            <a:stCxn id="2091" idx="0"/>
            <a:endCxn id="2099" idx="1"/>
          </p:cNvCxnSpPr>
          <p:nvPr/>
        </p:nvCxnSpPr>
        <p:spPr>
          <a:xfrm rot="10800000">
            <a:off x="4578239" y="2001223"/>
            <a:ext cx="5700" cy="445800"/>
          </a:xfrm>
          <a:prstGeom prst="straightConnector1">
            <a:avLst/>
          </a:prstGeom>
          <a:noFill/>
          <a:ln cap="flat" cmpd="sng" w="19050">
            <a:solidFill>
              <a:srgbClr val="000000"/>
            </a:solidFill>
            <a:prstDash val="solid"/>
            <a:round/>
            <a:headEnd len="lg" w="lg" type="none"/>
            <a:tailEnd len="lg" w="lg" type="triangle"/>
          </a:ln>
        </p:spPr>
      </p:cxnSp>
      <p:cxnSp>
        <p:nvCxnSpPr>
          <p:cNvPr id="2102" name="Shape 2102"/>
          <p:cNvCxnSpPr>
            <a:stCxn id="2091" idx="3"/>
            <a:endCxn id="2088" idx="1"/>
          </p:cNvCxnSpPr>
          <p:nvPr/>
        </p:nvCxnSpPr>
        <p:spPr>
          <a:xfrm>
            <a:off x="5262539" y="2742823"/>
            <a:ext cx="1111500" cy="6900"/>
          </a:xfrm>
          <a:prstGeom prst="straightConnector1">
            <a:avLst/>
          </a:prstGeom>
          <a:noFill/>
          <a:ln cap="flat" cmpd="sng" w="19050">
            <a:solidFill>
              <a:srgbClr val="000000"/>
            </a:solidFill>
            <a:prstDash val="solid"/>
            <a:round/>
            <a:headEnd len="lg" w="lg" type="none"/>
            <a:tailEnd len="lg" w="lg" type="triangle"/>
          </a:ln>
        </p:spPr>
      </p:cxnSp>
      <p:sp>
        <p:nvSpPr>
          <p:cNvPr id="2088" name="Shape 2088"/>
          <p:cNvSpPr/>
          <p:nvPr/>
        </p:nvSpPr>
        <p:spPr>
          <a:xfrm>
            <a:off x="6373981" y="2454007"/>
            <a:ext cx="1357200" cy="5916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chemeClr val="dk1"/>
                </a:solidFill>
              </a:rPr>
              <a:t>h(t)</a:t>
            </a:r>
          </a:p>
        </p:txBody>
      </p:sp>
      <p:sp>
        <p:nvSpPr>
          <p:cNvPr id="2103" name="Shape 2103"/>
          <p:cNvSpPr/>
          <p:nvPr/>
        </p:nvSpPr>
        <p:spPr>
          <a:xfrm rot="-5400000">
            <a:off x="6775981" y="1064520"/>
            <a:ext cx="541800" cy="1345800"/>
          </a:xfrm>
          <a:prstGeom prst="flowChartDelay">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104" name="Shape 2104"/>
          <p:cNvSpPr txBox="1"/>
          <p:nvPr/>
        </p:nvSpPr>
        <p:spPr>
          <a:xfrm>
            <a:off x="6307254" y="1455846"/>
            <a:ext cx="1490700" cy="1026900"/>
          </a:xfrm>
          <a:prstGeom prst="rect">
            <a:avLst/>
          </a:prstGeom>
          <a:noFill/>
          <a:ln>
            <a:noFill/>
          </a:ln>
        </p:spPr>
        <p:txBody>
          <a:bodyPr anchorCtr="0" anchor="t" bIns="91425" lIns="91425" rIns="91425" tIns="91425">
            <a:noAutofit/>
          </a:bodyPr>
          <a:lstStyle/>
          <a:p>
            <a:pPr lvl="0" rtl="0" algn="ctr">
              <a:spcBef>
                <a:spcPts val="0"/>
              </a:spcBef>
              <a:buNone/>
            </a:pPr>
            <a:r>
              <a:rPr lang="en"/>
              <a:t>Softmax over</a:t>
            </a:r>
          </a:p>
          <a:p>
            <a:pPr lvl="0" rtl="0" algn="ctr">
              <a:spcBef>
                <a:spcPts val="0"/>
              </a:spcBef>
              <a:buNone/>
            </a:pPr>
            <a:r>
              <a:rPr lang="en"/>
              <a:t>y(t)</a:t>
            </a:r>
          </a:p>
        </p:txBody>
      </p:sp>
      <p:cxnSp>
        <p:nvCxnSpPr>
          <p:cNvPr id="2105" name="Shape 2105"/>
          <p:cNvCxnSpPr>
            <a:stCxn id="2088" idx="0"/>
            <a:endCxn id="2103" idx="1"/>
          </p:cNvCxnSpPr>
          <p:nvPr/>
        </p:nvCxnSpPr>
        <p:spPr>
          <a:xfrm rot="10800000">
            <a:off x="7046881" y="2008207"/>
            <a:ext cx="5700" cy="445800"/>
          </a:xfrm>
          <a:prstGeom prst="straightConnector1">
            <a:avLst/>
          </a:prstGeom>
          <a:noFill/>
          <a:ln cap="flat" cmpd="sng" w="19050">
            <a:solidFill>
              <a:srgbClr val="000000"/>
            </a:solidFill>
            <a:prstDash val="solid"/>
            <a:round/>
            <a:headEnd len="lg" w="lg" type="none"/>
            <a:tailEnd len="lg" w="lg" type="triangle"/>
          </a:ln>
        </p:spPr>
      </p:cxnSp>
      <p:sp>
        <p:nvSpPr>
          <p:cNvPr id="2106" name="Shape 2106"/>
          <p:cNvSpPr txBox="1"/>
          <p:nvPr/>
        </p:nvSpPr>
        <p:spPr>
          <a:xfrm>
            <a:off x="6209074" y="3435025"/>
            <a:ext cx="1793099" cy="301200"/>
          </a:xfrm>
          <a:prstGeom prst="rect">
            <a:avLst/>
          </a:prstGeom>
          <a:noFill/>
          <a:ln>
            <a:noFill/>
          </a:ln>
        </p:spPr>
        <p:txBody>
          <a:bodyPr anchorCtr="0" anchor="t" bIns="91425" lIns="91425" rIns="91425" tIns="91425">
            <a:noAutofit/>
          </a:bodyPr>
          <a:lstStyle/>
          <a:p>
            <a:pPr lvl="0" rtl="0" algn="ctr">
              <a:spcBef>
                <a:spcPts val="0"/>
              </a:spcBef>
              <a:buNone/>
            </a:pPr>
            <a:r>
              <a:rPr lang="en" sz="1800"/>
              <a:t>sampled</a:t>
            </a:r>
            <a:r>
              <a:rPr lang="en" sz="1800"/>
              <a:t> y(t-1)</a:t>
            </a:r>
          </a:p>
        </p:txBody>
      </p:sp>
      <p:cxnSp>
        <p:nvCxnSpPr>
          <p:cNvPr id="2107" name="Shape 2107"/>
          <p:cNvCxnSpPr>
            <a:stCxn id="2096" idx="3"/>
            <a:endCxn id="2091" idx="1"/>
          </p:cNvCxnSpPr>
          <p:nvPr/>
        </p:nvCxnSpPr>
        <p:spPr>
          <a:xfrm>
            <a:off x="2983725" y="2723200"/>
            <a:ext cx="921600" cy="19500"/>
          </a:xfrm>
          <a:prstGeom prst="straightConnector1">
            <a:avLst/>
          </a:prstGeom>
          <a:noFill/>
          <a:ln cap="flat" cmpd="sng" w="19050">
            <a:solidFill>
              <a:srgbClr val="000000"/>
            </a:solidFill>
            <a:prstDash val="solid"/>
            <a:round/>
            <a:headEnd len="lg" w="lg" type="none"/>
            <a:tailEnd len="lg" w="lg" type="triangle"/>
          </a:ln>
        </p:spPr>
      </p:cxnSp>
      <p:sp>
        <p:nvSpPr>
          <p:cNvPr id="2108" name="Shape 2108"/>
          <p:cNvSpPr txBox="1"/>
          <p:nvPr/>
        </p:nvSpPr>
        <p:spPr>
          <a:xfrm>
            <a:off x="3627100" y="3443200"/>
            <a:ext cx="1731600" cy="301200"/>
          </a:xfrm>
          <a:prstGeom prst="rect">
            <a:avLst/>
          </a:prstGeom>
          <a:noFill/>
          <a:ln>
            <a:noFill/>
          </a:ln>
        </p:spPr>
        <p:txBody>
          <a:bodyPr anchorCtr="0" anchor="t" bIns="91425" lIns="91425" rIns="91425" tIns="91425">
            <a:noAutofit/>
          </a:bodyPr>
          <a:lstStyle/>
          <a:p>
            <a:pPr lvl="0" rtl="0" algn="ctr">
              <a:spcBef>
                <a:spcPts val="0"/>
              </a:spcBef>
              <a:buNone/>
            </a:pPr>
            <a:r>
              <a:rPr lang="en" sz="1800"/>
              <a:t>sampled</a:t>
            </a:r>
            <a:r>
              <a:rPr lang="en" sz="1800"/>
              <a:t> y(t-2)</a:t>
            </a:r>
          </a:p>
        </p:txBody>
      </p:sp>
      <p:cxnSp>
        <p:nvCxnSpPr>
          <p:cNvPr id="2109" name="Shape 2109"/>
          <p:cNvCxnSpPr/>
          <p:nvPr/>
        </p:nvCxnSpPr>
        <p:spPr>
          <a:xfrm>
            <a:off x="3438732" y="1407131"/>
            <a:ext cx="399900" cy="389400"/>
          </a:xfrm>
          <a:prstGeom prst="straightConnector1">
            <a:avLst/>
          </a:prstGeom>
          <a:noFill/>
          <a:ln cap="flat" cmpd="sng" w="19050">
            <a:solidFill>
              <a:srgbClr val="000000"/>
            </a:solidFill>
            <a:prstDash val="solid"/>
            <a:round/>
            <a:headEnd len="lg" w="lg" type="none"/>
            <a:tailEnd len="lg" w="lg" type="triangle"/>
          </a:ln>
        </p:spPr>
      </p:cxnSp>
      <p:sp>
        <p:nvSpPr>
          <p:cNvPr id="2110" name="Shape 2110"/>
          <p:cNvSpPr txBox="1"/>
          <p:nvPr/>
        </p:nvSpPr>
        <p:spPr>
          <a:xfrm>
            <a:off x="2778101" y="1052800"/>
            <a:ext cx="789900" cy="389400"/>
          </a:xfrm>
          <a:prstGeom prst="rect">
            <a:avLst/>
          </a:prstGeom>
          <a:noFill/>
          <a:ln>
            <a:noFill/>
          </a:ln>
        </p:spPr>
        <p:txBody>
          <a:bodyPr anchorCtr="0" anchor="t" bIns="91425" lIns="91425" rIns="91425" tIns="91425">
            <a:noAutofit/>
          </a:bodyPr>
          <a:lstStyle/>
          <a:p>
            <a:pPr lvl="0" rtl="0">
              <a:spcBef>
                <a:spcPts val="0"/>
              </a:spcBef>
              <a:buNone/>
            </a:pPr>
            <a:r>
              <a:rPr lang="en" sz="1800"/>
              <a:t>Loss</a:t>
            </a:r>
          </a:p>
        </p:txBody>
      </p:sp>
      <p:cxnSp>
        <p:nvCxnSpPr>
          <p:cNvPr id="2111" name="Shape 2111"/>
          <p:cNvCxnSpPr/>
          <p:nvPr/>
        </p:nvCxnSpPr>
        <p:spPr>
          <a:xfrm flipH="1">
            <a:off x="7807314" y="1407131"/>
            <a:ext cx="399900" cy="389400"/>
          </a:xfrm>
          <a:prstGeom prst="straightConnector1">
            <a:avLst/>
          </a:prstGeom>
          <a:noFill/>
          <a:ln cap="flat" cmpd="sng" w="19050">
            <a:solidFill>
              <a:srgbClr val="000000"/>
            </a:solidFill>
            <a:prstDash val="solid"/>
            <a:round/>
            <a:headEnd len="lg" w="lg" type="none"/>
            <a:tailEnd len="lg" w="lg" type="triangle"/>
          </a:ln>
        </p:spPr>
      </p:cxnSp>
      <p:sp>
        <p:nvSpPr>
          <p:cNvPr id="2112" name="Shape 2112"/>
          <p:cNvSpPr txBox="1"/>
          <p:nvPr/>
        </p:nvSpPr>
        <p:spPr>
          <a:xfrm>
            <a:off x="7860625" y="1017725"/>
            <a:ext cx="789900" cy="389400"/>
          </a:xfrm>
          <a:prstGeom prst="rect">
            <a:avLst/>
          </a:prstGeom>
          <a:noFill/>
          <a:ln>
            <a:noFill/>
          </a:ln>
        </p:spPr>
        <p:txBody>
          <a:bodyPr anchorCtr="0" anchor="t" bIns="91425" lIns="91425" rIns="91425" tIns="91425">
            <a:noAutofit/>
          </a:bodyPr>
          <a:lstStyle/>
          <a:p>
            <a:pPr lvl="0" rtl="0">
              <a:spcBef>
                <a:spcPts val="0"/>
              </a:spcBef>
              <a:buNone/>
            </a:pPr>
            <a:r>
              <a:rPr lang="en" sz="1800"/>
              <a:t>Loss</a:t>
            </a:r>
          </a:p>
        </p:txBody>
      </p:sp>
      <p:sp>
        <p:nvSpPr>
          <p:cNvPr id="2095" name="Shape 2095"/>
          <p:cNvSpPr/>
          <p:nvPr/>
        </p:nvSpPr>
        <p:spPr>
          <a:xfrm>
            <a:off x="394070" y="2421106"/>
            <a:ext cx="1357200" cy="5916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chemeClr val="dk1"/>
                </a:solidFill>
              </a:rPr>
              <a:t>h(1)</a:t>
            </a:r>
          </a:p>
        </p:txBody>
      </p:sp>
      <p:sp>
        <p:nvSpPr>
          <p:cNvPr id="2096" name="Shape 2096"/>
          <p:cNvSpPr txBox="1"/>
          <p:nvPr/>
        </p:nvSpPr>
        <p:spPr>
          <a:xfrm>
            <a:off x="2336925" y="2506750"/>
            <a:ext cx="646800" cy="432900"/>
          </a:xfrm>
          <a:prstGeom prst="rect">
            <a:avLst/>
          </a:prstGeom>
          <a:noFill/>
          <a:ln>
            <a:noFill/>
          </a:ln>
        </p:spPr>
        <p:txBody>
          <a:bodyPr anchorCtr="0" anchor="b" bIns="91425" lIns="91425" rIns="91425" tIns="91425">
            <a:noAutofit/>
          </a:bodyPr>
          <a:lstStyle/>
          <a:p>
            <a:pPr lvl="0" rtl="0" algn="ctr">
              <a:spcBef>
                <a:spcPts val="0"/>
              </a:spcBef>
              <a:buNone/>
            </a:pPr>
            <a:r>
              <a:rPr lang="en" sz="1800"/>
              <a:t>...</a:t>
            </a:r>
          </a:p>
        </p:txBody>
      </p:sp>
      <p:pic>
        <p:nvPicPr>
          <p:cNvPr id="2113" name="Shape 2113"/>
          <p:cNvPicPr preferRelativeResize="0"/>
          <p:nvPr/>
        </p:nvPicPr>
        <p:blipFill>
          <a:blip r:embed="rId3">
            <a:alphaModFix/>
          </a:blip>
          <a:stretch>
            <a:fillRect/>
          </a:stretch>
        </p:blipFill>
        <p:spPr>
          <a:xfrm>
            <a:off x="822075" y="4110687"/>
            <a:ext cx="6810699" cy="548149"/>
          </a:xfrm>
          <a:prstGeom prst="rect">
            <a:avLst/>
          </a:prstGeom>
          <a:noFill/>
          <a:ln>
            <a:noFill/>
          </a:ln>
        </p:spPr>
      </p:pic>
      <p:sp>
        <p:nvSpPr>
          <p:cNvPr id="2114" name="Shape 2114"/>
          <p:cNvSpPr/>
          <p:nvPr/>
        </p:nvSpPr>
        <p:spPr>
          <a:xfrm>
            <a:off x="4132084" y="690462"/>
            <a:ext cx="981600" cy="388199"/>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Sample</a:t>
            </a:r>
          </a:p>
        </p:txBody>
      </p:sp>
      <p:sp>
        <p:nvSpPr>
          <p:cNvPr id="2115" name="Shape 2115"/>
          <p:cNvSpPr/>
          <p:nvPr/>
        </p:nvSpPr>
        <p:spPr>
          <a:xfrm>
            <a:off x="4620950" y="457228"/>
            <a:ext cx="2428950" cy="3803175"/>
          </a:xfrm>
          <a:custGeom>
            <a:pathLst>
              <a:path extrusionOk="0" h="152127" w="97158">
                <a:moveTo>
                  <a:pt x="0" y="7941"/>
                </a:moveTo>
                <a:cubicBezTo>
                  <a:pt x="1428" y="7071"/>
                  <a:pt x="4726" y="3893"/>
                  <a:pt x="8572" y="2724"/>
                </a:cubicBezTo>
                <a:cubicBezTo>
                  <a:pt x="12417" y="1554"/>
                  <a:pt x="18721" y="-1529"/>
                  <a:pt x="23072" y="922"/>
                </a:cubicBezTo>
                <a:cubicBezTo>
                  <a:pt x="27422" y="3373"/>
                  <a:pt x="30868" y="5608"/>
                  <a:pt x="34673" y="17434"/>
                </a:cubicBezTo>
                <a:cubicBezTo>
                  <a:pt x="38478" y="29259"/>
                  <a:pt x="41339" y="52683"/>
                  <a:pt x="45902" y="71876"/>
                </a:cubicBezTo>
                <a:cubicBezTo>
                  <a:pt x="50464" y="91068"/>
                  <a:pt x="56757" y="119473"/>
                  <a:pt x="62050" y="132587"/>
                </a:cubicBezTo>
                <a:cubicBezTo>
                  <a:pt x="67342" y="145701"/>
                  <a:pt x="73007" y="147564"/>
                  <a:pt x="77658" y="150560"/>
                </a:cubicBezTo>
                <a:cubicBezTo>
                  <a:pt x="82308" y="153555"/>
                  <a:pt x="87038" y="151506"/>
                  <a:pt x="89955" y="150560"/>
                </a:cubicBezTo>
                <a:cubicBezTo>
                  <a:pt x="92871" y="149614"/>
                  <a:pt x="93957" y="147058"/>
                  <a:pt x="95158" y="144884"/>
                </a:cubicBezTo>
                <a:cubicBezTo>
                  <a:pt x="96358" y="142710"/>
                  <a:pt x="96824" y="138744"/>
                  <a:pt x="97158" y="137516"/>
                </a:cubicBezTo>
              </a:path>
            </a:pathLst>
          </a:custGeom>
          <a:noFill/>
          <a:ln cap="flat" cmpd="sng" w="19050">
            <a:solidFill>
              <a:srgbClr val="000000"/>
            </a:solidFill>
            <a:prstDash val="solid"/>
            <a:round/>
            <a:headEnd len="lg" w="lg" type="none"/>
            <a:tailEnd len="lg" w="lg" type="triangle"/>
          </a:ln>
        </p:spPr>
      </p:sp>
      <p:sp>
        <p:nvSpPr>
          <p:cNvPr id="2116" name="Shape 2116"/>
          <p:cNvSpPr/>
          <p:nvPr/>
        </p:nvSpPr>
        <p:spPr>
          <a:xfrm>
            <a:off x="6570484" y="766662"/>
            <a:ext cx="981600" cy="388199"/>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Sample</a:t>
            </a:r>
          </a:p>
        </p:txBody>
      </p:sp>
      <p:sp>
        <p:nvSpPr>
          <p:cNvPr id="2117" name="Shape 2117"/>
          <p:cNvSpPr txBox="1"/>
          <p:nvPr/>
        </p:nvSpPr>
        <p:spPr>
          <a:xfrm>
            <a:off x="204925" y="1075825"/>
            <a:ext cx="2438400" cy="5418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FF0000"/>
                </a:solidFill>
              </a:rPr>
              <a:t>Training</a:t>
            </a:r>
          </a:p>
        </p:txBody>
      </p:sp>
      <p:sp>
        <p:nvSpPr>
          <p:cNvPr id="2118" name="Shape 2118"/>
          <p:cNvSpPr txBox="1"/>
          <p:nvPr/>
        </p:nvSpPr>
        <p:spPr>
          <a:xfrm>
            <a:off x="0" y="4618450"/>
            <a:ext cx="9069000" cy="591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Bengio, S., et al. “Scheduled sampling for sequence prediction with recurrent neural networks.” </a:t>
            </a:r>
            <a:r>
              <a:rPr i="1" lang="en" sz="1200">
                <a:solidFill>
                  <a:srgbClr val="434343"/>
                </a:solidFill>
              </a:rPr>
              <a:t>NIPS (2015).</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2" name="Shape 2122"/>
        <p:cNvGrpSpPr/>
        <p:nvPr/>
      </p:nvGrpSpPr>
      <p:grpSpPr>
        <a:xfrm>
          <a:off x="0" y="0"/>
          <a:ext cx="0" cy="0"/>
          <a:chOff x="0" y="0"/>
          <a:chExt cx="0" cy="0"/>
        </a:xfrm>
      </p:grpSpPr>
      <p:sp>
        <p:nvSpPr>
          <p:cNvPr id="2123" name="Shape 2123"/>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Scheduled Sampling</a:t>
            </a:r>
          </a:p>
        </p:txBody>
      </p:sp>
      <p:graphicFrame>
        <p:nvGraphicFramePr>
          <p:cNvPr id="2124" name="Shape 2124"/>
          <p:cNvGraphicFramePr/>
          <p:nvPr/>
        </p:nvGraphicFramePr>
        <p:xfrm>
          <a:off x="497875" y="1088175"/>
          <a:ext cx="3000000" cy="3000000"/>
        </p:xfrm>
        <a:graphic>
          <a:graphicData uri="http://schemas.openxmlformats.org/drawingml/2006/table">
            <a:tbl>
              <a:tblPr>
                <a:noFill/>
                <a:tableStyleId>{03083729-248B-4AE9-AF73-2E2849343D85}</a:tableStyleId>
              </a:tblPr>
              <a:tblGrid>
                <a:gridCol w="2865250"/>
                <a:gridCol w="914400"/>
                <a:gridCol w="914150"/>
                <a:gridCol w="840625"/>
              </a:tblGrid>
              <a:tr h="386575">
                <a:tc>
                  <a:txBody>
                    <a:bodyPr>
                      <a:noAutofit/>
                    </a:bodyPr>
                    <a:lstStyle/>
                    <a:p>
                      <a:pPr lvl="0" rtl="0">
                        <a:spcBef>
                          <a:spcPts val="0"/>
                        </a:spcBef>
                        <a:buNone/>
                      </a:pPr>
                      <a:r>
                        <a:rPr lang="en" sz="1700"/>
                        <a:t>Machine Translation Model</a:t>
                      </a:r>
                    </a:p>
                  </a:txBody>
                  <a:tcPr marT="91425" marB="91425" marR="91425" marL="91425">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a:txBody>
                    <a:bodyPr>
                      <a:noAutofit/>
                    </a:bodyPr>
                    <a:lstStyle/>
                    <a:p>
                      <a:pPr lvl="0" rtl="0">
                        <a:spcBef>
                          <a:spcPts val="0"/>
                        </a:spcBef>
                        <a:buNone/>
                      </a:pPr>
                      <a:r>
                        <a:rPr lang="en" sz="1700"/>
                        <a:t>Bleu-4</a:t>
                      </a:r>
                    </a:p>
                  </a:txBody>
                  <a:tcPr marT="91425" marB="91425" marR="91425" marL="91425">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a:txBody>
                    <a:bodyPr>
                      <a:noAutofit/>
                    </a:bodyPr>
                    <a:lstStyle/>
                    <a:p>
                      <a:pPr lvl="0" rtl="0">
                        <a:spcBef>
                          <a:spcPts val="0"/>
                        </a:spcBef>
                        <a:buNone/>
                      </a:pPr>
                      <a:r>
                        <a:rPr lang="en" sz="1700"/>
                        <a:t>Meteor</a:t>
                      </a:r>
                    </a:p>
                  </a:txBody>
                  <a:tcPr marT="91425" marB="91425" marR="91425" marL="91425">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a:txBody>
                    <a:bodyPr>
                      <a:noAutofit/>
                    </a:bodyPr>
                    <a:lstStyle/>
                    <a:p>
                      <a:pPr lvl="0" rtl="0">
                        <a:spcBef>
                          <a:spcPts val="0"/>
                        </a:spcBef>
                        <a:buNone/>
                      </a:pPr>
                      <a:r>
                        <a:rPr lang="en" sz="1700"/>
                        <a:t>Cider</a:t>
                      </a:r>
                    </a:p>
                  </a:txBody>
                  <a:tcPr marT="91425" marB="91425" marR="91425" marL="91425">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r>
              <a:tr h="386575">
                <a:tc>
                  <a:txBody>
                    <a:bodyPr>
                      <a:noAutofit/>
                    </a:bodyPr>
                    <a:lstStyle/>
                    <a:p>
                      <a:pPr lvl="0" rtl="0">
                        <a:spcBef>
                          <a:spcPts val="0"/>
                        </a:spcBef>
                        <a:buNone/>
                      </a:pPr>
                      <a:r>
                        <a:rPr lang="en" sz="1700"/>
                        <a:t>Baseline</a:t>
                      </a:r>
                    </a:p>
                  </a:txBody>
                  <a:tcPr marT="91425" marB="91425" marR="91425" marL="91425">
                    <a:lnT cap="flat" cmpd="sng" w="28575">
                      <a:solidFill>
                        <a:srgbClr val="9E9E9E"/>
                      </a:solidFill>
                      <a:prstDash val="solid"/>
                      <a:round/>
                      <a:headEnd len="med" w="med" type="none"/>
                      <a:tailEnd len="med" w="med" type="none"/>
                    </a:lnT>
                  </a:tcPr>
                </a:tc>
                <a:tc>
                  <a:txBody>
                    <a:bodyPr>
                      <a:noAutofit/>
                    </a:bodyPr>
                    <a:lstStyle/>
                    <a:p>
                      <a:pPr lvl="0" rtl="0">
                        <a:spcBef>
                          <a:spcPts val="0"/>
                        </a:spcBef>
                        <a:buNone/>
                      </a:pPr>
                      <a:r>
                        <a:rPr lang="en" sz="1700"/>
                        <a:t>28.8</a:t>
                      </a:r>
                    </a:p>
                  </a:txBody>
                  <a:tcPr marT="91425" marB="91425" marR="91425" marL="91425">
                    <a:lnT cap="flat" cmpd="sng" w="28575">
                      <a:solidFill>
                        <a:srgbClr val="9E9E9E"/>
                      </a:solidFill>
                      <a:prstDash val="solid"/>
                      <a:round/>
                      <a:headEnd len="med" w="med" type="none"/>
                      <a:tailEnd len="med" w="med" type="none"/>
                    </a:lnT>
                  </a:tcPr>
                </a:tc>
                <a:tc>
                  <a:txBody>
                    <a:bodyPr>
                      <a:noAutofit/>
                    </a:bodyPr>
                    <a:lstStyle/>
                    <a:p>
                      <a:pPr lvl="0" rtl="0">
                        <a:spcBef>
                          <a:spcPts val="0"/>
                        </a:spcBef>
                        <a:buNone/>
                      </a:pPr>
                      <a:r>
                        <a:rPr lang="en" sz="1700"/>
                        <a:t>24.2</a:t>
                      </a:r>
                    </a:p>
                  </a:txBody>
                  <a:tcPr marT="91425" marB="91425" marR="91425" marL="91425">
                    <a:lnT cap="flat" cmpd="sng" w="28575">
                      <a:solidFill>
                        <a:srgbClr val="9E9E9E"/>
                      </a:solidFill>
                      <a:prstDash val="solid"/>
                      <a:round/>
                      <a:headEnd len="med" w="med" type="none"/>
                      <a:tailEnd len="med" w="med" type="none"/>
                    </a:lnT>
                  </a:tcPr>
                </a:tc>
                <a:tc>
                  <a:txBody>
                    <a:bodyPr>
                      <a:noAutofit/>
                    </a:bodyPr>
                    <a:lstStyle/>
                    <a:p>
                      <a:pPr lvl="0" rtl="0">
                        <a:spcBef>
                          <a:spcPts val="0"/>
                        </a:spcBef>
                        <a:buNone/>
                      </a:pPr>
                      <a:r>
                        <a:rPr lang="en" sz="1700"/>
                        <a:t>89.5</a:t>
                      </a:r>
                    </a:p>
                  </a:txBody>
                  <a:tcPr marT="91425" marB="91425" marR="91425" marL="91425">
                    <a:lnT cap="flat" cmpd="sng" w="28575">
                      <a:solidFill>
                        <a:srgbClr val="9E9E9E"/>
                      </a:solidFill>
                      <a:prstDash val="solid"/>
                      <a:round/>
                      <a:headEnd len="med" w="med" type="none"/>
                      <a:tailEnd len="med" w="med" type="none"/>
                    </a:lnT>
                  </a:tcPr>
                </a:tc>
              </a:tr>
              <a:tr h="386575">
                <a:tc>
                  <a:txBody>
                    <a:bodyPr>
                      <a:noAutofit/>
                    </a:bodyPr>
                    <a:lstStyle/>
                    <a:p>
                      <a:pPr lvl="0" rtl="0">
                        <a:spcBef>
                          <a:spcPts val="0"/>
                        </a:spcBef>
                        <a:buNone/>
                      </a:pPr>
                      <a:r>
                        <a:rPr lang="en" sz="1700"/>
                        <a:t>Baseline with dropout</a:t>
                      </a:r>
                    </a:p>
                  </a:txBody>
                  <a:tcPr marT="91425" marB="91425" marR="91425" marL="91425"/>
                </a:tc>
                <a:tc>
                  <a:txBody>
                    <a:bodyPr>
                      <a:noAutofit/>
                    </a:bodyPr>
                    <a:lstStyle/>
                    <a:p>
                      <a:pPr lvl="0" rtl="0">
                        <a:spcBef>
                          <a:spcPts val="0"/>
                        </a:spcBef>
                        <a:buNone/>
                      </a:pPr>
                      <a:r>
                        <a:rPr lang="en" sz="1700"/>
                        <a:t>28.1</a:t>
                      </a:r>
                    </a:p>
                  </a:txBody>
                  <a:tcPr marT="91425" marB="91425" marR="91425" marL="91425"/>
                </a:tc>
                <a:tc>
                  <a:txBody>
                    <a:bodyPr>
                      <a:noAutofit/>
                    </a:bodyPr>
                    <a:lstStyle/>
                    <a:p>
                      <a:pPr lvl="0" rtl="0">
                        <a:spcBef>
                          <a:spcPts val="0"/>
                        </a:spcBef>
                        <a:buNone/>
                      </a:pPr>
                      <a:r>
                        <a:rPr lang="en" sz="1700"/>
                        <a:t>23.9</a:t>
                      </a:r>
                    </a:p>
                  </a:txBody>
                  <a:tcPr marT="91425" marB="91425" marR="91425" marL="91425"/>
                </a:tc>
                <a:tc>
                  <a:txBody>
                    <a:bodyPr>
                      <a:noAutofit/>
                    </a:bodyPr>
                    <a:lstStyle/>
                    <a:p>
                      <a:pPr lvl="0" rtl="0">
                        <a:spcBef>
                          <a:spcPts val="0"/>
                        </a:spcBef>
                        <a:buNone/>
                      </a:pPr>
                      <a:r>
                        <a:rPr lang="en" sz="1700"/>
                        <a:t>87.0</a:t>
                      </a:r>
                    </a:p>
                  </a:txBody>
                  <a:tcPr marT="91425" marB="91425" marR="91425" marL="91425"/>
                </a:tc>
              </a:tr>
              <a:tr h="317800">
                <a:tc>
                  <a:txBody>
                    <a:bodyPr>
                      <a:noAutofit/>
                    </a:bodyPr>
                    <a:lstStyle/>
                    <a:p>
                      <a:pPr lvl="0" rtl="0">
                        <a:spcBef>
                          <a:spcPts val="0"/>
                        </a:spcBef>
                        <a:buNone/>
                      </a:pPr>
                      <a:r>
                        <a:rPr lang="en" sz="1700"/>
                        <a:t>Scheduled sampling</a:t>
                      </a:r>
                    </a:p>
                  </a:txBody>
                  <a:tcPr marT="91425" marB="91425" marR="91425" marL="91425">
                    <a:lnB cap="flat" cmpd="sng" w="28575">
                      <a:solidFill>
                        <a:srgbClr val="9E9E9E"/>
                      </a:solidFill>
                      <a:prstDash val="solid"/>
                      <a:round/>
                      <a:headEnd len="med" w="med" type="none"/>
                      <a:tailEnd len="med" w="med" type="none"/>
                    </a:lnB>
                  </a:tcPr>
                </a:tc>
                <a:tc>
                  <a:txBody>
                    <a:bodyPr>
                      <a:noAutofit/>
                    </a:bodyPr>
                    <a:lstStyle/>
                    <a:p>
                      <a:pPr lvl="0" rtl="0">
                        <a:spcBef>
                          <a:spcPts val="0"/>
                        </a:spcBef>
                        <a:buNone/>
                      </a:pPr>
                      <a:r>
                        <a:rPr b="1" lang="en" sz="1700"/>
                        <a:t>30.6</a:t>
                      </a:r>
                    </a:p>
                  </a:txBody>
                  <a:tcPr marT="91425" marB="91425" marR="91425" marL="91425">
                    <a:lnB cap="flat" cmpd="sng" w="28575">
                      <a:solidFill>
                        <a:srgbClr val="9E9E9E"/>
                      </a:solidFill>
                      <a:prstDash val="solid"/>
                      <a:round/>
                      <a:headEnd len="med" w="med" type="none"/>
                      <a:tailEnd len="med" w="med" type="none"/>
                    </a:lnB>
                  </a:tcPr>
                </a:tc>
                <a:tc>
                  <a:txBody>
                    <a:bodyPr>
                      <a:noAutofit/>
                    </a:bodyPr>
                    <a:lstStyle/>
                    <a:p>
                      <a:pPr lvl="0" rtl="0">
                        <a:spcBef>
                          <a:spcPts val="0"/>
                        </a:spcBef>
                        <a:buNone/>
                      </a:pPr>
                      <a:r>
                        <a:rPr b="1" lang="en" sz="1700"/>
                        <a:t>24.3</a:t>
                      </a:r>
                    </a:p>
                  </a:txBody>
                  <a:tcPr marT="91425" marB="91425" marR="91425" marL="91425">
                    <a:lnB cap="flat" cmpd="sng" w="28575">
                      <a:solidFill>
                        <a:srgbClr val="9E9E9E"/>
                      </a:solidFill>
                      <a:prstDash val="solid"/>
                      <a:round/>
                      <a:headEnd len="med" w="med" type="none"/>
                      <a:tailEnd len="med" w="med" type="none"/>
                    </a:lnB>
                  </a:tcPr>
                </a:tc>
                <a:tc>
                  <a:txBody>
                    <a:bodyPr>
                      <a:noAutofit/>
                    </a:bodyPr>
                    <a:lstStyle/>
                    <a:p>
                      <a:pPr lvl="0" rtl="0">
                        <a:spcBef>
                          <a:spcPts val="0"/>
                        </a:spcBef>
                        <a:buNone/>
                      </a:pPr>
                      <a:r>
                        <a:rPr b="1" lang="en" sz="1700"/>
                        <a:t>92.1</a:t>
                      </a:r>
                    </a:p>
                  </a:txBody>
                  <a:tcPr marT="91425" marB="91425" marR="91425" marL="91425">
                    <a:lnB cap="flat" cmpd="sng" w="28575">
                      <a:solidFill>
                        <a:srgbClr val="9E9E9E"/>
                      </a:solidFill>
                      <a:prstDash val="solid"/>
                      <a:round/>
                      <a:headEnd len="med" w="med" type="none"/>
                      <a:tailEnd len="med" w="med" type="none"/>
                    </a:lnB>
                  </a:tcPr>
                </a:tc>
              </a:tr>
            </a:tbl>
          </a:graphicData>
        </a:graphic>
      </p:graphicFrame>
      <p:graphicFrame>
        <p:nvGraphicFramePr>
          <p:cNvPr id="2125" name="Shape 2125"/>
          <p:cNvGraphicFramePr/>
          <p:nvPr/>
        </p:nvGraphicFramePr>
        <p:xfrm>
          <a:off x="446950" y="3033587"/>
          <a:ext cx="3000000" cy="3000000"/>
        </p:xfrm>
        <a:graphic>
          <a:graphicData uri="http://schemas.openxmlformats.org/drawingml/2006/table">
            <a:tbl>
              <a:tblPr>
                <a:noFill/>
                <a:tableStyleId>{03083729-248B-4AE9-AF73-2E2849343D85}</a:tableStyleId>
              </a:tblPr>
              <a:tblGrid>
                <a:gridCol w="3391375"/>
                <a:gridCol w="764525"/>
              </a:tblGrid>
              <a:tr h="547725">
                <a:tc>
                  <a:txBody>
                    <a:bodyPr>
                      <a:noAutofit/>
                    </a:bodyPr>
                    <a:lstStyle/>
                    <a:p>
                      <a:pPr lvl="0" rtl="0">
                        <a:spcBef>
                          <a:spcPts val="0"/>
                        </a:spcBef>
                        <a:buNone/>
                      </a:pPr>
                      <a:r>
                        <a:rPr lang="en" sz="1700"/>
                        <a:t>Parsing Model</a:t>
                      </a:r>
                    </a:p>
                  </a:txBody>
                  <a:tcPr marT="91425" marB="91425" marR="91425" marL="91425">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a:txBody>
                    <a:bodyPr>
                      <a:noAutofit/>
                    </a:bodyPr>
                    <a:lstStyle/>
                    <a:p>
                      <a:pPr lvl="0" rtl="0">
                        <a:spcBef>
                          <a:spcPts val="0"/>
                        </a:spcBef>
                        <a:buNone/>
                      </a:pPr>
                      <a:r>
                        <a:rPr lang="en" sz="1700"/>
                        <a:t>F1</a:t>
                      </a:r>
                    </a:p>
                  </a:txBody>
                  <a:tcPr marT="91425" marB="91425" marR="91425" marL="91425">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r>
              <a:tr h="461250">
                <a:tc>
                  <a:txBody>
                    <a:bodyPr>
                      <a:noAutofit/>
                    </a:bodyPr>
                    <a:lstStyle/>
                    <a:p>
                      <a:pPr lvl="0" rtl="0">
                        <a:spcBef>
                          <a:spcPts val="0"/>
                        </a:spcBef>
                        <a:buNone/>
                      </a:pPr>
                      <a:r>
                        <a:rPr lang="en" sz="1700"/>
                        <a:t>Baseline LSTM with dropout</a:t>
                      </a:r>
                    </a:p>
                  </a:txBody>
                  <a:tcPr marT="91425" marB="91425" marR="91425" marL="91425">
                    <a:lnT cap="flat" cmpd="sng" w="28575">
                      <a:solidFill>
                        <a:srgbClr val="9E9E9E"/>
                      </a:solidFill>
                      <a:prstDash val="solid"/>
                      <a:round/>
                      <a:headEnd len="med" w="med" type="none"/>
                      <a:tailEnd len="med" w="med" type="none"/>
                    </a:lnT>
                  </a:tcPr>
                </a:tc>
                <a:tc>
                  <a:txBody>
                    <a:bodyPr>
                      <a:noAutofit/>
                    </a:bodyPr>
                    <a:lstStyle/>
                    <a:p>
                      <a:pPr lvl="0" rtl="0">
                        <a:spcBef>
                          <a:spcPts val="0"/>
                        </a:spcBef>
                        <a:buNone/>
                      </a:pPr>
                      <a:r>
                        <a:rPr lang="en" sz="1700"/>
                        <a:t>87.00</a:t>
                      </a:r>
                    </a:p>
                  </a:txBody>
                  <a:tcPr marT="91425" marB="91425" marR="91425" marL="91425">
                    <a:lnT cap="flat" cmpd="sng" w="28575">
                      <a:solidFill>
                        <a:srgbClr val="9E9E9E"/>
                      </a:solidFill>
                      <a:prstDash val="solid"/>
                      <a:round/>
                      <a:headEnd len="med" w="med" type="none"/>
                      <a:tailEnd len="med" w="med" type="none"/>
                    </a:lnT>
                  </a:tcPr>
                </a:tc>
              </a:tr>
              <a:tr h="609800">
                <a:tc>
                  <a:txBody>
                    <a:bodyPr>
                      <a:noAutofit/>
                    </a:bodyPr>
                    <a:lstStyle/>
                    <a:p>
                      <a:pPr lvl="0" rtl="0">
                        <a:spcBef>
                          <a:spcPts val="0"/>
                        </a:spcBef>
                        <a:buNone/>
                      </a:pPr>
                      <a:r>
                        <a:rPr lang="en" sz="1700"/>
                        <a:t>Scheduled sampling with dropout</a:t>
                      </a:r>
                    </a:p>
                  </a:txBody>
                  <a:tcPr marT="91425" marB="91425" marR="91425" marL="91425">
                    <a:lnB cap="flat" cmpd="sng" w="28575">
                      <a:solidFill>
                        <a:srgbClr val="9E9E9E"/>
                      </a:solidFill>
                      <a:prstDash val="solid"/>
                      <a:round/>
                      <a:headEnd len="med" w="med" type="none"/>
                      <a:tailEnd len="med" w="med" type="none"/>
                    </a:lnB>
                  </a:tcPr>
                </a:tc>
                <a:tc>
                  <a:txBody>
                    <a:bodyPr>
                      <a:noAutofit/>
                    </a:bodyPr>
                    <a:lstStyle/>
                    <a:p>
                      <a:pPr lvl="0" rtl="0">
                        <a:spcBef>
                          <a:spcPts val="0"/>
                        </a:spcBef>
                        <a:buNone/>
                      </a:pPr>
                      <a:r>
                        <a:rPr b="1" lang="en" sz="1700"/>
                        <a:t>88.68</a:t>
                      </a:r>
                    </a:p>
                  </a:txBody>
                  <a:tcPr marT="91425" marB="91425" marR="91425" marL="91425">
                    <a:lnB cap="flat" cmpd="sng" w="28575">
                      <a:solidFill>
                        <a:srgbClr val="9E9E9E"/>
                      </a:solidFill>
                      <a:prstDash val="solid"/>
                      <a:round/>
                      <a:headEnd len="med" w="med" type="none"/>
                      <a:tailEnd len="med" w="med" type="none"/>
                    </a:lnB>
                  </a:tcPr>
                </a:tc>
              </a:tr>
            </a:tbl>
          </a:graphicData>
        </a:graphic>
      </p:graphicFrame>
      <p:graphicFrame>
        <p:nvGraphicFramePr>
          <p:cNvPr id="2126" name="Shape 2126"/>
          <p:cNvGraphicFramePr/>
          <p:nvPr/>
        </p:nvGraphicFramePr>
        <p:xfrm>
          <a:off x="4718450" y="3033600"/>
          <a:ext cx="3000000" cy="3000000"/>
        </p:xfrm>
        <a:graphic>
          <a:graphicData uri="http://schemas.openxmlformats.org/drawingml/2006/table">
            <a:tbl>
              <a:tblPr>
                <a:noFill/>
                <a:tableStyleId>{03083729-248B-4AE9-AF73-2E2849343D85}</a:tableStyleId>
              </a:tblPr>
              <a:tblGrid>
                <a:gridCol w="3415175"/>
                <a:gridCol w="745575"/>
              </a:tblGrid>
              <a:tr h="381000">
                <a:tc>
                  <a:txBody>
                    <a:bodyPr>
                      <a:noAutofit/>
                    </a:bodyPr>
                    <a:lstStyle/>
                    <a:p>
                      <a:pPr lvl="0" rtl="0">
                        <a:spcBef>
                          <a:spcPts val="0"/>
                        </a:spcBef>
                        <a:buNone/>
                      </a:pPr>
                      <a:r>
                        <a:rPr lang="en" sz="1700"/>
                        <a:t>Speech Recognition </a:t>
                      </a:r>
                      <a:r>
                        <a:rPr lang="en" sz="1700"/>
                        <a:t>Model</a:t>
                      </a:r>
                    </a:p>
                  </a:txBody>
                  <a:tcPr marT="91425" marB="91425" marR="91425" marL="91425">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a:txBody>
                    <a:bodyPr>
                      <a:noAutofit/>
                    </a:bodyPr>
                    <a:lstStyle/>
                    <a:p>
                      <a:pPr lvl="0" rtl="0">
                        <a:spcBef>
                          <a:spcPts val="0"/>
                        </a:spcBef>
                        <a:buNone/>
                      </a:pPr>
                      <a:r>
                        <a:rPr lang="en" sz="1700"/>
                        <a:t>WER</a:t>
                      </a:r>
                    </a:p>
                  </a:txBody>
                  <a:tcPr marT="91425" marB="91425" marR="91425" marL="91425">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r>
              <a:tr h="381000">
                <a:tc>
                  <a:txBody>
                    <a:bodyPr>
                      <a:noAutofit/>
                    </a:bodyPr>
                    <a:lstStyle/>
                    <a:p>
                      <a:pPr lvl="0" rtl="0">
                        <a:spcBef>
                          <a:spcPts val="0"/>
                        </a:spcBef>
                        <a:buNone/>
                      </a:pPr>
                      <a:r>
                        <a:rPr lang="en" sz="1700"/>
                        <a:t>LAS + LM Rescoring</a:t>
                      </a:r>
                    </a:p>
                  </a:txBody>
                  <a:tcPr marT="91425" marB="91425" marR="91425" marL="91425">
                    <a:lnT cap="flat" cmpd="sng" w="28575">
                      <a:solidFill>
                        <a:srgbClr val="9E9E9E"/>
                      </a:solidFill>
                      <a:prstDash val="solid"/>
                      <a:round/>
                      <a:headEnd len="med" w="med" type="none"/>
                      <a:tailEnd len="med" w="med" type="none"/>
                    </a:lnT>
                  </a:tcPr>
                </a:tc>
                <a:tc>
                  <a:txBody>
                    <a:bodyPr>
                      <a:noAutofit/>
                    </a:bodyPr>
                    <a:lstStyle/>
                    <a:p>
                      <a:pPr lvl="0" rtl="0">
                        <a:spcBef>
                          <a:spcPts val="0"/>
                        </a:spcBef>
                        <a:buNone/>
                      </a:pPr>
                      <a:r>
                        <a:rPr lang="en" sz="1700"/>
                        <a:t>12.6</a:t>
                      </a:r>
                    </a:p>
                  </a:txBody>
                  <a:tcPr marT="91425" marB="91425" marR="91425" marL="91425">
                    <a:lnT cap="flat" cmpd="sng" w="28575">
                      <a:solidFill>
                        <a:srgbClr val="9E9E9E"/>
                      </a:solidFill>
                      <a:prstDash val="solid"/>
                      <a:round/>
                      <a:headEnd len="med" w="med" type="none"/>
                      <a:tailEnd len="med" w="med" type="none"/>
                    </a:lnT>
                  </a:tcPr>
                </a:tc>
              </a:tr>
              <a:tr h="381000">
                <a:tc>
                  <a:txBody>
                    <a:bodyPr>
                      <a:noAutofit/>
                    </a:bodyPr>
                    <a:lstStyle/>
                    <a:p>
                      <a:pPr lvl="0" rtl="0">
                        <a:spcBef>
                          <a:spcPts val="0"/>
                        </a:spcBef>
                        <a:buNone/>
                      </a:pPr>
                      <a:r>
                        <a:rPr lang="en" sz="1700"/>
                        <a:t>LAS + </a:t>
                      </a:r>
                      <a:r>
                        <a:rPr b="1" lang="en" sz="1700"/>
                        <a:t>Sampling</a:t>
                      </a:r>
                      <a:r>
                        <a:rPr lang="en" sz="1700"/>
                        <a:t> + LM Rescoring</a:t>
                      </a:r>
                    </a:p>
                  </a:txBody>
                  <a:tcPr marT="91425" marB="91425" marR="91425" marL="91425">
                    <a:lnB cap="flat" cmpd="sng" w="28575">
                      <a:solidFill>
                        <a:srgbClr val="9E9E9E"/>
                      </a:solidFill>
                      <a:prstDash val="solid"/>
                      <a:round/>
                      <a:headEnd len="med" w="med" type="none"/>
                      <a:tailEnd len="med" w="med" type="none"/>
                    </a:lnB>
                  </a:tcPr>
                </a:tc>
                <a:tc>
                  <a:txBody>
                    <a:bodyPr>
                      <a:noAutofit/>
                    </a:bodyPr>
                    <a:lstStyle/>
                    <a:p>
                      <a:pPr lvl="0" rtl="0">
                        <a:spcBef>
                          <a:spcPts val="0"/>
                        </a:spcBef>
                        <a:buNone/>
                      </a:pPr>
                      <a:r>
                        <a:rPr lang="en" sz="1700"/>
                        <a:t>10.3</a:t>
                      </a:r>
                    </a:p>
                  </a:txBody>
                  <a:tcPr marT="91425" marB="91425" marR="91425" marL="91425">
                    <a:lnB cap="flat" cmpd="sng" w="28575">
                      <a:solidFill>
                        <a:srgbClr val="9E9E9E"/>
                      </a:solidFill>
                      <a:prstDash val="solid"/>
                      <a:round/>
                      <a:headEnd len="med" w="med" type="none"/>
                      <a:tailEnd len="med" w="med" type="none"/>
                    </a:lnB>
                  </a:tcPr>
                </a:tc>
              </a:tr>
            </a:tbl>
          </a:graphicData>
        </a:graphic>
      </p:graphicFrame>
      <p:sp>
        <p:nvSpPr>
          <p:cNvPr id="2127" name="Shape 2127"/>
          <p:cNvSpPr txBox="1"/>
          <p:nvPr/>
        </p:nvSpPr>
        <p:spPr>
          <a:xfrm>
            <a:off x="0" y="4618450"/>
            <a:ext cx="9069000" cy="591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Bengio, S., et al. “Scheduled sampling for sequence prediction with recurrent neural networks.” </a:t>
            </a:r>
            <a:r>
              <a:rPr i="1" lang="en" sz="1200">
                <a:solidFill>
                  <a:srgbClr val="434343"/>
                </a:solidFill>
              </a:rPr>
              <a:t>NIPS (2015).</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1" name="Shape 2131"/>
        <p:cNvGrpSpPr/>
        <p:nvPr/>
      </p:nvGrpSpPr>
      <p:grpSpPr>
        <a:xfrm>
          <a:off x="0" y="0"/>
          <a:ext cx="0" cy="0"/>
          <a:chOff x="0" y="0"/>
          <a:chExt cx="0" cy="0"/>
        </a:xfrm>
      </p:grpSpPr>
      <p:graphicFrame>
        <p:nvGraphicFramePr>
          <p:cNvPr id="2132" name="Shape 2132"/>
          <p:cNvGraphicFramePr/>
          <p:nvPr/>
        </p:nvGraphicFramePr>
        <p:xfrm>
          <a:off x="150875" y="1091075"/>
          <a:ext cx="3000000" cy="3000000"/>
        </p:xfrm>
        <a:graphic>
          <a:graphicData uri="http://schemas.openxmlformats.org/drawingml/2006/table">
            <a:tbl>
              <a:tblPr>
                <a:noFill/>
                <a:tableStyleId>{03083729-248B-4AE9-AF73-2E2849343D85}</a:tableStyleId>
              </a:tblPr>
              <a:tblGrid>
                <a:gridCol w="1634500"/>
                <a:gridCol w="1537275"/>
                <a:gridCol w="5031750"/>
              </a:tblGrid>
              <a:tr h="427525">
                <a:tc>
                  <a:txBody>
                    <a:bodyPr>
                      <a:noAutofit/>
                    </a:bodyPr>
                    <a:lstStyle/>
                    <a:p>
                      <a:pPr lvl="0">
                        <a:spcBef>
                          <a:spcPts val="0"/>
                        </a:spcBef>
                        <a:buNone/>
                      </a:pPr>
                      <a:r>
                        <a:rPr lang="en" sz="1800"/>
                        <a:t>TASK</a:t>
                      </a:r>
                    </a:p>
                  </a:txBody>
                  <a:tcPr marT="91425" marB="91425" marR="91425" marL="91425">
                    <a:lnT cap="flat" cmpd="sng" w="38100">
                      <a:solidFill>
                        <a:srgbClr val="9E9E9E"/>
                      </a:solidFill>
                      <a:prstDash val="solid"/>
                      <a:round/>
                      <a:headEnd len="med" w="med" type="none"/>
                      <a:tailEnd len="med" w="med" type="none"/>
                    </a:lnT>
                    <a:lnB cap="flat" cmpd="sng" w="38100">
                      <a:solidFill>
                        <a:srgbClr val="9E9E9E"/>
                      </a:solidFill>
                      <a:prstDash val="solid"/>
                      <a:round/>
                      <a:headEnd len="med" w="med" type="none"/>
                      <a:tailEnd len="med" w="med" type="none"/>
                    </a:lnB>
                  </a:tcPr>
                </a:tc>
                <a:tc>
                  <a:txBody>
                    <a:bodyPr>
                      <a:noAutofit/>
                    </a:bodyPr>
                    <a:lstStyle/>
                    <a:p>
                      <a:pPr lvl="0">
                        <a:spcBef>
                          <a:spcPts val="0"/>
                        </a:spcBef>
                        <a:buNone/>
                      </a:pPr>
                      <a:r>
                        <a:rPr lang="en" sz="1800"/>
                        <a:t>REWARD</a:t>
                      </a:r>
                    </a:p>
                  </a:txBody>
                  <a:tcPr marT="91425" marB="91425" marR="91425" marL="91425">
                    <a:lnT cap="flat" cmpd="sng" w="38100">
                      <a:solidFill>
                        <a:srgbClr val="9E9E9E"/>
                      </a:solidFill>
                      <a:prstDash val="solid"/>
                      <a:round/>
                      <a:headEnd len="med" w="med" type="none"/>
                      <a:tailEnd len="med" w="med" type="none"/>
                    </a:lnT>
                    <a:lnB cap="flat" cmpd="sng" w="38100">
                      <a:solidFill>
                        <a:srgbClr val="9E9E9E"/>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T cap="flat" cmpd="sng" w="38100">
                      <a:solidFill>
                        <a:srgbClr val="9E9E9E"/>
                      </a:solidFill>
                      <a:prstDash val="solid"/>
                      <a:round/>
                      <a:headEnd len="med" w="med" type="none"/>
                      <a:tailEnd len="med" w="med" type="none"/>
                    </a:lnT>
                    <a:lnB cap="flat" cmpd="sng" w="38100">
                      <a:solidFill>
                        <a:srgbClr val="9E9E9E"/>
                      </a:solidFill>
                      <a:prstDash val="solid"/>
                      <a:round/>
                      <a:headEnd len="med" w="med" type="none"/>
                      <a:tailEnd len="med" w="med" type="none"/>
                    </a:lnB>
                  </a:tcPr>
                </a:tc>
              </a:tr>
              <a:tr h="638275">
                <a:tc>
                  <a:txBody>
                    <a:bodyPr>
                      <a:noAutofit/>
                    </a:bodyPr>
                    <a:lstStyle/>
                    <a:p>
                      <a:pPr lvl="0">
                        <a:spcBef>
                          <a:spcPts val="0"/>
                        </a:spcBef>
                        <a:buNone/>
                      </a:pPr>
                      <a:r>
                        <a:rPr lang="en" sz="1800"/>
                        <a:t>Classification</a:t>
                      </a:r>
                    </a:p>
                  </a:txBody>
                  <a:tcPr marT="91425" marB="91425" marR="91425" marL="91425" anchor="ctr">
                    <a:lnT cap="flat" cmpd="sng" w="38100">
                      <a:solidFill>
                        <a:srgbClr val="9E9E9E"/>
                      </a:solidFill>
                      <a:prstDash val="solid"/>
                      <a:round/>
                      <a:headEnd len="med" w="med" type="none"/>
                      <a:tailEnd len="med" w="med" type="none"/>
                    </a:lnT>
                  </a:tcPr>
                </a:tc>
                <a:tc>
                  <a:txBody>
                    <a:bodyPr>
                      <a:noAutofit/>
                    </a:bodyPr>
                    <a:lstStyle/>
                    <a:p>
                      <a:pPr lvl="0">
                        <a:spcBef>
                          <a:spcPts val="0"/>
                        </a:spcBef>
                        <a:buNone/>
                      </a:pPr>
                      <a:r>
                        <a:rPr lang="en" sz="1800"/>
                        <a:t>0/1 rewards</a:t>
                      </a:r>
                    </a:p>
                  </a:txBody>
                  <a:tcPr marT="91425" marB="91425" marR="91425" marL="91425" anchor="ctr">
                    <a:lnT cap="flat" cmpd="sng" w="38100">
                      <a:solidFill>
                        <a:srgbClr val="9E9E9E"/>
                      </a:solidFill>
                      <a:prstDash val="solid"/>
                      <a:round/>
                      <a:headEnd len="med" w="med" type="none"/>
                      <a:tailEnd len="med" w="med" type="none"/>
                    </a:lnT>
                  </a:tcPr>
                </a:tc>
                <a:tc>
                  <a:txBody>
                    <a:bodyPr>
                      <a:noAutofit/>
                    </a:bodyPr>
                    <a:lstStyle/>
                    <a:p>
                      <a:pPr lvl="0">
                        <a:spcBef>
                          <a:spcPts val="0"/>
                        </a:spcBef>
                        <a:buNone/>
                      </a:pPr>
                      <a:r>
                        <a:t/>
                      </a:r>
                      <a:endParaRPr/>
                    </a:p>
                  </a:txBody>
                  <a:tcPr marT="91425" marB="91425" marR="91425" marL="91425">
                    <a:lnT cap="flat" cmpd="sng" w="38100">
                      <a:solidFill>
                        <a:srgbClr val="9E9E9E"/>
                      </a:solidFill>
                      <a:prstDash val="solid"/>
                      <a:round/>
                      <a:headEnd len="med" w="med" type="none"/>
                      <a:tailEnd len="med" w="med" type="none"/>
                    </a:lnT>
                  </a:tcPr>
                </a:tc>
              </a:tr>
              <a:tr h="550050">
                <a:tc>
                  <a:txBody>
                    <a:bodyPr>
                      <a:noAutofit/>
                    </a:bodyPr>
                    <a:lstStyle/>
                    <a:p>
                      <a:pPr lvl="0">
                        <a:spcBef>
                          <a:spcPts val="0"/>
                        </a:spcBef>
                        <a:buNone/>
                      </a:pPr>
                      <a:r>
                        <a:rPr lang="en" sz="1800"/>
                        <a:t>Segmentation</a:t>
                      </a:r>
                    </a:p>
                  </a:txBody>
                  <a:tcPr marT="91425" marB="91425" marR="91425" marL="91425" anchor="ctr"/>
                </a:tc>
                <a:tc>
                  <a:txBody>
                    <a:bodyPr>
                      <a:noAutofit/>
                    </a:bodyPr>
                    <a:lstStyle/>
                    <a:p>
                      <a:pPr lvl="0">
                        <a:spcBef>
                          <a:spcPts val="0"/>
                        </a:spcBef>
                        <a:buNone/>
                      </a:pPr>
                      <a:r>
                        <a:rPr lang="en" sz="1800"/>
                        <a:t>Intersection over Union</a:t>
                      </a:r>
                    </a:p>
                  </a:txBody>
                  <a:tcPr marT="91425" marB="91425" marR="91425" marL="91425" anchor="ctr"/>
                </a:tc>
                <a:tc>
                  <a:txBody>
                    <a:bodyPr>
                      <a:noAutofit/>
                    </a:bodyPr>
                    <a:lstStyle/>
                    <a:p>
                      <a:pPr lvl="0">
                        <a:spcBef>
                          <a:spcPts val="0"/>
                        </a:spcBef>
                        <a:buNone/>
                      </a:pPr>
                      <a:r>
                        <a:t/>
                      </a:r>
                      <a:endParaRPr/>
                    </a:p>
                  </a:txBody>
                  <a:tcPr marT="91425" marB="91425" marR="91425" marL="91425"/>
                </a:tc>
              </a:tr>
              <a:tr h="714750">
                <a:tc>
                  <a:txBody>
                    <a:bodyPr>
                      <a:noAutofit/>
                    </a:bodyPr>
                    <a:lstStyle/>
                    <a:p>
                      <a:pPr lvl="0">
                        <a:spcBef>
                          <a:spcPts val="0"/>
                        </a:spcBef>
                        <a:buNone/>
                      </a:pPr>
                      <a:r>
                        <a:rPr lang="en" sz="1800"/>
                        <a:t>Speech Recognition</a:t>
                      </a:r>
                    </a:p>
                  </a:txBody>
                  <a:tcPr marT="91425" marB="91425" marR="91425" marL="91425" anchor="ctr"/>
                </a:tc>
                <a:tc>
                  <a:txBody>
                    <a:bodyPr>
                      <a:noAutofit/>
                    </a:bodyPr>
                    <a:lstStyle/>
                    <a:p>
                      <a:pPr lvl="0">
                        <a:spcBef>
                          <a:spcPts val="0"/>
                        </a:spcBef>
                        <a:buNone/>
                      </a:pPr>
                      <a:r>
                        <a:rPr lang="en" sz="1800"/>
                        <a:t>Edit Distance </a:t>
                      </a:r>
                    </a:p>
                  </a:txBody>
                  <a:tcPr marT="91425" marB="91425" marR="91425" marL="91425" anchor="ctr"/>
                </a:tc>
                <a:tc>
                  <a:txBody>
                    <a:bodyPr>
                      <a:noAutofit/>
                    </a:bodyPr>
                    <a:lstStyle/>
                    <a:p>
                      <a:pPr lvl="0">
                        <a:spcBef>
                          <a:spcPts val="0"/>
                        </a:spcBef>
                        <a:buNone/>
                      </a:pPr>
                      <a:r>
                        <a:t/>
                      </a:r>
                      <a:endParaRPr/>
                    </a:p>
                  </a:txBody>
                  <a:tcPr marT="91425" marB="91425" marR="91425" marL="91425"/>
                </a:tc>
              </a:tr>
              <a:tr h="591775">
                <a:tc>
                  <a:txBody>
                    <a:bodyPr>
                      <a:noAutofit/>
                    </a:bodyPr>
                    <a:lstStyle/>
                    <a:p>
                      <a:pPr lvl="0" rtl="0">
                        <a:spcBef>
                          <a:spcPts val="0"/>
                        </a:spcBef>
                        <a:buNone/>
                      </a:pPr>
                      <a:r>
                        <a:rPr lang="en" sz="1800"/>
                        <a:t>Machine Translation</a:t>
                      </a:r>
                    </a:p>
                  </a:txBody>
                  <a:tcPr marT="91425" marB="91425" marR="91425" marL="91425" anchor="ctr">
                    <a:lnB cap="flat" cmpd="sng" w="38100">
                      <a:solidFill>
                        <a:srgbClr val="9E9E9E"/>
                      </a:solidFill>
                      <a:prstDash val="solid"/>
                      <a:round/>
                      <a:headEnd len="med" w="med" type="none"/>
                      <a:tailEnd len="med" w="med" type="none"/>
                    </a:lnB>
                  </a:tcPr>
                </a:tc>
                <a:tc>
                  <a:txBody>
                    <a:bodyPr>
                      <a:noAutofit/>
                    </a:bodyPr>
                    <a:lstStyle/>
                    <a:p>
                      <a:pPr lvl="0" rtl="0">
                        <a:spcBef>
                          <a:spcPts val="0"/>
                        </a:spcBef>
                        <a:buNone/>
                      </a:pPr>
                      <a:r>
                        <a:rPr lang="en" sz="1800"/>
                        <a:t>BLEU</a:t>
                      </a:r>
                    </a:p>
                  </a:txBody>
                  <a:tcPr marT="91425" marB="91425" marR="91425" marL="91425" anchor="ctr">
                    <a:lnB cap="flat" cmpd="sng" w="38100">
                      <a:solidFill>
                        <a:srgbClr val="9E9E9E"/>
                      </a:solidFill>
                      <a:prstDash val="solid"/>
                      <a:round/>
                      <a:headEnd len="med" w="med" type="none"/>
                      <a:tailEnd len="med" w="med" type="none"/>
                    </a:lnB>
                  </a:tcPr>
                </a:tc>
                <a:tc>
                  <a:txBody>
                    <a:bodyPr>
                      <a:noAutofit/>
                    </a:bodyPr>
                    <a:lstStyle/>
                    <a:p>
                      <a:pPr lvl="0" rtl="0">
                        <a:spcBef>
                          <a:spcPts val="0"/>
                        </a:spcBef>
                        <a:buNone/>
                      </a:pPr>
                      <a:r>
                        <a:t/>
                      </a:r>
                      <a:endParaRPr/>
                    </a:p>
                  </a:txBody>
                  <a:tcPr marT="91425" marB="91425" marR="91425" marL="91425">
                    <a:lnB cap="flat" cmpd="sng" w="38100">
                      <a:solidFill>
                        <a:srgbClr val="9E9E9E"/>
                      </a:solidFill>
                      <a:prstDash val="solid"/>
                      <a:round/>
                      <a:headEnd len="med" w="med" type="none"/>
                      <a:tailEnd len="med" w="med" type="none"/>
                    </a:lnB>
                  </a:tcPr>
                </a:tc>
              </a:tr>
            </a:tbl>
          </a:graphicData>
        </a:graphic>
      </p:graphicFrame>
      <p:sp>
        <p:nvSpPr>
          <p:cNvPr id="2133" name="Shape 213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Rewards (-loss) used in Structured Prediction</a:t>
            </a:r>
          </a:p>
        </p:txBody>
      </p:sp>
      <p:pic>
        <p:nvPicPr>
          <p:cNvPr id="2134" name="Shape 2134"/>
          <p:cNvPicPr preferRelativeResize="0"/>
          <p:nvPr/>
        </p:nvPicPr>
        <p:blipFill>
          <a:blip r:embed="rId3">
            <a:alphaModFix/>
          </a:blip>
          <a:stretch>
            <a:fillRect/>
          </a:stretch>
        </p:blipFill>
        <p:spPr>
          <a:xfrm>
            <a:off x="3500243" y="1527382"/>
            <a:ext cx="2537136" cy="501963"/>
          </a:xfrm>
          <a:prstGeom prst="rect">
            <a:avLst/>
          </a:prstGeom>
          <a:noFill/>
          <a:ln>
            <a:noFill/>
          </a:ln>
        </p:spPr>
      </p:pic>
      <p:pic>
        <p:nvPicPr>
          <p:cNvPr id="2135" name="Shape 2135"/>
          <p:cNvPicPr preferRelativeResize="0"/>
          <p:nvPr/>
        </p:nvPicPr>
        <p:blipFill>
          <a:blip r:embed="rId4">
            <a:alphaModFix/>
          </a:blip>
          <a:stretch>
            <a:fillRect/>
          </a:stretch>
        </p:blipFill>
        <p:spPr>
          <a:xfrm>
            <a:off x="3496975" y="2293082"/>
            <a:ext cx="3365124" cy="469212"/>
          </a:xfrm>
          <a:prstGeom prst="rect">
            <a:avLst/>
          </a:prstGeom>
          <a:noFill/>
          <a:ln>
            <a:noFill/>
          </a:ln>
        </p:spPr>
      </p:pic>
      <p:grpSp>
        <p:nvGrpSpPr>
          <p:cNvPr id="2136" name="Shape 2136"/>
          <p:cNvGrpSpPr/>
          <p:nvPr/>
        </p:nvGrpSpPr>
        <p:grpSpPr>
          <a:xfrm>
            <a:off x="7270595" y="2250972"/>
            <a:ext cx="579984" cy="646592"/>
            <a:chOff x="6079250" y="2252675"/>
            <a:chExt cx="1200300" cy="1379250"/>
          </a:xfrm>
        </p:grpSpPr>
        <p:pic>
          <p:nvPicPr>
            <p:cNvPr id="2137" name="Shape 2137"/>
            <p:cNvPicPr preferRelativeResize="0"/>
            <p:nvPr/>
          </p:nvPicPr>
          <p:blipFill rotWithShape="1">
            <a:blip r:embed="rId5">
              <a:alphaModFix/>
            </a:blip>
            <a:srcRect b="8675" l="7006" r="6600" t="5766"/>
            <a:stretch/>
          </p:blipFill>
          <p:spPr>
            <a:xfrm>
              <a:off x="6238875" y="2252675"/>
              <a:ext cx="881074" cy="636300"/>
            </a:xfrm>
            <a:prstGeom prst="rect">
              <a:avLst/>
            </a:prstGeom>
            <a:noFill/>
            <a:ln>
              <a:noFill/>
            </a:ln>
          </p:spPr>
        </p:pic>
        <p:pic>
          <p:nvPicPr>
            <p:cNvPr id="2138" name="Shape 2138"/>
            <p:cNvPicPr preferRelativeResize="0"/>
            <p:nvPr/>
          </p:nvPicPr>
          <p:blipFill rotWithShape="1">
            <a:blip r:embed="rId6">
              <a:alphaModFix/>
            </a:blip>
            <a:srcRect b="7110" l="7541" r="6072" t="7324"/>
            <a:stretch/>
          </p:blipFill>
          <p:spPr>
            <a:xfrm>
              <a:off x="6238875" y="2995625"/>
              <a:ext cx="881074" cy="636300"/>
            </a:xfrm>
            <a:prstGeom prst="rect">
              <a:avLst/>
            </a:prstGeom>
            <a:noFill/>
            <a:ln>
              <a:noFill/>
            </a:ln>
          </p:spPr>
        </p:pic>
        <p:cxnSp>
          <p:nvCxnSpPr>
            <p:cNvPr id="2139" name="Shape 2139"/>
            <p:cNvCxnSpPr/>
            <p:nvPr/>
          </p:nvCxnSpPr>
          <p:spPr>
            <a:xfrm>
              <a:off x="6079250" y="2962275"/>
              <a:ext cx="1200300" cy="0"/>
            </a:xfrm>
            <a:prstGeom prst="straightConnector1">
              <a:avLst/>
            </a:prstGeom>
            <a:noFill/>
            <a:ln cap="flat" cmpd="sng" w="19050">
              <a:solidFill>
                <a:srgbClr val="000000"/>
              </a:solidFill>
              <a:prstDash val="solid"/>
              <a:round/>
              <a:headEnd len="lg" w="lg" type="none"/>
              <a:tailEnd len="lg" w="lg" type="none"/>
            </a:ln>
          </p:spPr>
        </p:cxnSp>
      </p:grpSp>
      <p:pic>
        <p:nvPicPr>
          <p:cNvPr id="2140" name="Shape 2140"/>
          <p:cNvPicPr preferRelativeResize="0"/>
          <p:nvPr/>
        </p:nvPicPr>
        <p:blipFill>
          <a:blip r:embed="rId7">
            <a:alphaModFix/>
          </a:blip>
          <a:stretch>
            <a:fillRect/>
          </a:stretch>
        </p:blipFill>
        <p:spPr>
          <a:xfrm>
            <a:off x="6589650" y="2946849"/>
            <a:ext cx="1616724" cy="646600"/>
          </a:xfrm>
          <a:prstGeom prst="rect">
            <a:avLst/>
          </a:prstGeom>
          <a:noFill/>
          <a:ln cap="flat" cmpd="sng" w="9525">
            <a:solidFill>
              <a:srgbClr val="666666"/>
            </a:solidFill>
            <a:prstDash val="solid"/>
            <a:round/>
            <a:headEnd len="med" w="med" type="none"/>
            <a:tailEnd len="med" w="med" type="none"/>
          </a:ln>
        </p:spPr>
      </p:pic>
      <p:sp>
        <p:nvSpPr>
          <p:cNvPr id="2141" name="Shape 2141"/>
          <p:cNvSpPr txBox="1"/>
          <p:nvPr/>
        </p:nvSpPr>
        <p:spPr>
          <a:xfrm>
            <a:off x="4339650" y="3149125"/>
            <a:ext cx="1798800" cy="231900"/>
          </a:xfrm>
          <a:prstGeom prst="rect">
            <a:avLst/>
          </a:prstGeom>
          <a:noFill/>
          <a:ln>
            <a:noFill/>
          </a:ln>
        </p:spPr>
        <p:txBody>
          <a:bodyPr anchorCtr="0" anchor="ctr" bIns="91425" lIns="91425" rIns="91425" tIns="91425">
            <a:noAutofit/>
          </a:bodyPr>
          <a:lstStyle/>
          <a:p>
            <a:pPr lvl="0" algn="ctr">
              <a:spcBef>
                <a:spcPts val="0"/>
              </a:spcBef>
              <a:buNone/>
            </a:pPr>
            <a:r>
              <a:rPr lang="en" sz="1800"/>
              <a:t>= (</a:t>
            </a:r>
            <a:r>
              <a:rPr i="1" lang="en" sz="1800"/>
              <a:t>#d + #i + #s</a:t>
            </a:r>
            <a:r>
              <a:rPr lang="en" sz="1800"/>
              <a:t>)</a:t>
            </a:r>
          </a:p>
        </p:txBody>
      </p:sp>
      <p:pic>
        <p:nvPicPr>
          <p:cNvPr id="2142" name="Shape 2142"/>
          <p:cNvPicPr preferRelativeResize="0"/>
          <p:nvPr/>
        </p:nvPicPr>
        <p:blipFill rotWithShape="1">
          <a:blip r:embed="rId4">
            <a:alphaModFix/>
          </a:blip>
          <a:srcRect b="0" l="0" r="72803" t="0"/>
          <a:stretch/>
        </p:blipFill>
        <p:spPr>
          <a:xfrm>
            <a:off x="3496975" y="2978875"/>
            <a:ext cx="915200" cy="4692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6" name="Shape 2146"/>
        <p:cNvGrpSpPr/>
        <p:nvPr/>
      </p:nvGrpSpPr>
      <p:grpSpPr>
        <a:xfrm>
          <a:off x="0" y="0"/>
          <a:ext cx="0" cy="0"/>
          <a:chOff x="0" y="0"/>
          <a:chExt cx="0" cy="0"/>
        </a:xfrm>
      </p:grpSpPr>
      <p:sp>
        <p:nvSpPr>
          <p:cNvPr id="2147" name="Shape 2147"/>
          <p:cNvSpPr txBox="1"/>
          <p:nvPr>
            <p:ph idx="1" type="body"/>
          </p:nvPr>
        </p:nvSpPr>
        <p:spPr>
          <a:xfrm>
            <a:off x="464100" y="1076275"/>
            <a:ext cx="8520600" cy="2350800"/>
          </a:xfrm>
          <a:prstGeom prst="rect">
            <a:avLst/>
          </a:prstGeom>
        </p:spPr>
        <p:txBody>
          <a:bodyPr anchorCtr="0" anchor="t" bIns="91425" lIns="91425" rIns="91425" tIns="91425">
            <a:noAutofit/>
          </a:bodyPr>
          <a:lstStyle/>
          <a:p>
            <a:pPr lvl="0" rtl="0">
              <a:lnSpc>
                <a:spcPct val="200000"/>
              </a:lnSpc>
              <a:spcBef>
                <a:spcPts val="0"/>
              </a:spcBef>
              <a:buNone/>
            </a:pPr>
            <a:r>
              <a:rPr lang="en" sz="2400">
                <a:solidFill>
                  <a:srgbClr val="666666"/>
                </a:solidFill>
              </a:rPr>
              <a:t>Given a dataset of input output pairs,                                         learn a conditional distribution                   that </a:t>
            </a:r>
            <a:r>
              <a:rPr lang="en" sz="2400"/>
              <a:t>minimizes</a:t>
            </a:r>
            <a:r>
              <a:rPr lang="en" sz="2400">
                <a:solidFill>
                  <a:srgbClr val="666666"/>
                </a:solidFill>
              </a:rPr>
              <a:t> expected </a:t>
            </a:r>
            <a:r>
              <a:rPr lang="en" sz="2400"/>
              <a:t>loss</a:t>
            </a:r>
            <a:r>
              <a:rPr lang="en" sz="2400">
                <a:solidFill>
                  <a:srgbClr val="666666"/>
                </a:solidFill>
              </a:rPr>
              <a:t>:</a:t>
            </a:r>
          </a:p>
        </p:txBody>
      </p:sp>
      <p:sp>
        <p:nvSpPr>
          <p:cNvPr id="2148" name="Shape 214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Expected reward (-loss)</a:t>
            </a:r>
          </a:p>
        </p:txBody>
      </p:sp>
      <p:pic>
        <p:nvPicPr>
          <p:cNvPr id="2149" name="Shape 2149"/>
          <p:cNvPicPr preferRelativeResize="0"/>
          <p:nvPr/>
        </p:nvPicPr>
        <p:blipFill rotWithShape="1">
          <a:blip r:embed="rId3">
            <a:alphaModFix/>
          </a:blip>
          <a:srcRect b="0" l="0" r="0" t="24253"/>
          <a:stretch/>
        </p:blipFill>
        <p:spPr>
          <a:xfrm>
            <a:off x="3255725" y="2598872"/>
            <a:ext cx="5642948" cy="848326"/>
          </a:xfrm>
          <a:prstGeom prst="rect">
            <a:avLst/>
          </a:prstGeom>
          <a:noFill/>
          <a:ln>
            <a:noFill/>
          </a:ln>
        </p:spPr>
      </p:pic>
      <p:pic>
        <p:nvPicPr>
          <p:cNvPr id="2150" name="Shape 2150"/>
          <p:cNvPicPr preferRelativeResize="0"/>
          <p:nvPr/>
        </p:nvPicPr>
        <p:blipFill>
          <a:blip r:embed="rId4">
            <a:alphaModFix/>
          </a:blip>
          <a:stretch>
            <a:fillRect/>
          </a:stretch>
        </p:blipFill>
        <p:spPr>
          <a:xfrm>
            <a:off x="5796898" y="1102275"/>
            <a:ext cx="3025572" cy="579764"/>
          </a:xfrm>
          <a:prstGeom prst="rect">
            <a:avLst/>
          </a:prstGeom>
          <a:noFill/>
          <a:ln>
            <a:noFill/>
          </a:ln>
        </p:spPr>
      </p:pic>
      <p:pic>
        <p:nvPicPr>
          <p:cNvPr id="2151" name="Shape 2151"/>
          <p:cNvPicPr preferRelativeResize="0"/>
          <p:nvPr/>
        </p:nvPicPr>
        <p:blipFill rotWithShape="1">
          <a:blip r:embed="rId5">
            <a:alphaModFix/>
          </a:blip>
          <a:srcRect b="0" l="62976" r="0" t="0"/>
          <a:stretch/>
        </p:blipFill>
        <p:spPr>
          <a:xfrm>
            <a:off x="4921725" y="1831050"/>
            <a:ext cx="1326325" cy="738525"/>
          </a:xfrm>
          <a:prstGeom prst="rect">
            <a:avLst/>
          </a:prstGeom>
          <a:noFill/>
          <a:ln>
            <a:noFill/>
          </a:ln>
        </p:spPr>
      </p:pic>
      <p:sp>
        <p:nvSpPr>
          <p:cNvPr id="2152" name="Shape 2152"/>
          <p:cNvSpPr txBox="1"/>
          <p:nvPr/>
        </p:nvSpPr>
        <p:spPr>
          <a:xfrm>
            <a:off x="501375" y="4262450"/>
            <a:ext cx="8053500" cy="6519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980000"/>
                </a:solidFill>
              </a:rPr>
              <a:t>Difficult / Impossible to train from scratch!!</a:t>
            </a:r>
          </a:p>
        </p:txBody>
      </p:sp>
      <p:sp>
        <p:nvSpPr>
          <p:cNvPr id="2153" name="Shape 2153"/>
          <p:cNvSpPr txBox="1"/>
          <p:nvPr/>
        </p:nvSpPr>
        <p:spPr>
          <a:xfrm>
            <a:off x="6774650" y="3604750"/>
            <a:ext cx="2296200" cy="7521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FF0000"/>
                </a:solidFill>
              </a:rPr>
              <a:t>Sample from the </a:t>
            </a:r>
            <a:r>
              <a:rPr b="1" i="1" lang="en" sz="1800">
                <a:solidFill>
                  <a:srgbClr val="FF0000"/>
                </a:solidFill>
              </a:rPr>
              <a:t>model</a:t>
            </a:r>
            <a:r>
              <a:rPr b="1" i="1" lang="en" sz="1800">
                <a:solidFill>
                  <a:srgbClr val="FF0000"/>
                </a:solidFill>
              </a:rPr>
              <a:t> </a:t>
            </a:r>
            <a:r>
              <a:rPr i="1" lang="en" sz="1800">
                <a:solidFill>
                  <a:srgbClr val="FF0000"/>
                </a:solidFill>
              </a:rPr>
              <a:t>distribution</a:t>
            </a:r>
          </a:p>
        </p:txBody>
      </p:sp>
      <p:cxnSp>
        <p:nvCxnSpPr>
          <p:cNvPr id="2154" name="Shape 2154"/>
          <p:cNvCxnSpPr/>
          <p:nvPr/>
        </p:nvCxnSpPr>
        <p:spPr>
          <a:xfrm rot="10800000">
            <a:off x="6621650" y="3204350"/>
            <a:ext cx="354600" cy="402000"/>
          </a:xfrm>
          <a:prstGeom prst="straightConnector1">
            <a:avLst/>
          </a:prstGeom>
          <a:noFill/>
          <a:ln cap="flat" cmpd="sng" w="28575">
            <a:solidFill>
              <a:srgbClr val="FF0000"/>
            </a:solidFill>
            <a:prstDash val="solid"/>
            <a:round/>
            <a:headEnd len="lg" w="lg" type="none"/>
            <a:tailEnd len="lg" w="lg" type="triangl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8" name="Shape 2158"/>
        <p:cNvGrpSpPr/>
        <p:nvPr/>
      </p:nvGrpSpPr>
      <p:grpSpPr>
        <a:xfrm>
          <a:off x="0" y="0"/>
          <a:ext cx="0" cy="0"/>
          <a:chOff x="0" y="0"/>
          <a:chExt cx="0" cy="0"/>
        </a:xfrm>
      </p:grpSpPr>
      <p:sp>
        <p:nvSpPr>
          <p:cNvPr id="2159" name="Shape 2159"/>
          <p:cNvSpPr txBox="1"/>
          <p:nvPr>
            <p:ph type="title"/>
          </p:nvPr>
        </p:nvSpPr>
        <p:spPr>
          <a:xfrm>
            <a:off x="311700" y="445025"/>
            <a:ext cx="8744400" cy="572700"/>
          </a:xfrm>
          <a:prstGeom prst="rect">
            <a:avLst/>
          </a:prstGeom>
        </p:spPr>
        <p:txBody>
          <a:bodyPr anchorCtr="0" anchor="b" bIns="91425" lIns="91425" rIns="91425" tIns="91425">
            <a:noAutofit/>
          </a:bodyPr>
          <a:lstStyle/>
          <a:p>
            <a:pPr lvl="0" rtl="0">
              <a:spcBef>
                <a:spcPts val="0"/>
              </a:spcBef>
              <a:buNone/>
            </a:pPr>
            <a:r>
              <a:rPr lang="en" sz="2800"/>
              <a:t>Mixed Incremental Cross-Entropy Reinforce (MIXER)</a:t>
            </a:r>
          </a:p>
        </p:txBody>
      </p:sp>
      <p:sp>
        <p:nvSpPr>
          <p:cNvPr id="2160" name="Shape 2160"/>
          <p:cNvSpPr txBox="1"/>
          <p:nvPr>
            <p:ph idx="1" type="body"/>
          </p:nvPr>
        </p:nvSpPr>
        <p:spPr>
          <a:xfrm>
            <a:off x="182775" y="1017725"/>
            <a:ext cx="9028200" cy="3777900"/>
          </a:xfrm>
          <a:prstGeom prst="rect">
            <a:avLst/>
          </a:prstGeom>
        </p:spPr>
        <p:txBody>
          <a:bodyPr anchorCtr="0" anchor="t" bIns="91425" lIns="91425" rIns="91425" tIns="91425">
            <a:noAutofit/>
          </a:bodyPr>
          <a:lstStyle/>
          <a:p>
            <a:pPr indent="-381000" lvl="0" marL="457200" rtl="0">
              <a:spcBef>
                <a:spcPts val="0"/>
              </a:spcBef>
              <a:buClr>
                <a:srgbClr val="666666"/>
              </a:buClr>
              <a:buSzPct val="100000"/>
            </a:pPr>
            <a:r>
              <a:rPr lang="en" sz="2400">
                <a:solidFill>
                  <a:srgbClr val="666666"/>
                </a:solidFill>
              </a:rPr>
              <a:t>Gradually interpolate from Cross-Entropy to Expected Loss</a:t>
            </a:r>
          </a:p>
        </p:txBody>
      </p:sp>
      <p:pic>
        <p:nvPicPr>
          <p:cNvPr descr="Screen Shot 2017-07-25 at 3.37.22 PM.png" id="2161" name="Shape 2161"/>
          <p:cNvPicPr preferRelativeResize="0"/>
          <p:nvPr/>
        </p:nvPicPr>
        <p:blipFill rotWithShape="1">
          <a:blip r:embed="rId3">
            <a:alphaModFix/>
          </a:blip>
          <a:srcRect b="27741" l="2358" r="3665" t="24493"/>
          <a:stretch/>
        </p:blipFill>
        <p:spPr>
          <a:xfrm>
            <a:off x="118400" y="1735049"/>
            <a:ext cx="8636277" cy="2743474"/>
          </a:xfrm>
          <a:prstGeom prst="rect">
            <a:avLst/>
          </a:prstGeom>
          <a:noFill/>
          <a:ln>
            <a:noFill/>
          </a:ln>
        </p:spPr>
      </p:pic>
      <p:cxnSp>
        <p:nvCxnSpPr>
          <p:cNvPr id="2162" name="Shape 2162"/>
          <p:cNvCxnSpPr/>
          <p:nvPr/>
        </p:nvCxnSpPr>
        <p:spPr>
          <a:xfrm flipH="1">
            <a:off x="5533475" y="2932375"/>
            <a:ext cx="721500" cy="555600"/>
          </a:xfrm>
          <a:prstGeom prst="straightConnector1">
            <a:avLst/>
          </a:prstGeom>
          <a:noFill/>
          <a:ln cap="flat" cmpd="sng" w="28575">
            <a:solidFill>
              <a:srgbClr val="FF0000"/>
            </a:solidFill>
            <a:prstDash val="solid"/>
            <a:round/>
            <a:headEnd len="lg" w="lg" type="none"/>
            <a:tailEnd len="lg" w="lg" type="triangle"/>
          </a:ln>
        </p:spPr>
      </p:cxnSp>
      <p:sp>
        <p:nvSpPr>
          <p:cNvPr id="2163" name="Shape 2163"/>
          <p:cNvSpPr txBox="1"/>
          <p:nvPr/>
        </p:nvSpPr>
        <p:spPr>
          <a:xfrm>
            <a:off x="5742825" y="1978475"/>
            <a:ext cx="3164400" cy="678900"/>
          </a:xfrm>
          <a:prstGeom prst="rect">
            <a:avLst/>
          </a:prstGeom>
          <a:noFill/>
          <a:ln>
            <a:noFill/>
          </a:ln>
        </p:spPr>
        <p:txBody>
          <a:bodyPr anchorCtr="0" anchor="t" bIns="91425" lIns="91425" rIns="91425" tIns="91425">
            <a:noAutofit/>
          </a:bodyPr>
          <a:lstStyle/>
          <a:p>
            <a:pPr lvl="0">
              <a:spcBef>
                <a:spcPts val="0"/>
              </a:spcBef>
              <a:buNone/>
            </a:pPr>
            <a:r>
              <a:rPr i="1" lang="en" sz="1800">
                <a:solidFill>
                  <a:srgbClr val="FF0000"/>
                </a:solidFill>
              </a:rPr>
              <a:t>More expected loss optimization as training proceeds</a:t>
            </a:r>
          </a:p>
        </p:txBody>
      </p:sp>
      <p:sp>
        <p:nvSpPr>
          <p:cNvPr id="2164" name="Shape 2164"/>
          <p:cNvSpPr txBox="1"/>
          <p:nvPr/>
        </p:nvSpPr>
        <p:spPr>
          <a:xfrm>
            <a:off x="0" y="4484625"/>
            <a:ext cx="9144000" cy="5727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Ranzato, M., et al. “Sequence level training with recurrent neural networks.” </a:t>
            </a:r>
            <a:r>
              <a:rPr i="1" lang="en" sz="1200">
                <a:solidFill>
                  <a:srgbClr val="434343"/>
                </a:solidFill>
              </a:rPr>
              <a:t>ICLR (2016).</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8" name="Shape 2168"/>
        <p:cNvGrpSpPr/>
        <p:nvPr/>
      </p:nvGrpSpPr>
      <p:grpSpPr>
        <a:xfrm>
          <a:off x="0" y="0"/>
          <a:ext cx="0" cy="0"/>
          <a:chOff x="0" y="0"/>
          <a:chExt cx="0" cy="0"/>
        </a:xfrm>
      </p:grpSpPr>
      <p:sp>
        <p:nvSpPr>
          <p:cNvPr id="2169" name="Shape 2169"/>
          <p:cNvSpPr txBox="1"/>
          <p:nvPr>
            <p:ph type="title"/>
          </p:nvPr>
        </p:nvSpPr>
        <p:spPr>
          <a:xfrm>
            <a:off x="311700" y="445025"/>
            <a:ext cx="8744400" cy="572700"/>
          </a:xfrm>
          <a:prstGeom prst="rect">
            <a:avLst/>
          </a:prstGeom>
        </p:spPr>
        <p:txBody>
          <a:bodyPr anchorCtr="0" anchor="b" bIns="91425" lIns="91425" rIns="91425" tIns="91425">
            <a:noAutofit/>
          </a:bodyPr>
          <a:lstStyle/>
          <a:p>
            <a:pPr lvl="0" rtl="0">
              <a:spcBef>
                <a:spcPts val="0"/>
              </a:spcBef>
              <a:buNone/>
            </a:pPr>
            <a:r>
              <a:rPr lang="en" sz="2800"/>
              <a:t>Mixed Incremental Cross-Entropy Reinforce (MIXER)</a:t>
            </a:r>
          </a:p>
        </p:txBody>
      </p:sp>
      <p:pic>
        <p:nvPicPr>
          <p:cNvPr descr="Screen Shot 2017-07-25 at 3.41.05 PM.png" id="2170" name="Shape 2170"/>
          <p:cNvPicPr preferRelativeResize="0"/>
          <p:nvPr/>
        </p:nvPicPr>
        <p:blipFill rotWithShape="1">
          <a:blip r:embed="rId3">
            <a:alphaModFix/>
          </a:blip>
          <a:srcRect b="27137" l="2171" r="8479" t="37466"/>
          <a:stretch/>
        </p:blipFill>
        <p:spPr>
          <a:xfrm>
            <a:off x="155675" y="1329675"/>
            <a:ext cx="8298799" cy="2054672"/>
          </a:xfrm>
          <a:prstGeom prst="rect">
            <a:avLst/>
          </a:prstGeom>
          <a:noFill/>
          <a:ln>
            <a:noFill/>
          </a:ln>
        </p:spPr>
      </p:pic>
      <p:sp>
        <p:nvSpPr>
          <p:cNvPr id="2171" name="Shape 2171"/>
          <p:cNvSpPr txBox="1"/>
          <p:nvPr/>
        </p:nvSpPr>
        <p:spPr>
          <a:xfrm rot="-2869842">
            <a:off x="5116874" y="3613151"/>
            <a:ext cx="1761147" cy="367441"/>
          </a:xfrm>
          <a:prstGeom prst="rect">
            <a:avLst/>
          </a:prstGeom>
          <a:noFill/>
          <a:ln>
            <a:noFill/>
          </a:ln>
        </p:spPr>
        <p:txBody>
          <a:bodyPr anchorCtr="0" anchor="t" bIns="91425" lIns="91425" rIns="91425" tIns="91425">
            <a:noAutofit/>
          </a:bodyPr>
          <a:lstStyle/>
          <a:p>
            <a:pPr lvl="0">
              <a:spcBef>
                <a:spcPts val="0"/>
              </a:spcBef>
              <a:buNone/>
            </a:pPr>
            <a:r>
              <a:rPr lang="en"/>
              <a:t>summarization</a:t>
            </a:r>
          </a:p>
        </p:txBody>
      </p:sp>
      <p:sp>
        <p:nvSpPr>
          <p:cNvPr id="2172" name="Shape 2172"/>
          <p:cNvSpPr txBox="1"/>
          <p:nvPr/>
        </p:nvSpPr>
        <p:spPr>
          <a:xfrm rot="-2869804">
            <a:off x="6373492" y="3640755"/>
            <a:ext cx="1069813" cy="367441"/>
          </a:xfrm>
          <a:prstGeom prst="rect">
            <a:avLst/>
          </a:prstGeom>
          <a:noFill/>
          <a:ln>
            <a:noFill/>
          </a:ln>
        </p:spPr>
        <p:txBody>
          <a:bodyPr anchorCtr="0" anchor="t" bIns="91425" lIns="91425" rIns="91425" tIns="91425">
            <a:noAutofit/>
          </a:bodyPr>
          <a:lstStyle/>
          <a:p>
            <a:pPr lvl="0" rtl="0">
              <a:spcBef>
                <a:spcPts val="0"/>
              </a:spcBef>
              <a:buNone/>
            </a:pPr>
            <a:r>
              <a:rPr lang="en"/>
              <a:t>translation</a:t>
            </a:r>
          </a:p>
        </p:txBody>
      </p:sp>
      <p:sp>
        <p:nvSpPr>
          <p:cNvPr id="2173" name="Shape 2173"/>
          <p:cNvSpPr txBox="1"/>
          <p:nvPr/>
        </p:nvSpPr>
        <p:spPr>
          <a:xfrm rot="-2869785">
            <a:off x="6782259" y="3746405"/>
            <a:ext cx="1766031" cy="367441"/>
          </a:xfrm>
          <a:prstGeom prst="rect">
            <a:avLst/>
          </a:prstGeom>
          <a:noFill/>
          <a:ln>
            <a:noFill/>
          </a:ln>
        </p:spPr>
        <p:txBody>
          <a:bodyPr anchorCtr="0" anchor="t" bIns="91425" lIns="91425" rIns="91425" tIns="91425">
            <a:noAutofit/>
          </a:bodyPr>
          <a:lstStyle/>
          <a:p>
            <a:pPr lvl="0" rtl="0">
              <a:spcBef>
                <a:spcPts val="0"/>
              </a:spcBef>
              <a:buNone/>
            </a:pPr>
            <a:r>
              <a:rPr lang="en"/>
              <a:t>Image captioning</a:t>
            </a:r>
          </a:p>
        </p:txBody>
      </p:sp>
      <p:sp>
        <p:nvSpPr>
          <p:cNvPr id="2174" name="Shape 2174"/>
          <p:cNvSpPr txBox="1"/>
          <p:nvPr/>
        </p:nvSpPr>
        <p:spPr>
          <a:xfrm>
            <a:off x="0" y="4484625"/>
            <a:ext cx="9144000" cy="5727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Ranzato, M., et al. “Sequence level training with recurrent neural networks.” </a:t>
            </a:r>
            <a:r>
              <a:rPr i="1" lang="en" sz="1200">
                <a:solidFill>
                  <a:srgbClr val="434343"/>
                </a:solidFill>
              </a:rPr>
              <a:t>ICLR (2016).</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8" name="Shape 2178"/>
        <p:cNvGrpSpPr/>
        <p:nvPr/>
      </p:nvGrpSpPr>
      <p:grpSpPr>
        <a:xfrm>
          <a:off x="0" y="0"/>
          <a:ext cx="0" cy="0"/>
          <a:chOff x="0" y="0"/>
          <a:chExt cx="0" cy="0"/>
        </a:xfrm>
      </p:grpSpPr>
      <p:sp>
        <p:nvSpPr>
          <p:cNvPr id="2179" name="Shape 2179"/>
          <p:cNvSpPr txBox="1"/>
          <p:nvPr>
            <p:ph idx="1" type="body"/>
          </p:nvPr>
        </p:nvSpPr>
        <p:spPr>
          <a:xfrm>
            <a:off x="180900" y="1143700"/>
            <a:ext cx="8782200" cy="3416400"/>
          </a:xfrm>
          <a:prstGeom prst="rect">
            <a:avLst/>
          </a:prstGeom>
        </p:spPr>
        <p:txBody>
          <a:bodyPr anchorCtr="0" anchor="t" bIns="91425" lIns="91425" rIns="91425" tIns="91425">
            <a:noAutofit/>
          </a:bodyPr>
          <a:lstStyle/>
          <a:p>
            <a:pPr lvl="0" rtl="0">
              <a:lnSpc>
                <a:spcPct val="150000"/>
              </a:lnSpc>
              <a:spcBef>
                <a:spcPts val="0"/>
              </a:spcBef>
              <a:buNone/>
            </a:pPr>
            <a:r>
              <a:rPr lang="en">
                <a:solidFill>
                  <a:srgbClr val="000000"/>
                </a:solidFill>
              </a:rPr>
              <a:t>Finding the </a:t>
            </a:r>
            <a:r>
              <a:rPr i="1" lang="en">
                <a:solidFill>
                  <a:srgbClr val="000000"/>
                </a:solidFill>
              </a:rPr>
              <a:t>right output sequence</a:t>
            </a:r>
            <a:r>
              <a:rPr lang="en">
                <a:solidFill>
                  <a:srgbClr val="000000"/>
                </a:solidFill>
              </a:rPr>
              <a:t>, for tasks like speech recognition or machine translation is like finding </a:t>
            </a:r>
            <a:r>
              <a:rPr i="1" lang="en">
                <a:solidFill>
                  <a:srgbClr val="000000"/>
                </a:solidFill>
              </a:rPr>
              <a:t>a needle in a haystack</a:t>
            </a:r>
            <a:r>
              <a:rPr lang="en">
                <a:solidFill>
                  <a:srgbClr val="000000"/>
                </a:solidFill>
              </a:rPr>
              <a:t>.</a:t>
            </a:r>
          </a:p>
          <a:p>
            <a:pPr lvl="0" rtl="0">
              <a:lnSpc>
                <a:spcPct val="150000"/>
              </a:lnSpc>
              <a:spcBef>
                <a:spcPts val="0"/>
              </a:spcBef>
              <a:buNone/>
            </a:pPr>
            <a:r>
              <a:rPr lang="en">
                <a:solidFill>
                  <a:srgbClr val="000000"/>
                </a:solidFill>
              </a:rPr>
              <a:t>It is very risky to shoot</a:t>
            </a:r>
            <a:br>
              <a:rPr lang="en">
                <a:solidFill>
                  <a:srgbClr val="000000"/>
                </a:solidFill>
              </a:rPr>
            </a:br>
            <a:r>
              <a:rPr i="1" lang="en">
                <a:solidFill>
                  <a:srgbClr val="000000"/>
                </a:solidFill>
              </a:rPr>
              <a:t>only</a:t>
            </a:r>
            <a:r>
              <a:rPr lang="en">
                <a:solidFill>
                  <a:srgbClr val="000000"/>
                </a:solidFill>
              </a:rPr>
              <a:t> for the </a:t>
            </a:r>
            <a:r>
              <a:rPr i="1" lang="en">
                <a:solidFill>
                  <a:srgbClr val="000000"/>
                </a:solidFill>
              </a:rPr>
              <a:t>true target</a:t>
            </a:r>
            <a:r>
              <a:rPr lang="en">
                <a:solidFill>
                  <a:srgbClr val="000000"/>
                </a:solidFill>
              </a:rPr>
              <a:t>.</a:t>
            </a:r>
          </a:p>
          <a:p>
            <a:pPr lvl="0" rtl="0">
              <a:lnSpc>
                <a:spcPct val="150000"/>
              </a:lnSpc>
              <a:spcBef>
                <a:spcPts val="0"/>
              </a:spcBef>
              <a:buNone/>
            </a:pPr>
            <a:r>
              <a:rPr lang="en">
                <a:solidFill>
                  <a:srgbClr val="000000"/>
                </a:solidFill>
              </a:rPr>
              <a:t>What if we expand the targets</a:t>
            </a:r>
            <a:br>
              <a:rPr lang="en">
                <a:solidFill>
                  <a:srgbClr val="000000"/>
                </a:solidFill>
              </a:rPr>
            </a:br>
            <a:r>
              <a:rPr lang="en">
                <a:solidFill>
                  <a:srgbClr val="000000"/>
                </a:solidFill>
              </a:rPr>
              <a:t>to make learning easier?</a:t>
            </a:r>
            <a:br>
              <a:rPr lang="en">
                <a:solidFill>
                  <a:srgbClr val="000000"/>
                </a:solidFill>
              </a:rPr>
            </a:br>
            <a:r>
              <a:rPr i="1" lang="en">
                <a:solidFill>
                  <a:srgbClr val="000000"/>
                </a:solidFill>
              </a:rPr>
              <a:t>E.g.</a:t>
            </a:r>
            <a:r>
              <a:rPr lang="en">
                <a:solidFill>
                  <a:srgbClr val="000000"/>
                </a:solidFill>
              </a:rPr>
              <a:t> by inserting, deleting random words...</a:t>
            </a:r>
          </a:p>
        </p:txBody>
      </p:sp>
      <p:sp>
        <p:nvSpPr>
          <p:cNvPr id="2180" name="Shape 218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Reward Augmented Maximum Likelihood (RML)</a:t>
            </a:r>
          </a:p>
        </p:txBody>
      </p:sp>
      <p:grpSp>
        <p:nvGrpSpPr>
          <p:cNvPr id="2181" name="Shape 2181"/>
          <p:cNvGrpSpPr/>
          <p:nvPr/>
        </p:nvGrpSpPr>
        <p:grpSpPr>
          <a:xfrm>
            <a:off x="4718924" y="1602625"/>
            <a:ext cx="4176998" cy="2893600"/>
            <a:chOff x="4490325" y="1755025"/>
            <a:chExt cx="4176998" cy="2893600"/>
          </a:xfrm>
        </p:grpSpPr>
        <p:pic>
          <p:nvPicPr>
            <p:cNvPr id="2182" name="Shape 2182"/>
            <p:cNvPicPr preferRelativeResize="0"/>
            <p:nvPr/>
          </p:nvPicPr>
          <p:blipFill rotWithShape="1">
            <a:blip r:embed="rId3">
              <a:alphaModFix/>
            </a:blip>
            <a:srcRect b="5864" l="-3348" r="0" t="0"/>
            <a:stretch/>
          </p:blipFill>
          <p:spPr>
            <a:xfrm rot="-5400000">
              <a:off x="4608237" y="2173537"/>
              <a:ext cx="2893600" cy="2056575"/>
            </a:xfrm>
            <a:prstGeom prst="rect">
              <a:avLst/>
            </a:prstGeom>
            <a:noFill/>
            <a:ln>
              <a:noFill/>
            </a:ln>
          </p:spPr>
        </p:pic>
        <p:pic>
          <p:nvPicPr>
            <p:cNvPr id="2183" name="Shape 2183"/>
            <p:cNvPicPr preferRelativeResize="0"/>
            <p:nvPr/>
          </p:nvPicPr>
          <p:blipFill rotWithShape="1">
            <a:blip r:embed="rId4">
              <a:alphaModFix/>
            </a:blip>
            <a:srcRect b="9214" l="58058" r="2046" t="0"/>
            <a:stretch/>
          </p:blipFill>
          <p:spPr>
            <a:xfrm>
              <a:off x="7045325" y="1800700"/>
              <a:ext cx="1621998" cy="2714551"/>
            </a:xfrm>
            <a:prstGeom prst="rect">
              <a:avLst/>
            </a:prstGeom>
            <a:noFill/>
            <a:ln>
              <a:noFill/>
            </a:ln>
          </p:spPr>
        </p:pic>
        <p:pic>
          <p:nvPicPr>
            <p:cNvPr descr="bx.png" id="2184" name="Shape 2184"/>
            <p:cNvPicPr preferRelativeResize="0"/>
            <p:nvPr/>
          </p:nvPicPr>
          <p:blipFill rotWithShape="1">
            <a:blip r:embed="rId5">
              <a:alphaModFix/>
            </a:blip>
            <a:srcRect b="0" l="0" r="-10" t="40309"/>
            <a:stretch/>
          </p:blipFill>
          <p:spPr>
            <a:xfrm>
              <a:off x="4490325" y="3049795"/>
              <a:ext cx="321274" cy="304075"/>
            </a:xfrm>
            <a:prstGeom prst="rect">
              <a:avLst/>
            </a:prstGeom>
            <a:noFill/>
            <a:ln>
              <a:noFill/>
            </a:ln>
          </p:spPr>
        </p:pic>
        <p:sp>
          <p:nvSpPr>
            <p:cNvPr id="2185" name="Shape 2185"/>
            <p:cNvSpPr/>
            <p:nvPr/>
          </p:nvSpPr>
          <p:spPr>
            <a:xfrm>
              <a:off x="7143999" y="2931525"/>
              <a:ext cx="1476000" cy="1476000"/>
            </a:xfrm>
            <a:prstGeom prst="ellipse">
              <a:avLst/>
            </a:prstGeom>
            <a:solidFill>
              <a:srgbClr val="7F6000"/>
            </a:solidFill>
            <a:ln>
              <a:noFill/>
            </a:ln>
          </p:spPr>
          <p:txBody>
            <a:bodyPr anchorCtr="0" anchor="ctr" bIns="91425" lIns="91425" rIns="91425" tIns="91425">
              <a:noAutofit/>
            </a:bodyPr>
            <a:lstStyle/>
            <a:p>
              <a:pPr lvl="0" rtl="0">
                <a:spcBef>
                  <a:spcPts val="0"/>
                </a:spcBef>
                <a:buNone/>
              </a:pPr>
              <a:r>
                <a:t/>
              </a:r>
              <a:endParaRPr/>
            </a:p>
          </p:txBody>
        </p:sp>
        <p:sp>
          <p:nvSpPr>
            <p:cNvPr id="2186" name="Shape 2186"/>
            <p:cNvSpPr/>
            <p:nvPr/>
          </p:nvSpPr>
          <p:spPr>
            <a:xfrm>
              <a:off x="7343348" y="3130875"/>
              <a:ext cx="1077300" cy="1077300"/>
            </a:xfrm>
            <a:prstGeom prst="ellipse">
              <a:avLst/>
            </a:prstGeom>
            <a:solidFill>
              <a:srgbClr val="BF9000"/>
            </a:solidFill>
            <a:ln>
              <a:noFill/>
            </a:ln>
          </p:spPr>
          <p:txBody>
            <a:bodyPr anchorCtr="0" anchor="ctr" bIns="91425" lIns="91425" rIns="91425" tIns="91425">
              <a:noAutofit/>
            </a:bodyPr>
            <a:lstStyle/>
            <a:p>
              <a:pPr lvl="0" rtl="0">
                <a:spcBef>
                  <a:spcPts val="0"/>
                </a:spcBef>
                <a:buNone/>
              </a:pPr>
              <a:r>
                <a:t/>
              </a:r>
              <a:endParaRPr/>
            </a:p>
          </p:txBody>
        </p:sp>
        <p:sp>
          <p:nvSpPr>
            <p:cNvPr id="2187" name="Shape 2187"/>
            <p:cNvSpPr/>
            <p:nvPr/>
          </p:nvSpPr>
          <p:spPr>
            <a:xfrm>
              <a:off x="7498001" y="3285525"/>
              <a:ext cx="768000" cy="768000"/>
            </a:xfrm>
            <a:prstGeom prst="ellipse">
              <a:avLst/>
            </a:prstGeom>
            <a:solidFill>
              <a:srgbClr val="FFD966"/>
            </a:solidFill>
            <a:ln>
              <a:noFill/>
            </a:ln>
          </p:spPr>
          <p:txBody>
            <a:bodyPr anchorCtr="0" anchor="ctr" bIns="91425" lIns="91425" rIns="91425" tIns="91425">
              <a:noAutofit/>
            </a:bodyPr>
            <a:lstStyle/>
            <a:p>
              <a:pPr lvl="0" rtl="0">
                <a:spcBef>
                  <a:spcPts val="0"/>
                </a:spcBef>
                <a:buNone/>
              </a:pPr>
              <a:r>
                <a:t/>
              </a:r>
              <a:endParaRPr/>
            </a:p>
          </p:txBody>
        </p:sp>
        <p:grpSp>
          <p:nvGrpSpPr>
            <p:cNvPr id="2188" name="Shape 2188"/>
            <p:cNvGrpSpPr/>
            <p:nvPr/>
          </p:nvGrpSpPr>
          <p:grpSpPr>
            <a:xfrm>
              <a:off x="7705987" y="3433125"/>
              <a:ext cx="504412" cy="472800"/>
              <a:chOff x="7609225" y="2912000"/>
              <a:chExt cx="504412" cy="472800"/>
            </a:xfrm>
          </p:grpSpPr>
          <p:sp>
            <p:nvSpPr>
              <p:cNvPr id="2189" name="Shape 2189"/>
              <p:cNvSpPr/>
              <p:nvPr/>
            </p:nvSpPr>
            <p:spPr>
              <a:xfrm>
                <a:off x="7609225" y="2912000"/>
                <a:ext cx="472800" cy="472800"/>
              </a:xfrm>
              <a:prstGeom prst="ellipse">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pic>
            <p:nvPicPr>
              <p:cNvPr descr="by.png" id="2190" name="Shape 2190"/>
              <p:cNvPicPr preferRelativeResize="0"/>
              <p:nvPr/>
            </p:nvPicPr>
            <p:blipFill rotWithShape="1">
              <a:blip r:embed="rId6">
                <a:alphaModFix/>
              </a:blip>
              <a:srcRect b="0" l="0" r="0" t="31628"/>
              <a:stretch/>
            </p:blipFill>
            <p:spPr>
              <a:xfrm>
                <a:off x="7640912" y="2984012"/>
                <a:ext cx="472724" cy="389075"/>
              </a:xfrm>
              <a:prstGeom prst="rect">
                <a:avLst/>
              </a:prstGeom>
              <a:noFill/>
              <a:ln>
                <a:noFill/>
              </a:ln>
            </p:spPr>
          </p:pic>
        </p:grpSp>
        <p:cxnSp>
          <p:nvCxnSpPr>
            <p:cNvPr id="2191" name="Shape 2191"/>
            <p:cNvCxnSpPr/>
            <p:nvPr/>
          </p:nvCxnSpPr>
          <p:spPr>
            <a:xfrm>
              <a:off x="4811600" y="3206325"/>
              <a:ext cx="300600" cy="0"/>
            </a:xfrm>
            <a:prstGeom prst="straightConnector1">
              <a:avLst/>
            </a:prstGeom>
            <a:noFill/>
            <a:ln cap="flat" cmpd="sng" w="28575">
              <a:solidFill>
                <a:schemeClr val="dk2"/>
              </a:solidFill>
              <a:prstDash val="solid"/>
              <a:round/>
              <a:headEnd len="lg" w="lg" type="none"/>
              <a:tailEnd len="lg" w="lg" type="triangle"/>
            </a:ln>
          </p:spPr>
        </p:cxnSp>
      </p:grpSp>
      <p:sp>
        <p:nvSpPr>
          <p:cNvPr id="2192" name="Shape 2192"/>
          <p:cNvSpPr txBox="1"/>
          <p:nvPr/>
        </p:nvSpPr>
        <p:spPr>
          <a:xfrm>
            <a:off x="0" y="4392000"/>
            <a:ext cx="8999700" cy="741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Norouzi, M., et al. “Reward augmented maximum likelihood for neural structured prediction.” </a:t>
            </a:r>
            <a:r>
              <a:rPr i="1" lang="en" sz="1200">
                <a:solidFill>
                  <a:srgbClr val="434343"/>
                </a:solidFill>
              </a:rPr>
              <a:t>NIPS (2016).</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6" name="Shape 2196"/>
        <p:cNvGrpSpPr/>
        <p:nvPr/>
      </p:nvGrpSpPr>
      <p:grpSpPr>
        <a:xfrm>
          <a:off x="0" y="0"/>
          <a:ext cx="0" cy="0"/>
          <a:chOff x="0" y="0"/>
          <a:chExt cx="0" cy="0"/>
        </a:xfrm>
      </p:grpSpPr>
      <p:sp>
        <p:nvSpPr>
          <p:cNvPr id="2197" name="Shape 2197"/>
          <p:cNvSpPr txBox="1"/>
          <p:nvPr/>
        </p:nvSpPr>
        <p:spPr>
          <a:xfrm>
            <a:off x="1146950" y="2357250"/>
            <a:ext cx="2655300" cy="429000"/>
          </a:xfrm>
          <a:prstGeom prst="rect">
            <a:avLst/>
          </a:prstGeom>
          <a:noFill/>
          <a:ln>
            <a:noFill/>
          </a:ln>
        </p:spPr>
        <p:txBody>
          <a:bodyPr anchorCtr="0" anchor="ctr" bIns="91425" lIns="91425" rIns="91425" tIns="91425">
            <a:noAutofit/>
          </a:bodyPr>
          <a:lstStyle/>
          <a:p>
            <a:pPr lvl="0" rtl="0">
              <a:spcBef>
                <a:spcPts val="0"/>
              </a:spcBef>
              <a:buNone/>
            </a:pPr>
            <a:r>
              <a:rPr lang="en" sz="2200">
                <a:solidFill>
                  <a:srgbClr val="666666"/>
                </a:solidFill>
              </a:rPr>
              <a:t>Optimal</a:t>
            </a:r>
            <a:r>
              <a:rPr lang="en" sz="2200"/>
              <a:t>                 :</a:t>
            </a:r>
          </a:p>
        </p:txBody>
      </p:sp>
      <p:sp>
        <p:nvSpPr>
          <p:cNvPr id="2198" name="Shape 219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Reward augmented maximum likelihood (RML)</a:t>
            </a:r>
          </a:p>
        </p:txBody>
      </p:sp>
      <p:pic>
        <p:nvPicPr>
          <p:cNvPr id="2199" name="Shape 2199"/>
          <p:cNvPicPr preferRelativeResize="0"/>
          <p:nvPr/>
        </p:nvPicPr>
        <p:blipFill rotWithShape="1">
          <a:blip r:embed="rId3">
            <a:alphaModFix/>
          </a:blip>
          <a:srcRect b="0" l="62976" r="0" t="0"/>
          <a:stretch/>
        </p:blipFill>
        <p:spPr>
          <a:xfrm>
            <a:off x="2277725" y="2241700"/>
            <a:ext cx="1309050" cy="752099"/>
          </a:xfrm>
          <a:prstGeom prst="rect">
            <a:avLst/>
          </a:prstGeom>
          <a:noFill/>
          <a:ln>
            <a:noFill/>
          </a:ln>
        </p:spPr>
      </p:pic>
      <p:pic>
        <p:nvPicPr>
          <p:cNvPr id="2200" name="Shape 2200"/>
          <p:cNvPicPr preferRelativeResize="0"/>
          <p:nvPr/>
        </p:nvPicPr>
        <p:blipFill rotWithShape="1">
          <a:blip r:embed="rId4">
            <a:alphaModFix/>
          </a:blip>
          <a:srcRect b="0" l="0" r="0" t="37814"/>
          <a:stretch/>
        </p:blipFill>
        <p:spPr>
          <a:xfrm>
            <a:off x="1653125" y="2797700"/>
            <a:ext cx="4986848" cy="591550"/>
          </a:xfrm>
          <a:prstGeom prst="rect">
            <a:avLst/>
          </a:prstGeom>
          <a:noFill/>
          <a:ln>
            <a:noFill/>
          </a:ln>
        </p:spPr>
      </p:pic>
      <p:pic>
        <p:nvPicPr>
          <p:cNvPr id="2201" name="Shape 2201"/>
          <p:cNvPicPr preferRelativeResize="0"/>
          <p:nvPr/>
        </p:nvPicPr>
        <p:blipFill rotWithShape="1">
          <a:blip r:embed="rId5">
            <a:alphaModFix/>
          </a:blip>
          <a:srcRect b="0" l="0" r="7484" t="0"/>
          <a:stretch/>
        </p:blipFill>
        <p:spPr>
          <a:xfrm>
            <a:off x="1306025" y="1017697"/>
            <a:ext cx="6531948" cy="1052797"/>
          </a:xfrm>
          <a:prstGeom prst="rect">
            <a:avLst/>
          </a:prstGeom>
          <a:noFill/>
          <a:ln>
            <a:noFill/>
          </a:ln>
        </p:spPr>
      </p:pic>
      <p:pic>
        <p:nvPicPr>
          <p:cNvPr id="2202" name="Shape 2202"/>
          <p:cNvPicPr preferRelativeResize="0"/>
          <p:nvPr/>
        </p:nvPicPr>
        <p:blipFill rotWithShape="1">
          <a:blip r:embed="rId6">
            <a:alphaModFix/>
          </a:blip>
          <a:srcRect b="0" l="0" r="6768" t="0"/>
          <a:stretch/>
        </p:blipFill>
        <p:spPr>
          <a:xfrm>
            <a:off x="1004085" y="3430035"/>
            <a:ext cx="7135825" cy="951233"/>
          </a:xfrm>
          <a:prstGeom prst="rect">
            <a:avLst/>
          </a:prstGeom>
          <a:noFill/>
          <a:ln>
            <a:noFill/>
          </a:ln>
        </p:spPr>
      </p:pic>
      <p:cxnSp>
        <p:nvCxnSpPr>
          <p:cNvPr id="2203" name="Shape 2203"/>
          <p:cNvCxnSpPr>
            <a:endCxn id="2204" idx="1"/>
          </p:cNvCxnSpPr>
          <p:nvPr/>
        </p:nvCxnSpPr>
        <p:spPr>
          <a:xfrm>
            <a:off x="5814075" y="1903600"/>
            <a:ext cx="902100" cy="553200"/>
          </a:xfrm>
          <a:prstGeom prst="straightConnector1">
            <a:avLst/>
          </a:prstGeom>
          <a:noFill/>
          <a:ln cap="flat" cmpd="sng" w="28575">
            <a:solidFill>
              <a:srgbClr val="FF0000"/>
            </a:solidFill>
            <a:prstDash val="solid"/>
            <a:round/>
            <a:headEnd len="lg" w="lg" type="triangle"/>
            <a:tailEnd len="lg" w="lg" type="none"/>
          </a:ln>
        </p:spPr>
      </p:cxnSp>
      <p:sp>
        <p:nvSpPr>
          <p:cNvPr id="2204" name="Shape 2204"/>
          <p:cNvSpPr txBox="1"/>
          <p:nvPr/>
        </p:nvSpPr>
        <p:spPr>
          <a:xfrm>
            <a:off x="6716175" y="2080750"/>
            <a:ext cx="2252400" cy="752100"/>
          </a:xfrm>
          <a:prstGeom prst="rect">
            <a:avLst/>
          </a:prstGeom>
          <a:noFill/>
          <a:ln>
            <a:noFill/>
          </a:ln>
        </p:spPr>
        <p:txBody>
          <a:bodyPr anchorCtr="0" anchor="t" bIns="91425" lIns="91425" rIns="91425" tIns="91425">
            <a:noAutofit/>
          </a:bodyPr>
          <a:lstStyle/>
          <a:p>
            <a:pPr lvl="0">
              <a:spcBef>
                <a:spcPts val="0"/>
              </a:spcBef>
              <a:buNone/>
            </a:pPr>
            <a:r>
              <a:rPr i="1" lang="en" sz="1800">
                <a:solidFill>
                  <a:srgbClr val="FF0000"/>
                </a:solidFill>
              </a:rPr>
              <a:t>Sample from the </a:t>
            </a:r>
            <a:r>
              <a:rPr b="1" i="1" lang="en" sz="1800">
                <a:solidFill>
                  <a:srgbClr val="FF0000"/>
                </a:solidFill>
              </a:rPr>
              <a:t>reward</a:t>
            </a:r>
            <a:r>
              <a:rPr b="1" i="1" lang="en" sz="1800">
                <a:solidFill>
                  <a:srgbClr val="FF0000"/>
                </a:solidFill>
              </a:rPr>
              <a:t> </a:t>
            </a:r>
            <a:r>
              <a:rPr i="1" lang="en" sz="1800">
                <a:solidFill>
                  <a:srgbClr val="FF0000"/>
                </a:solidFill>
              </a:rPr>
              <a:t>distribution, irrespective of the model</a:t>
            </a:r>
          </a:p>
        </p:txBody>
      </p:sp>
      <p:cxnSp>
        <p:nvCxnSpPr>
          <p:cNvPr id="2205" name="Shape 2205"/>
          <p:cNvCxnSpPr>
            <a:endCxn id="2204" idx="1"/>
          </p:cNvCxnSpPr>
          <p:nvPr/>
        </p:nvCxnSpPr>
        <p:spPr>
          <a:xfrm flipH="1" rot="10800000">
            <a:off x="5754975" y="2456800"/>
            <a:ext cx="961200" cy="321900"/>
          </a:xfrm>
          <a:prstGeom prst="straightConnector1">
            <a:avLst/>
          </a:prstGeom>
          <a:noFill/>
          <a:ln cap="flat" cmpd="sng" w="28575">
            <a:solidFill>
              <a:srgbClr val="FF0000"/>
            </a:solidFill>
            <a:prstDash val="solid"/>
            <a:round/>
            <a:headEnd len="lg" w="lg" type="triangle"/>
            <a:tailEnd len="lg" w="lg" type="none"/>
          </a:ln>
        </p:spPr>
      </p:cxnSp>
      <p:sp>
        <p:nvSpPr>
          <p:cNvPr id="2206" name="Shape 2206"/>
          <p:cNvSpPr txBox="1"/>
          <p:nvPr/>
        </p:nvSpPr>
        <p:spPr>
          <a:xfrm>
            <a:off x="0" y="4392000"/>
            <a:ext cx="8999700" cy="741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Norouzi, M., et al. “Reward augmented maximum likelihood for neural structured prediction.” </a:t>
            </a:r>
            <a:r>
              <a:rPr i="1" lang="en" sz="1200">
                <a:solidFill>
                  <a:srgbClr val="434343"/>
                </a:solidFill>
              </a:rPr>
              <a:t>NIPS (2016).</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The Chain Rule</a:t>
            </a:r>
          </a:p>
        </p:txBody>
      </p:sp>
      <p:pic>
        <p:nvPicPr>
          <p:cNvPr descr="Screen Shot 2017-02-05 at 3.47.18 PM.png" id="188" name="Shape 188"/>
          <p:cNvPicPr preferRelativeResize="0"/>
          <p:nvPr/>
        </p:nvPicPr>
        <p:blipFill>
          <a:blip r:embed="rId3">
            <a:alphaModFix/>
          </a:blip>
          <a:stretch>
            <a:fillRect/>
          </a:stretch>
        </p:blipFill>
        <p:spPr>
          <a:xfrm>
            <a:off x="844737" y="900175"/>
            <a:ext cx="7454523" cy="3895599"/>
          </a:xfrm>
          <a:prstGeom prst="rect">
            <a:avLst/>
          </a:prstGeom>
          <a:noFill/>
          <a:ln>
            <a:noFill/>
          </a:ln>
        </p:spPr>
      </p:pic>
      <p:sp>
        <p:nvSpPr>
          <p:cNvPr id="189" name="Shape 189"/>
          <p:cNvSpPr txBox="1"/>
          <p:nvPr>
            <p:ph idx="1" type="body"/>
          </p:nvPr>
        </p:nvSpPr>
        <p:spPr>
          <a:xfrm>
            <a:off x="5021700" y="4774500"/>
            <a:ext cx="4167900" cy="478500"/>
          </a:xfrm>
          <a:prstGeom prst="rect">
            <a:avLst/>
          </a:prstGeom>
        </p:spPr>
        <p:txBody>
          <a:bodyPr anchorCtr="0" anchor="t" bIns="91425" lIns="91425" rIns="91425" tIns="91425">
            <a:noAutofit/>
          </a:bodyPr>
          <a:lstStyle/>
          <a:p>
            <a:pPr lvl="0" rtl="0" algn="r">
              <a:spcBef>
                <a:spcPts val="0"/>
              </a:spcBef>
              <a:buNone/>
            </a:pPr>
            <a:r>
              <a:rPr lang="en" sz="1200"/>
              <a:t>Slide Credit: Piotr Mirowski</a:t>
            </a: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0" name="Shape 2210"/>
        <p:cNvGrpSpPr/>
        <p:nvPr/>
      </p:nvGrpSpPr>
      <p:grpSpPr>
        <a:xfrm>
          <a:off x="0" y="0"/>
          <a:ext cx="0" cy="0"/>
          <a:chOff x="0" y="0"/>
          <a:chExt cx="0" cy="0"/>
        </a:xfrm>
      </p:grpSpPr>
      <p:sp>
        <p:nvSpPr>
          <p:cNvPr id="2211" name="Shape 221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RML - Impact of temperature </a:t>
            </a:r>
          </a:p>
        </p:txBody>
      </p:sp>
      <p:pic>
        <p:nvPicPr>
          <p:cNvPr id="2212" name="Shape 2212"/>
          <p:cNvPicPr preferRelativeResize="0"/>
          <p:nvPr/>
        </p:nvPicPr>
        <p:blipFill rotWithShape="1">
          <a:blip r:embed="rId3">
            <a:alphaModFix/>
          </a:blip>
          <a:srcRect b="0" l="0" r="6768" t="0"/>
          <a:stretch/>
        </p:blipFill>
        <p:spPr>
          <a:xfrm>
            <a:off x="1004085" y="3430035"/>
            <a:ext cx="7135825" cy="951233"/>
          </a:xfrm>
          <a:prstGeom prst="rect">
            <a:avLst/>
          </a:prstGeom>
          <a:noFill/>
          <a:ln>
            <a:noFill/>
          </a:ln>
        </p:spPr>
      </p:pic>
      <p:pic>
        <p:nvPicPr>
          <p:cNvPr id="2213" name="Shape 2213"/>
          <p:cNvPicPr preferRelativeResize="0"/>
          <p:nvPr/>
        </p:nvPicPr>
        <p:blipFill rotWithShape="1">
          <a:blip r:embed="rId4">
            <a:alphaModFix/>
          </a:blip>
          <a:srcRect b="31530" l="35983" r="61674" t="48134"/>
          <a:stretch/>
        </p:blipFill>
        <p:spPr>
          <a:xfrm>
            <a:off x="5554196" y="200607"/>
            <a:ext cx="454984" cy="572699"/>
          </a:xfrm>
          <a:prstGeom prst="rect">
            <a:avLst/>
          </a:prstGeom>
          <a:noFill/>
          <a:ln>
            <a:noFill/>
          </a:ln>
        </p:spPr>
      </p:pic>
      <p:grpSp>
        <p:nvGrpSpPr>
          <p:cNvPr id="2214" name="Shape 2214"/>
          <p:cNvGrpSpPr/>
          <p:nvPr/>
        </p:nvGrpSpPr>
        <p:grpSpPr>
          <a:xfrm>
            <a:off x="414674" y="2151049"/>
            <a:ext cx="8304987" cy="1307575"/>
            <a:chOff x="567074" y="3903649"/>
            <a:chExt cx="8304987" cy="1307575"/>
          </a:xfrm>
        </p:grpSpPr>
        <p:grpSp>
          <p:nvGrpSpPr>
            <p:cNvPr id="2215" name="Shape 2215"/>
            <p:cNvGrpSpPr/>
            <p:nvPr/>
          </p:nvGrpSpPr>
          <p:grpSpPr>
            <a:xfrm>
              <a:off x="679337" y="4220175"/>
              <a:ext cx="2515800" cy="991050"/>
              <a:chOff x="1119825" y="2773900"/>
              <a:chExt cx="2515800" cy="991050"/>
            </a:xfrm>
          </p:grpSpPr>
          <p:cxnSp>
            <p:nvCxnSpPr>
              <p:cNvPr id="2216" name="Shape 2216"/>
              <p:cNvCxnSpPr/>
              <p:nvPr/>
            </p:nvCxnSpPr>
            <p:spPr>
              <a:xfrm>
                <a:off x="1119825" y="3764950"/>
                <a:ext cx="2515800" cy="0"/>
              </a:xfrm>
              <a:prstGeom prst="straightConnector1">
                <a:avLst/>
              </a:prstGeom>
              <a:noFill/>
              <a:ln cap="flat" cmpd="sng" w="19050">
                <a:solidFill>
                  <a:srgbClr val="595959"/>
                </a:solidFill>
                <a:prstDash val="solid"/>
                <a:round/>
                <a:headEnd len="lg" w="lg" type="triangle"/>
                <a:tailEnd len="lg" w="lg" type="triangle"/>
              </a:ln>
            </p:spPr>
          </p:cxnSp>
          <p:cxnSp>
            <p:nvCxnSpPr>
              <p:cNvPr id="2217" name="Shape 2217"/>
              <p:cNvCxnSpPr/>
              <p:nvPr/>
            </p:nvCxnSpPr>
            <p:spPr>
              <a:xfrm>
                <a:off x="1274300" y="3694150"/>
                <a:ext cx="1514100" cy="1500"/>
              </a:xfrm>
              <a:prstGeom prst="straightConnector1">
                <a:avLst/>
              </a:prstGeom>
              <a:noFill/>
              <a:ln cap="flat" cmpd="sng" w="19050">
                <a:solidFill>
                  <a:srgbClr val="0000FF"/>
                </a:solidFill>
                <a:prstDash val="solid"/>
                <a:round/>
                <a:headEnd len="lg" w="lg" type="none"/>
                <a:tailEnd len="lg" w="lg" type="none"/>
              </a:ln>
            </p:spPr>
          </p:cxnSp>
          <p:cxnSp>
            <p:nvCxnSpPr>
              <p:cNvPr id="2218" name="Shape 2218"/>
              <p:cNvCxnSpPr/>
              <p:nvPr/>
            </p:nvCxnSpPr>
            <p:spPr>
              <a:xfrm rot="10800000">
                <a:off x="2782587" y="2775250"/>
                <a:ext cx="0" cy="927600"/>
              </a:xfrm>
              <a:prstGeom prst="straightConnector1">
                <a:avLst/>
              </a:prstGeom>
              <a:noFill/>
              <a:ln cap="flat" cmpd="sng" w="19050">
                <a:solidFill>
                  <a:srgbClr val="0000FF"/>
                </a:solidFill>
                <a:prstDash val="solid"/>
                <a:round/>
                <a:headEnd len="lg" w="lg" type="none"/>
                <a:tailEnd len="lg" w="lg" type="none"/>
              </a:ln>
            </p:spPr>
          </p:cxnSp>
          <p:cxnSp>
            <p:nvCxnSpPr>
              <p:cNvPr id="2219" name="Shape 2219"/>
              <p:cNvCxnSpPr/>
              <p:nvPr/>
            </p:nvCxnSpPr>
            <p:spPr>
              <a:xfrm rot="10800000">
                <a:off x="2861875" y="2773900"/>
                <a:ext cx="0" cy="926700"/>
              </a:xfrm>
              <a:prstGeom prst="straightConnector1">
                <a:avLst/>
              </a:prstGeom>
              <a:noFill/>
              <a:ln cap="flat" cmpd="sng" w="19050">
                <a:solidFill>
                  <a:srgbClr val="0000FF"/>
                </a:solidFill>
                <a:prstDash val="solid"/>
                <a:round/>
                <a:headEnd len="lg" w="lg" type="none"/>
                <a:tailEnd len="lg" w="lg" type="none"/>
              </a:ln>
            </p:spPr>
          </p:cxnSp>
          <p:cxnSp>
            <p:nvCxnSpPr>
              <p:cNvPr id="2220" name="Shape 2220"/>
              <p:cNvCxnSpPr/>
              <p:nvPr/>
            </p:nvCxnSpPr>
            <p:spPr>
              <a:xfrm>
                <a:off x="2861875" y="3694150"/>
                <a:ext cx="594300" cy="0"/>
              </a:xfrm>
              <a:prstGeom prst="straightConnector1">
                <a:avLst/>
              </a:prstGeom>
              <a:noFill/>
              <a:ln cap="flat" cmpd="sng" w="19050">
                <a:solidFill>
                  <a:srgbClr val="0000FF"/>
                </a:solidFill>
                <a:prstDash val="solid"/>
                <a:round/>
                <a:headEnd len="lg" w="lg" type="none"/>
                <a:tailEnd len="lg" w="lg" type="none"/>
              </a:ln>
            </p:spPr>
          </p:cxnSp>
          <p:cxnSp>
            <p:nvCxnSpPr>
              <p:cNvPr id="2221" name="Shape 2221"/>
              <p:cNvCxnSpPr/>
              <p:nvPr/>
            </p:nvCxnSpPr>
            <p:spPr>
              <a:xfrm>
                <a:off x="2778925" y="2783675"/>
                <a:ext cx="88500" cy="0"/>
              </a:xfrm>
              <a:prstGeom prst="straightConnector1">
                <a:avLst/>
              </a:prstGeom>
              <a:noFill/>
              <a:ln cap="flat" cmpd="sng" w="19050">
                <a:solidFill>
                  <a:srgbClr val="0000FF"/>
                </a:solidFill>
                <a:prstDash val="solid"/>
                <a:round/>
                <a:headEnd len="lg" w="lg" type="none"/>
                <a:tailEnd len="lg" w="lg" type="none"/>
              </a:ln>
            </p:spPr>
          </p:cxnSp>
        </p:grpSp>
        <p:grpSp>
          <p:nvGrpSpPr>
            <p:cNvPr id="2222" name="Shape 2222"/>
            <p:cNvGrpSpPr/>
            <p:nvPr/>
          </p:nvGrpSpPr>
          <p:grpSpPr>
            <a:xfrm>
              <a:off x="3530587" y="4442843"/>
              <a:ext cx="2515800" cy="765506"/>
              <a:chOff x="6229437" y="4598118"/>
              <a:chExt cx="2515800" cy="765506"/>
            </a:xfrm>
          </p:grpSpPr>
          <p:cxnSp>
            <p:nvCxnSpPr>
              <p:cNvPr id="2223" name="Shape 2223"/>
              <p:cNvCxnSpPr/>
              <p:nvPr/>
            </p:nvCxnSpPr>
            <p:spPr>
              <a:xfrm>
                <a:off x="6229437" y="5363625"/>
                <a:ext cx="2515800" cy="0"/>
              </a:xfrm>
              <a:prstGeom prst="straightConnector1">
                <a:avLst/>
              </a:prstGeom>
              <a:noFill/>
              <a:ln cap="flat" cmpd="sng" w="19050">
                <a:solidFill>
                  <a:srgbClr val="595959"/>
                </a:solidFill>
                <a:prstDash val="solid"/>
                <a:round/>
                <a:headEnd len="lg" w="lg" type="triangle"/>
                <a:tailEnd len="lg" w="lg" type="triangle"/>
              </a:ln>
            </p:spPr>
          </p:cxnSp>
          <p:sp>
            <p:nvSpPr>
              <p:cNvPr id="2224" name="Shape 2224"/>
              <p:cNvSpPr/>
              <p:nvPr/>
            </p:nvSpPr>
            <p:spPr>
              <a:xfrm>
                <a:off x="6389100" y="4598118"/>
                <a:ext cx="2169300" cy="706600"/>
              </a:xfrm>
              <a:custGeom>
                <a:pathLst>
                  <a:path extrusionOk="0" h="28264" w="86772">
                    <a:moveTo>
                      <a:pt x="0" y="28121"/>
                    </a:moveTo>
                    <a:cubicBezTo>
                      <a:pt x="1444" y="28097"/>
                      <a:pt x="6717" y="28291"/>
                      <a:pt x="8667" y="27978"/>
                    </a:cubicBezTo>
                    <a:cubicBezTo>
                      <a:pt x="10616" y="27664"/>
                      <a:pt x="10811" y="27318"/>
                      <a:pt x="11699" y="26242"/>
                    </a:cubicBezTo>
                    <a:cubicBezTo>
                      <a:pt x="12587" y="25165"/>
                      <a:pt x="12982" y="21371"/>
                      <a:pt x="13995" y="21521"/>
                    </a:cubicBezTo>
                    <a:cubicBezTo>
                      <a:pt x="15007" y="21670"/>
                      <a:pt x="16450" y="26242"/>
                      <a:pt x="17772" y="27137"/>
                    </a:cubicBezTo>
                    <a:cubicBezTo>
                      <a:pt x="19093" y="28032"/>
                      <a:pt x="20654" y="26784"/>
                      <a:pt x="21922" y="26891"/>
                    </a:cubicBezTo>
                    <a:cubicBezTo>
                      <a:pt x="23189" y="26997"/>
                      <a:pt x="23002" y="27649"/>
                      <a:pt x="25379" y="27776"/>
                    </a:cubicBezTo>
                    <a:cubicBezTo>
                      <a:pt x="27755" y="27902"/>
                      <a:pt x="32933" y="27658"/>
                      <a:pt x="36183" y="27648"/>
                    </a:cubicBezTo>
                    <a:cubicBezTo>
                      <a:pt x="39432" y="27637"/>
                      <a:pt x="42043" y="27701"/>
                      <a:pt x="44877" y="27712"/>
                    </a:cubicBezTo>
                    <a:cubicBezTo>
                      <a:pt x="47711" y="27722"/>
                      <a:pt x="51530" y="27969"/>
                      <a:pt x="53187" y="27712"/>
                    </a:cubicBezTo>
                    <a:cubicBezTo>
                      <a:pt x="54843" y="27454"/>
                      <a:pt x="54283" y="26679"/>
                      <a:pt x="54816" y="26168"/>
                    </a:cubicBezTo>
                    <a:cubicBezTo>
                      <a:pt x="55348" y="25656"/>
                      <a:pt x="55303" y="29004"/>
                      <a:pt x="56384" y="24643"/>
                    </a:cubicBezTo>
                    <a:cubicBezTo>
                      <a:pt x="57464" y="20281"/>
                      <a:pt x="59629" y="180"/>
                      <a:pt x="61301" y="1"/>
                    </a:cubicBezTo>
                    <a:cubicBezTo>
                      <a:pt x="62972" y="-178"/>
                      <a:pt x="62169" y="18856"/>
                      <a:pt x="66415" y="23567"/>
                    </a:cubicBezTo>
                    <a:cubicBezTo>
                      <a:pt x="70660" y="28277"/>
                      <a:pt x="83379" y="27481"/>
                      <a:pt x="86772" y="28264"/>
                    </a:cubicBezTo>
                  </a:path>
                </a:pathLst>
              </a:custGeom>
              <a:noFill/>
              <a:ln cap="flat" cmpd="sng" w="19050">
                <a:solidFill>
                  <a:srgbClr val="0000FF"/>
                </a:solidFill>
                <a:prstDash val="solid"/>
                <a:round/>
                <a:headEnd len="lg" w="lg" type="none"/>
                <a:tailEnd len="lg" w="lg" type="none"/>
              </a:ln>
            </p:spPr>
          </p:sp>
        </p:grpSp>
        <p:grpSp>
          <p:nvGrpSpPr>
            <p:cNvPr id="2225" name="Shape 2225"/>
            <p:cNvGrpSpPr/>
            <p:nvPr/>
          </p:nvGrpSpPr>
          <p:grpSpPr>
            <a:xfrm>
              <a:off x="6356262" y="4653469"/>
              <a:ext cx="2515800" cy="557755"/>
              <a:chOff x="6229437" y="4805869"/>
              <a:chExt cx="2515800" cy="557755"/>
            </a:xfrm>
          </p:grpSpPr>
          <p:cxnSp>
            <p:nvCxnSpPr>
              <p:cNvPr id="2226" name="Shape 2226"/>
              <p:cNvCxnSpPr/>
              <p:nvPr/>
            </p:nvCxnSpPr>
            <p:spPr>
              <a:xfrm>
                <a:off x="6229437" y="5363625"/>
                <a:ext cx="2515800" cy="0"/>
              </a:xfrm>
              <a:prstGeom prst="straightConnector1">
                <a:avLst/>
              </a:prstGeom>
              <a:noFill/>
              <a:ln cap="flat" cmpd="sng" w="19050">
                <a:solidFill>
                  <a:srgbClr val="595959"/>
                </a:solidFill>
                <a:prstDash val="solid"/>
                <a:round/>
                <a:headEnd len="lg" w="lg" type="triangle"/>
                <a:tailEnd len="lg" w="lg" type="triangle"/>
              </a:ln>
            </p:spPr>
          </p:cxnSp>
          <p:sp>
            <p:nvSpPr>
              <p:cNvPr id="2227" name="Shape 2227"/>
              <p:cNvSpPr/>
              <p:nvPr/>
            </p:nvSpPr>
            <p:spPr>
              <a:xfrm>
                <a:off x="6389100" y="4805869"/>
                <a:ext cx="2169300" cy="498850"/>
              </a:xfrm>
              <a:custGeom>
                <a:pathLst>
                  <a:path extrusionOk="0" h="19954" w="86772">
                    <a:moveTo>
                      <a:pt x="0" y="19811"/>
                    </a:moveTo>
                    <a:cubicBezTo>
                      <a:pt x="1444" y="19787"/>
                      <a:pt x="6717" y="19981"/>
                      <a:pt x="8667" y="19668"/>
                    </a:cubicBezTo>
                    <a:cubicBezTo>
                      <a:pt x="10616" y="19354"/>
                      <a:pt x="10684" y="20007"/>
                      <a:pt x="11699" y="17932"/>
                    </a:cubicBezTo>
                    <a:cubicBezTo>
                      <a:pt x="12714" y="15856"/>
                      <a:pt x="13744" y="7065"/>
                      <a:pt x="14757" y="7215"/>
                    </a:cubicBezTo>
                    <a:cubicBezTo>
                      <a:pt x="15769" y="7364"/>
                      <a:pt x="16621" y="17633"/>
                      <a:pt x="17772" y="18827"/>
                    </a:cubicBezTo>
                    <a:cubicBezTo>
                      <a:pt x="18922" y="20020"/>
                      <a:pt x="20458" y="14476"/>
                      <a:pt x="21661" y="14374"/>
                    </a:cubicBezTo>
                    <a:cubicBezTo>
                      <a:pt x="22863" y="14271"/>
                      <a:pt x="22896" y="17613"/>
                      <a:pt x="24985" y="18210"/>
                    </a:cubicBezTo>
                    <a:cubicBezTo>
                      <a:pt x="27073" y="18806"/>
                      <a:pt x="30696" y="17996"/>
                      <a:pt x="34191" y="17954"/>
                    </a:cubicBezTo>
                    <a:cubicBezTo>
                      <a:pt x="37685" y="17911"/>
                      <a:pt x="42756" y="17954"/>
                      <a:pt x="45953" y="17954"/>
                    </a:cubicBezTo>
                    <a:cubicBezTo>
                      <a:pt x="49149" y="17954"/>
                      <a:pt x="52004" y="18508"/>
                      <a:pt x="53368" y="17954"/>
                    </a:cubicBezTo>
                    <a:cubicBezTo>
                      <a:pt x="54731" y="17400"/>
                      <a:pt x="53666" y="15184"/>
                      <a:pt x="54135" y="14630"/>
                    </a:cubicBezTo>
                    <a:cubicBezTo>
                      <a:pt x="54603" y="14076"/>
                      <a:pt x="55030" y="17066"/>
                      <a:pt x="56181" y="14630"/>
                    </a:cubicBezTo>
                    <a:cubicBezTo>
                      <a:pt x="57331" y="12194"/>
                      <a:pt x="59163" y="-483"/>
                      <a:pt x="61040" y="14"/>
                    </a:cubicBezTo>
                    <a:cubicBezTo>
                      <a:pt x="62917" y="511"/>
                      <a:pt x="63154" y="14288"/>
                      <a:pt x="67443" y="17612"/>
                    </a:cubicBezTo>
                    <a:cubicBezTo>
                      <a:pt x="71731" y="20935"/>
                      <a:pt x="83550" y="19563"/>
                      <a:pt x="86772" y="19954"/>
                    </a:cubicBezTo>
                  </a:path>
                </a:pathLst>
              </a:custGeom>
              <a:noFill/>
              <a:ln cap="flat" cmpd="sng" w="19050">
                <a:solidFill>
                  <a:srgbClr val="0000FF"/>
                </a:solidFill>
                <a:prstDash val="solid"/>
                <a:round/>
                <a:headEnd len="lg" w="lg" type="none"/>
                <a:tailEnd len="lg" w="lg" type="none"/>
              </a:ln>
            </p:spPr>
          </p:sp>
        </p:grpSp>
        <p:pic>
          <p:nvPicPr>
            <p:cNvPr id="2228" name="Shape 2228"/>
            <p:cNvPicPr preferRelativeResize="0"/>
            <p:nvPr/>
          </p:nvPicPr>
          <p:blipFill>
            <a:blip r:embed="rId5">
              <a:alphaModFix/>
            </a:blip>
            <a:stretch>
              <a:fillRect/>
            </a:stretch>
          </p:blipFill>
          <p:spPr>
            <a:xfrm>
              <a:off x="567074" y="3903653"/>
              <a:ext cx="1900160" cy="598941"/>
            </a:xfrm>
            <a:prstGeom prst="rect">
              <a:avLst/>
            </a:prstGeom>
            <a:noFill/>
            <a:ln>
              <a:noFill/>
            </a:ln>
          </p:spPr>
        </p:pic>
        <p:pic>
          <p:nvPicPr>
            <p:cNvPr id="2229" name="Shape 2229"/>
            <p:cNvPicPr preferRelativeResize="0"/>
            <p:nvPr/>
          </p:nvPicPr>
          <p:blipFill>
            <a:blip r:embed="rId6">
              <a:alphaModFix/>
            </a:blip>
            <a:stretch>
              <a:fillRect/>
            </a:stretch>
          </p:blipFill>
          <p:spPr>
            <a:xfrm>
              <a:off x="3343458" y="3903649"/>
              <a:ext cx="1957925" cy="598941"/>
            </a:xfrm>
            <a:prstGeom prst="rect">
              <a:avLst/>
            </a:prstGeom>
            <a:noFill/>
            <a:ln>
              <a:noFill/>
            </a:ln>
          </p:spPr>
        </p:pic>
        <p:pic>
          <p:nvPicPr>
            <p:cNvPr id="2230" name="Shape 2230"/>
            <p:cNvPicPr preferRelativeResize="0"/>
            <p:nvPr/>
          </p:nvPicPr>
          <p:blipFill>
            <a:blip r:embed="rId7">
              <a:alphaModFix/>
            </a:blip>
            <a:stretch>
              <a:fillRect/>
            </a:stretch>
          </p:blipFill>
          <p:spPr>
            <a:xfrm>
              <a:off x="6177599" y="3903658"/>
              <a:ext cx="1957925" cy="598941"/>
            </a:xfrm>
            <a:prstGeom prst="rect">
              <a:avLst/>
            </a:prstGeom>
            <a:noFill/>
            <a:ln>
              <a:noFill/>
            </a:ln>
          </p:spPr>
        </p:pic>
      </p:grpSp>
      <p:sp>
        <p:nvSpPr>
          <p:cNvPr id="2231" name="Shape 2231"/>
          <p:cNvSpPr txBox="1"/>
          <p:nvPr/>
        </p:nvSpPr>
        <p:spPr>
          <a:xfrm>
            <a:off x="1434225" y="998800"/>
            <a:ext cx="6724800" cy="572700"/>
          </a:xfrm>
          <a:prstGeom prst="rect">
            <a:avLst/>
          </a:prstGeom>
          <a:noFill/>
          <a:ln>
            <a:noFill/>
          </a:ln>
        </p:spPr>
        <p:txBody>
          <a:bodyPr anchorCtr="0" anchor="t" bIns="91425" lIns="91425" rIns="91425" tIns="91425">
            <a:noAutofit/>
          </a:bodyPr>
          <a:lstStyle/>
          <a:p>
            <a:pPr lvl="0">
              <a:spcBef>
                <a:spcPts val="0"/>
              </a:spcBef>
              <a:buNone/>
            </a:pPr>
            <a:r>
              <a:rPr i="1" lang="en" sz="1800">
                <a:solidFill>
                  <a:srgbClr val="FF0000"/>
                </a:solidFill>
              </a:rPr>
              <a:t>Temperature impacts spread of distribution we sample from</a:t>
            </a:r>
          </a:p>
        </p:txBody>
      </p:sp>
      <p:cxnSp>
        <p:nvCxnSpPr>
          <p:cNvPr id="2232" name="Shape 2232"/>
          <p:cNvCxnSpPr/>
          <p:nvPr/>
        </p:nvCxnSpPr>
        <p:spPr>
          <a:xfrm flipH="1" rot="10800000">
            <a:off x="3263450" y="1723450"/>
            <a:ext cx="3618000" cy="14700"/>
          </a:xfrm>
          <a:prstGeom prst="straightConnector1">
            <a:avLst/>
          </a:prstGeom>
          <a:noFill/>
          <a:ln cap="flat" cmpd="sng" w="28575">
            <a:solidFill>
              <a:schemeClr val="dk2"/>
            </a:solidFill>
            <a:prstDash val="solid"/>
            <a:round/>
            <a:headEnd len="lg" w="lg" type="none"/>
            <a:tailEnd len="lg" w="lg" type="triangle"/>
          </a:ln>
        </p:spPr>
      </p:cxnSp>
      <p:sp>
        <p:nvSpPr>
          <p:cNvPr id="2233" name="Shape 2233"/>
          <p:cNvSpPr txBox="1"/>
          <p:nvPr/>
        </p:nvSpPr>
        <p:spPr>
          <a:xfrm>
            <a:off x="7056300" y="1504150"/>
            <a:ext cx="1943400" cy="413700"/>
          </a:xfrm>
          <a:prstGeom prst="rect">
            <a:avLst/>
          </a:prstGeom>
          <a:noFill/>
          <a:ln>
            <a:noFill/>
          </a:ln>
        </p:spPr>
        <p:txBody>
          <a:bodyPr anchorCtr="0" anchor="t" bIns="91425" lIns="91425" rIns="91425" tIns="91425">
            <a:noAutofit/>
          </a:bodyPr>
          <a:lstStyle/>
          <a:p>
            <a:pPr lvl="0">
              <a:spcBef>
                <a:spcPts val="0"/>
              </a:spcBef>
              <a:buNone/>
            </a:pPr>
            <a:r>
              <a:rPr lang="en" sz="1800">
                <a:solidFill>
                  <a:srgbClr val="666666"/>
                </a:solidFill>
              </a:rPr>
              <a:t>More spread</a:t>
            </a:r>
          </a:p>
        </p:txBody>
      </p:sp>
      <p:sp>
        <p:nvSpPr>
          <p:cNvPr id="2234" name="Shape 2234"/>
          <p:cNvSpPr txBox="1"/>
          <p:nvPr/>
        </p:nvSpPr>
        <p:spPr>
          <a:xfrm>
            <a:off x="311700" y="1504150"/>
            <a:ext cx="2916300" cy="413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rPr>
              <a:t>Cross Entropy Targets</a:t>
            </a:r>
          </a:p>
        </p:txBody>
      </p:sp>
      <p:sp>
        <p:nvSpPr>
          <p:cNvPr id="2235" name="Shape 2235"/>
          <p:cNvSpPr txBox="1"/>
          <p:nvPr/>
        </p:nvSpPr>
        <p:spPr>
          <a:xfrm>
            <a:off x="0" y="4392000"/>
            <a:ext cx="8999700" cy="741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Norouzi, M., et al. “Reward augmented maximum likelihood for neural structured prediction.” </a:t>
            </a:r>
            <a:r>
              <a:rPr i="1" lang="en" sz="1200">
                <a:solidFill>
                  <a:srgbClr val="434343"/>
                </a:solidFill>
              </a:rPr>
              <a:t>NIPS (2016).</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9" name="Shape 2239"/>
        <p:cNvGrpSpPr/>
        <p:nvPr/>
      </p:nvGrpSpPr>
      <p:grpSpPr>
        <a:xfrm>
          <a:off x="0" y="0"/>
          <a:ext cx="0" cy="0"/>
          <a:chOff x="0" y="0"/>
          <a:chExt cx="0" cy="0"/>
        </a:xfrm>
      </p:grpSpPr>
      <p:sp>
        <p:nvSpPr>
          <p:cNvPr id="2240" name="Shape 224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Contrasting RML with RL</a:t>
            </a:r>
          </a:p>
        </p:txBody>
      </p:sp>
      <p:sp>
        <p:nvSpPr>
          <p:cNvPr id="2241" name="Shape 2241"/>
          <p:cNvSpPr txBox="1"/>
          <p:nvPr>
            <p:ph type="title"/>
          </p:nvPr>
        </p:nvSpPr>
        <p:spPr>
          <a:xfrm>
            <a:off x="99600" y="2993700"/>
            <a:ext cx="682800" cy="572700"/>
          </a:xfrm>
          <a:prstGeom prst="rect">
            <a:avLst/>
          </a:prstGeom>
        </p:spPr>
        <p:txBody>
          <a:bodyPr anchorCtr="0" anchor="b" bIns="91425" lIns="91425" rIns="91425" tIns="91425">
            <a:noAutofit/>
          </a:bodyPr>
          <a:lstStyle/>
          <a:p>
            <a:pPr lvl="0" rtl="0">
              <a:spcBef>
                <a:spcPts val="0"/>
              </a:spcBef>
              <a:buNone/>
            </a:pPr>
            <a:r>
              <a:rPr lang="en"/>
              <a:t>RL</a:t>
            </a:r>
          </a:p>
        </p:txBody>
      </p:sp>
      <p:cxnSp>
        <p:nvCxnSpPr>
          <p:cNvPr id="2242" name="Shape 2242"/>
          <p:cNvCxnSpPr/>
          <p:nvPr/>
        </p:nvCxnSpPr>
        <p:spPr>
          <a:xfrm>
            <a:off x="1962694" y="2193976"/>
            <a:ext cx="5632800" cy="0"/>
          </a:xfrm>
          <a:prstGeom prst="straightConnector1">
            <a:avLst/>
          </a:prstGeom>
          <a:noFill/>
          <a:ln cap="flat" cmpd="sng" w="38100">
            <a:solidFill>
              <a:schemeClr val="dk2"/>
            </a:solidFill>
            <a:prstDash val="solid"/>
            <a:round/>
            <a:headEnd len="lg" w="lg" type="triangle"/>
            <a:tailEnd len="lg" w="lg" type="triangle"/>
          </a:ln>
        </p:spPr>
      </p:cxnSp>
      <p:sp>
        <p:nvSpPr>
          <p:cNvPr id="2243" name="Shape 2243"/>
          <p:cNvSpPr/>
          <p:nvPr/>
        </p:nvSpPr>
        <p:spPr>
          <a:xfrm>
            <a:off x="2320175" y="984065"/>
            <a:ext cx="4856925" cy="1134067"/>
          </a:xfrm>
          <a:custGeom>
            <a:pathLst>
              <a:path extrusionOk="0" h="50403" w="194277">
                <a:moveTo>
                  <a:pt x="0" y="48177"/>
                </a:moveTo>
                <a:cubicBezTo>
                  <a:pt x="3234" y="48124"/>
                  <a:pt x="15039" y="48560"/>
                  <a:pt x="19405" y="47859"/>
                </a:cubicBezTo>
                <a:cubicBezTo>
                  <a:pt x="23770" y="47157"/>
                  <a:pt x="23921" y="48616"/>
                  <a:pt x="26194" y="43970"/>
                </a:cubicBezTo>
                <a:cubicBezTo>
                  <a:pt x="28466" y="39323"/>
                  <a:pt x="30774" y="19644"/>
                  <a:pt x="33041" y="19979"/>
                </a:cubicBezTo>
                <a:cubicBezTo>
                  <a:pt x="35307" y="20313"/>
                  <a:pt x="37215" y="43304"/>
                  <a:pt x="39792" y="45976"/>
                </a:cubicBezTo>
                <a:cubicBezTo>
                  <a:pt x="42368" y="48647"/>
                  <a:pt x="45807" y="36239"/>
                  <a:pt x="48499" y="36008"/>
                </a:cubicBezTo>
                <a:cubicBezTo>
                  <a:pt x="51190" y="35777"/>
                  <a:pt x="51170" y="42333"/>
                  <a:pt x="55941" y="44590"/>
                </a:cubicBezTo>
                <a:cubicBezTo>
                  <a:pt x="60711" y="46846"/>
                  <a:pt x="69272" y="48909"/>
                  <a:pt x="77120" y="49545"/>
                </a:cubicBezTo>
                <a:cubicBezTo>
                  <a:pt x="84967" y="50180"/>
                  <a:pt x="97567" y="50369"/>
                  <a:pt x="103028" y="48401"/>
                </a:cubicBezTo>
                <a:cubicBezTo>
                  <a:pt x="108489" y="46432"/>
                  <a:pt x="107409" y="40462"/>
                  <a:pt x="109886" y="37732"/>
                </a:cubicBezTo>
                <a:cubicBezTo>
                  <a:pt x="112362" y="35001"/>
                  <a:pt x="115235" y="32210"/>
                  <a:pt x="117886" y="32018"/>
                </a:cubicBezTo>
                <a:cubicBezTo>
                  <a:pt x="120536" y="31825"/>
                  <a:pt x="121852" y="41912"/>
                  <a:pt x="125789" y="36579"/>
                </a:cubicBezTo>
                <a:cubicBezTo>
                  <a:pt x="129725" y="31245"/>
                  <a:pt x="135839" y="-811"/>
                  <a:pt x="141507" y="16"/>
                </a:cubicBezTo>
                <a:cubicBezTo>
                  <a:pt x="147174" y="843"/>
                  <a:pt x="151000" y="33147"/>
                  <a:pt x="159795" y="41545"/>
                </a:cubicBezTo>
                <a:cubicBezTo>
                  <a:pt x="168590" y="49942"/>
                  <a:pt x="188530" y="48926"/>
                  <a:pt x="194277" y="50403"/>
                </a:cubicBezTo>
              </a:path>
            </a:pathLst>
          </a:custGeom>
          <a:noFill/>
          <a:ln cap="flat" cmpd="sng" w="38100">
            <a:solidFill>
              <a:srgbClr val="0000FF"/>
            </a:solidFill>
            <a:prstDash val="solid"/>
            <a:round/>
            <a:headEnd len="lg" w="lg" type="none"/>
            <a:tailEnd len="lg" w="lg" type="none"/>
          </a:ln>
        </p:spPr>
      </p:sp>
      <p:sp>
        <p:nvSpPr>
          <p:cNvPr id="2244" name="Shape 2244"/>
          <p:cNvSpPr/>
          <p:nvPr/>
        </p:nvSpPr>
        <p:spPr>
          <a:xfrm>
            <a:off x="2340575" y="1294517"/>
            <a:ext cx="4834125" cy="825750"/>
          </a:xfrm>
          <a:custGeom>
            <a:pathLst>
              <a:path extrusionOk="0" h="36700" w="193365">
                <a:moveTo>
                  <a:pt x="0" y="34764"/>
                </a:moveTo>
                <a:cubicBezTo>
                  <a:pt x="3561" y="34549"/>
                  <a:pt x="16819" y="35107"/>
                  <a:pt x="21367" y="33477"/>
                </a:cubicBezTo>
                <a:cubicBezTo>
                  <a:pt x="25915" y="31846"/>
                  <a:pt x="25443" y="28242"/>
                  <a:pt x="27288" y="24982"/>
                </a:cubicBezTo>
                <a:cubicBezTo>
                  <a:pt x="29133" y="21721"/>
                  <a:pt x="30357" y="12473"/>
                  <a:pt x="32437" y="13912"/>
                </a:cubicBezTo>
                <a:cubicBezTo>
                  <a:pt x="34516" y="15350"/>
                  <a:pt x="37191" y="31768"/>
                  <a:pt x="39766" y="33613"/>
                </a:cubicBezTo>
                <a:cubicBezTo>
                  <a:pt x="42340" y="35458"/>
                  <a:pt x="44053" y="25170"/>
                  <a:pt x="47882" y="24982"/>
                </a:cubicBezTo>
                <a:cubicBezTo>
                  <a:pt x="51710" y="24793"/>
                  <a:pt x="57847" y="36044"/>
                  <a:pt x="62739" y="32483"/>
                </a:cubicBezTo>
                <a:cubicBezTo>
                  <a:pt x="67630" y="28921"/>
                  <a:pt x="72755" y="3663"/>
                  <a:pt x="77230" y="3615"/>
                </a:cubicBezTo>
                <a:cubicBezTo>
                  <a:pt x="81704" y="3566"/>
                  <a:pt x="84996" y="27213"/>
                  <a:pt x="89587" y="32190"/>
                </a:cubicBezTo>
                <a:cubicBezTo>
                  <a:pt x="94177" y="37167"/>
                  <a:pt x="100441" y="34850"/>
                  <a:pt x="104775" y="33477"/>
                </a:cubicBezTo>
                <a:cubicBezTo>
                  <a:pt x="109108" y="32104"/>
                  <a:pt x="112283" y="24896"/>
                  <a:pt x="115587" y="23952"/>
                </a:cubicBezTo>
                <a:cubicBezTo>
                  <a:pt x="118890" y="23008"/>
                  <a:pt x="120349" y="31803"/>
                  <a:pt x="124597" y="27813"/>
                </a:cubicBezTo>
                <a:cubicBezTo>
                  <a:pt x="128844" y="23822"/>
                  <a:pt x="135366" y="-589"/>
                  <a:pt x="141073" y="11"/>
                </a:cubicBezTo>
                <a:cubicBezTo>
                  <a:pt x="146779" y="611"/>
                  <a:pt x="150120" y="25302"/>
                  <a:pt x="158836" y="31417"/>
                </a:cubicBezTo>
                <a:cubicBezTo>
                  <a:pt x="167551" y="37531"/>
                  <a:pt x="187610" y="35819"/>
                  <a:pt x="193365" y="36700"/>
                </a:cubicBezTo>
              </a:path>
            </a:pathLst>
          </a:custGeom>
          <a:noFill/>
          <a:ln cap="flat" cmpd="sng" w="38100">
            <a:solidFill>
              <a:srgbClr val="980000"/>
            </a:solidFill>
            <a:prstDash val="solid"/>
            <a:round/>
            <a:headEnd len="lg" w="lg" type="none"/>
            <a:tailEnd len="lg" w="lg" type="none"/>
          </a:ln>
        </p:spPr>
      </p:sp>
      <p:sp>
        <p:nvSpPr>
          <p:cNvPr id="2245" name="Shape 2245"/>
          <p:cNvSpPr txBox="1"/>
          <p:nvPr/>
        </p:nvSpPr>
        <p:spPr>
          <a:xfrm>
            <a:off x="6092650" y="866115"/>
            <a:ext cx="315300" cy="389400"/>
          </a:xfrm>
          <a:prstGeom prst="rect">
            <a:avLst/>
          </a:prstGeom>
          <a:noFill/>
          <a:ln>
            <a:noFill/>
          </a:ln>
        </p:spPr>
        <p:txBody>
          <a:bodyPr anchorCtr="0" anchor="t" bIns="91425" lIns="91425" rIns="91425" tIns="91425">
            <a:noAutofit/>
          </a:bodyPr>
          <a:lstStyle/>
          <a:p>
            <a:pPr lvl="0" rtl="0">
              <a:spcBef>
                <a:spcPts val="0"/>
              </a:spcBef>
              <a:buNone/>
            </a:pPr>
            <a:r>
              <a:rPr b="1" i="1" lang="en" sz="2200">
                <a:solidFill>
                  <a:srgbClr val="0000FF"/>
                </a:solidFill>
              </a:rPr>
              <a:t>q</a:t>
            </a:r>
          </a:p>
        </p:txBody>
      </p:sp>
      <p:sp>
        <p:nvSpPr>
          <p:cNvPr id="2246" name="Shape 2246"/>
          <p:cNvSpPr txBox="1"/>
          <p:nvPr/>
        </p:nvSpPr>
        <p:spPr>
          <a:xfrm>
            <a:off x="2666725" y="922185"/>
            <a:ext cx="315300" cy="389400"/>
          </a:xfrm>
          <a:prstGeom prst="rect">
            <a:avLst/>
          </a:prstGeom>
          <a:noFill/>
          <a:ln>
            <a:noFill/>
          </a:ln>
        </p:spPr>
        <p:txBody>
          <a:bodyPr anchorCtr="0" anchor="t" bIns="91425" lIns="91425" rIns="91425" tIns="91425">
            <a:noAutofit/>
          </a:bodyPr>
          <a:lstStyle/>
          <a:p>
            <a:pPr lvl="0" rtl="0">
              <a:spcBef>
                <a:spcPts val="0"/>
              </a:spcBef>
              <a:buNone/>
            </a:pPr>
            <a:r>
              <a:rPr b="1" i="1" lang="en" sz="2200">
                <a:solidFill>
                  <a:srgbClr val="980000"/>
                </a:solidFill>
              </a:rPr>
              <a:t>p</a:t>
            </a:r>
          </a:p>
        </p:txBody>
      </p:sp>
      <p:pic>
        <p:nvPicPr>
          <p:cNvPr id="2247" name="Shape 2247"/>
          <p:cNvPicPr preferRelativeResize="0"/>
          <p:nvPr/>
        </p:nvPicPr>
        <p:blipFill rotWithShape="1">
          <a:blip r:embed="rId3">
            <a:alphaModFix/>
          </a:blip>
          <a:srcRect b="-11790" l="4490" r="-4490" t="11790"/>
          <a:stretch/>
        </p:blipFill>
        <p:spPr>
          <a:xfrm>
            <a:off x="1252525" y="1031499"/>
            <a:ext cx="1949996" cy="741600"/>
          </a:xfrm>
          <a:prstGeom prst="rect">
            <a:avLst/>
          </a:prstGeom>
          <a:noFill/>
          <a:ln>
            <a:noFill/>
          </a:ln>
        </p:spPr>
      </p:pic>
      <p:pic>
        <p:nvPicPr>
          <p:cNvPr id="2248" name="Shape 2248"/>
          <p:cNvPicPr preferRelativeResize="0"/>
          <p:nvPr/>
        </p:nvPicPr>
        <p:blipFill>
          <a:blip r:embed="rId4">
            <a:alphaModFix/>
          </a:blip>
          <a:stretch>
            <a:fillRect/>
          </a:stretch>
        </p:blipFill>
        <p:spPr>
          <a:xfrm>
            <a:off x="1173300" y="2739673"/>
            <a:ext cx="1950000" cy="741601"/>
          </a:xfrm>
          <a:prstGeom prst="rect">
            <a:avLst/>
          </a:prstGeom>
          <a:noFill/>
          <a:ln>
            <a:noFill/>
          </a:ln>
        </p:spPr>
      </p:pic>
      <p:cxnSp>
        <p:nvCxnSpPr>
          <p:cNvPr id="2249" name="Shape 2249"/>
          <p:cNvCxnSpPr/>
          <p:nvPr/>
        </p:nvCxnSpPr>
        <p:spPr>
          <a:xfrm>
            <a:off x="1755594" y="4395301"/>
            <a:ext cx="5632800" cy="0"/>
          </a:xfrm>
          <a:prstGeom prst="straightConnector1">
            <a:avLst/>
          </a:prstGeom>
          <a:noFill/>
          <a:ln cap="flat" cmpd="sng" w="38100">
            <a:solidFill>
              <a:schemeClr val="dk2"/>
            </a:solidFill>
            <a:prstDash val="solid"/>
            <a:round/>
            <a:headEnd len="lg" w="lg" type="triangle"/>
            <a:tailEnd len="lg" w="lg" type="triangle"/>
          </a:ln>
        </p:spPr>
      </p:cxnSp>
      <p:sp>
        <p:nvSpPr>
          <p:cNvPr id="2250" name="Shape 2250"/>
          <p:cNvSpPr/>
          <p:nvPr/>
        </p:nvSpPr>
        <p:spPr>
          <a:xfrm>
            <a:off x="2189275" y="3109190"/>
            <a:ext cx="4856925" cy="1134067"/>
          </a:xfrm>
          <a:custGeom>
            <a:pathLst>
              <a:path extrusionOk="0" h="50403" w="194277">
                <a:moveTo>
                  <a:pt x="0" y="48177"/>
                </a:moveTo>
                <a:cubicBezTo>
                  <a:pt x="3234" y="48124"/>
                  <a:pt x="15039" y="48560"/>
                  <a:pt x="19405" y="47859"/>
                </a:cubicBezTo>
                <a:cubicBezTo>
                  <a:pt x="23770" y="47157"/>
                  <a:pt x="23921" y="48616"/>
                  <a:pt x="26194" y="43970"/>
                </a:cubicBezTo>
                <a:cubicBezTo>
                  <a:pt x="28466" y="39323"/>
                  <a:pt x="30774" y="19644"/>
                  <a:pt x="33041" y="19979"/>
                </a:cubicBezTo>
                <a:cubicBezTo>
                  <a:pt x="35307" y="20313"/>
                  <a:pt x="37215" y="43304"/>
                  <a:pt x="39792" y="45976"/>
                </a:cubicBezTo>
                <a:cubicBezTo>
                  <a:pt x="42368" y="48647"/>
                  <a:pt x="45807" y="36239"/>
                  <a:pt x="48499" y="36008"/>
                </a:cubicBezTo>
                <a:cubicBezTo>
                  <a:pt x="51190" y="35777"/>
                  <a:pt x="51170" y="42333"/>
                  <a:pt x="55941" y="44590"/>
                </a:cubicBezTo>
                <a:cubicBezTo>
                  <a:pt x="60711" y="46846"/>
                  <a:pt x="69272" y="48909"/>
                  <a:pt x="77120" y="49545"/>
                </a:cubicBezTo>
                <a:cubicBezTo>
                  <a:pt x="84967" y="50180"/>
                  <a:pt x="97567" y="50369"/>
                  <a:pt x="103028" y="48401"/>
                </a:cubicBezTo>
                <a:cubicBezTo>
                  <a:pt x="108489" y="46432"/>
                  <a:pt x="107409" y="40462"/>
                  <a:pt x="109886" y="37732"/>
                </a:cubicBezTo>
                <a:cubicBezTo>
                  <a:pt x="112362" y="35001"/>
                  <a:pt x="115235" y="32210"/>
                  <a:pt x="117886" y="32018"/>
                </a:cubicBezTo>
                <a:cubicBezTo>
                  <a:pt x="120536" y="31825"/>
                  <a:pt x="121852" y="41912"/>
                  <a:pt x="125789" y="36579"/>
                </a:cubicBezTo>
                <a:cubicBezTo>
                  <a:pt x="129725" y="31245"/>
                  <a:pt x="135839" y="-811"/>
                  <a:pt x="141507" y="16"/>
                </a:cubicBezTo>
                <a:cubicBezTo>
                  <a:pt x="147174" y="843"/>
                  <a:pt x="151000" y="33147"/>
                  <a:pt x="159795" y="41545"/>
                </a:cubicBezTo>
                <a:cubicBezTo>
                  <a:pt x="168590" y="49942"/>
                  <a:pt x="188530" y="48926"/>
                  <a:pt x="194277" y="50403"/>
                </a:cubicBezTo>
              </a:path>
            </a:pathLst>
          </a:custGeom>
          <a:noFill/>
          <a:ln cap="flat" cmpd="sng" w="38100">
            <a:solidFill>
              <a:srgbClr val="0000FF"/>
            </a:solidFill>
            <a:prstDash val="solid"/>
            <a:round/>
            <a:headEnd len="lg" w="lg" type="none"/>
            <a:tailEnd len="lg" w="lg" type="none"/>
          </a:ln>
        </p:spPr>
      </p:sp>
      <p:sp>
        <p:nvSpPr>
          <p:cNvPr id="2251" name="Shape 2251"/>
          <p:cNvSpPr/>
          <p:nvPr/>
        </p:nvSpPr>
        <p:spPr>
          <a:xfrm>
            <a:off x="2189275" y="2766636"/>
            <a:ext cx="4854525" cy="1478745"/>
          </a:xfrm>
          <a:custGeom>
            <a:pathLst>
              <a:path extrusionOk="0" h="65722" w="194181">
                <a:moveTo>
                  <a:pt x="0" y="63401"/>
                </a:moveTo>
                <a:cubicBezTo>
                  <a:pt x="3234" y="63348"/>
                  <a:pt x="14870" y="64601"/>
                  <a:pt x="19405" y="63083"/>
                </a:cubicBezTo>
                <a:cubicBezTo>
                  <a:pt x="23939" y="61564"/>
                  <a:pt x="24891" y="64805"/>
                  <a:pt x="27208" y="54292"/>
                </a:cubicBezTo>
                <a:cubicBezTo>
                  <a:pt x="29524" y="43778"/>
                  <a:pt x="31087" y="-149"/>
                  <a:pt x="33304" y="0"/>
                </a:cubicBezTo>
                <a:cubicBezTo>
                  <a:pt x="35521" y="149"/>
                  <a:pt x="37858" y="48807"/>
                  <a:pt x="40510" y="55189"/>
                </a:cubicBezTo>
                <a:cubicBezTo>
                  <a:pt x="43161" y="61570"/>
                  <a:pt x="46639" y="37519"/>
                  <a:pt x="49211" y="38290"/>
                </a:cubicBezTo>
                <a:cubicBezTo>
                  <a:pt x="51782" y="39060"/>
                  <a:pt x="51289" y="55400"/>
                  <a:pt x="55941" y="59814"/>
                </a:cubicBezTo>
                <a:cubicBezTo>
                  <a:pt x="60592" y="64227"/>
                  <a:pt x="69272" y="63927"/>
                  <a:pt x="77120" y="64769"/>
                </a:cubicBezTo>
                <a:cubicBezTo>
                  <a:pt x="84967" y="65610"/>
                  <a:pt x="96724" y="64801"/>
                  <a:pt x="103027" y="64865"/>
                </a:cubicBezTo>
                <a:cubicBezTo>
                  <a:pt x="109329" y="64928"/>
                  <a:pt x="111440" y="65103"/>
                  <a:pt x="114933" y="65151"/>
                </a:cubicBezTo>
                <a:cubicBezTo>
                  <a:pt x="118425" y="65198"/>
                  <a:pt x="121315" y="65167"/>
                  <a:pt x="123982" y="65151"/>
                </a:cubicBezTo>
                <a:cubicBezTo>
                  <a:pt x="126649" y="65135"/>
                  <a:pt x="127934" y="65071"/>
                  <a:pt x="130935" y="65055"/>
                </a:cubicBezTo>
                <a:cubicBezTo>
                  <a:pt x="133935" y="65039"/>
                  <a:pt x="137031" y="64991"/>
                  <a:pt x="141984" y="65055"/>
                </a:cubicBezTo>
                <a:cubicBezTo>
                  <a:pt x="146937" y="65118"/>
                  <a:pt x="151953" y="65324"/>
                  <a:pt x="160653" y="65436"/>
                </a:cubicBezTo>
                <a:cubicBezTo>
                  <a:pt x="169352" y="65547"/>
                  <a:pt x="188593" y="65674"/>
                  <a:pt x="194181" y="65722"/>
                </a:cubicBezTo>
              </a:path>
            </a:pathLst>
          </a:custGeom>
          <a:noFill/>
          <a:ln cap="flat" cmpd="sng" w="38100">
            <a:solidFill>
              <a:srgbClr val="980000"/>
            </a:solidFill>
            <a:prstDash val="solid"/>
            <a:round/>
            <a:headEnd len="lg" w="lg" type="none"/>
            <a:tailEnd len="lg" w="lg" type="none"/>
          </a:ln>
        </p:spPr>
      </p:sp>
      <p:sp>
        <p:nvSpPr>
          <p:cNvPr id="2252" name="Shape 2252"/>
          <p:cNvSpPr txBox="1"/>
          <p:nvPr/>
        </p:nvSpPr>
        <p:spPr>
          <a:xfrm>
            <a:off x="5961750" y="2991240"/>
            <a:ext cx="315300" cy="389400"/>
          </a:xfrm>
          <a:prstGeom prst="rect">
            <a:avLst/>
          </a:prstGeom>
          <a:noFill/>
          <a:ln>
            <a:noFill/>
          </a:ln>
        </p:spPr>
        <p:txBody>
          <a:bodyPr anchorCtr="0" anchor="t" bIns="91425" lIns="91425" rIns="91425" tIns="91425">
            <a:noAutofit/>
          </a:bodyPr>
          <a:lstStyle/>
          <a:p>
            <a:pPr lvl="0" rtl="0">
              <a:spcBef>
                <a:spcPts val="0"/>
              </a:spcBef>
              <a:buNone/>
            </a:pPr>
            <a:r>
              <a:rPr b="1" i="1" lang="en" sz="2200">
                <a:solidFill>
                  <a:srgbClr val="0000FF"/>
                </a:solidFill>
              </a:rPr>
              <a:t>q</a:t>
            </a:r>
          </a:p>
        </p:txBody>
      </p:sp>
      <p:sp>
        <p:nvSpPr>
          <p:cNvPr id="2253" name="Shape 2253"/>
          <p:cNvSpPr txBox="1"/>
          <p:nvPr/>
        </p:nvSpPr>
        <p:spPr>
          <a:xfrm>
            <a:off x="2535825" y="3047310"/>
            <a:ext cx="315300" cy="389400"/>
          </a:xfrm>
          <a:prstGeom prst="rect">
            <a:avLst/>
          </a:prstGeom>
          <a:noFill/>
          <a:ln>
            <a:noFill/>
          </a:ln>
        </p:spPr>
        <p:txBody>
          <a:bodyPr anchorCtr="0" anchor="t" bIns="91425" lIns="91425" rIns="91425" tIns="91425">
            <a:noAutofit/>
          </a:bodyPr>
          <a:lstStyle/>
          <a:p>
            <a:pPr lvl="0" rtl="0">
              <a:spcBef>
                <a:spcPts val="0"/>
              </a:spcBef>
              <a:buNone/>
            </a:pPr>
            <a:r>
              <a:rPr b="1" i="1" lang="en" sz="2200">
                <a:solidFill>
                  <a:srgbClr val="980000"/>
                </a:solidFill>
              </a:rPr>
              <a:t>p</a:t>
            </a:r>
          </a:p>
        </p:txBody>
      </p:sp>
      <p:sp>
        <p:nvSpPr>
          <p:cNvPr id="2254" name="Shape 2254"/>
          <p:cNvSpPr txBox="1"/>
          <p:nvPr>
            <p:ph type="title"/>
          </p:nvPr>
        </p:nvSpPr>
        <p:spPr>
          <a:xfrm>
            <a:off x="23400" y="1164900"/>
            <a:ext cx="997500" cy="572700"/>
          </a:xfrm>
          <a:prstGeom prst="rect">
            <a:avLst/>
          </a:prstGeom>
        </p:spPr>
        <p:txBody>
          <a:bodyPr anchorCtr="0" anchor="b" bIns="91425" lIns="91425" rIns="91425" tIns="91425">
            <a:noAutofit/>
          </a:bodyPr>
          <a:lstStyle/>
          <a:p>
            <a:pPr lvl="0" rtl="0">
              <a:spcBef>
                <a:spcPts val="0"/>
              </a:spcBef>
              <a:buNone/>
            </a:pPr>
            <a:r>
              <a:rPr lang="en"/>
              <a:t>RML</a:t>
            </a:r>
          </a:p>
        </p:txBody>
      </p:sp>
      <p:sp>
        <p:nvSpPr>
          <p:cNvPr id="2255" name="Shape 2255"/>
          <p:cNvSpPr txBox="1"/>
          <p:nvPr/>
        </p:nvSpPr>
        <p:spPr>
          <a:xfrm>
            <a:off x="0" y="4392000"/>
            <a:ext cx="8999700" cy="741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Norouzi, M., et al. “Reward augmented maximum likelihood for neural structured prediction.” </a:t>
            </a:r>
            <a:r>
              <a:rPr i="1" lang="en" sz="1200">
                <a:solidFill>
                  <a:srgbClr val="434343"/>
                </a:solidFill>
              </a:rPr>
              <a:t>NIPS (2016).</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9" name="Shape 2259"/>
        <p:cNvGrpSpPr/>
        <p:nvPr/>
      </p:nvGrpSpPr>
      <p:grpSpPr>
        <a:xfrm>
          <a:off x="0" y="0"/>
          <a:ext cx="0" cy="0"/>
          <a:chOff x="0" y="0"/>
          <a:chExt cx="0" cy="0"/>
        </a:xfrm>
      </p:grpSpPr>
      <p:sp>
        <p:nvSpPr>
          <p:cNvPr id="2260" name="Shape 226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Margin Loss</a:t>
            </a:r>
          </a:p>
        </p:txBody>
      </p:sp>
      <p:pic>
        <p:nvPicPr>
          <p:cNvPr descr="Screen Shot 2017-07-25 at 4.13.21 PM (2).png" id="2261" name="Shape 2261"/>
          <p:cNvPicPr preferRelativeResize="0"/>
          <p:nvPr/>
        </p:nvPicPr>
        <p:blipFill rotWithShape="1">
          <a:blip r:embed="rId3">
            <a:alphaModFix/>
          </a:blip>
          <a:srcRect b="26794" l="11448" r="24379" t="30232"/>
          <a:stretch/>
        </p:blipFill>
        <p:spPr>
          <a:xfrm>
            <a:off x="3324275" y="616862"/>
            <a:ext cx="5660423" cy="2369049"/>
          </a:xfrm>
          <a:prstGeom prst="rect">
            <a:avLst/>
          </a:prstGeom>
          <a:noFill/>
          <a:ln>
            <a:noFill/>
          </a:ln>
        </p:spPr>
      </p:pic>
      <p:sp>
        <p:nvSpPr>
          <p:cNvPr id="2262" name="Shape 2262"/>
          <p:cNvSpPr txBox="1"/>
          <p:nvPr/>
        </p:nvSpPr>
        <p:spPr>
          <a:xfrm>
            <a:off x="14825" y="815075"/>
            <a:ext cx="3309600" cy="35952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666666"/>
              </a:buClr>
              <a:buSzPct val="100000"/>
              <a:buChar char="●"/>
            </a:pPr>
            <a:r>
              <a:rPr lang="en" sz="1800">
                <a:solidFill>
                  <a:srgbClr val="666666"/>
                </a:solidFill>
              </a:rPr>
              <a:t>Perform beam search until correct hypothesis falls out of the beam</a:t>
            </a:r>
          </a:p>
          <a:p>
            <a:pPr indent="-342900" lvl="0" marL="457200" rtl="0">
              <a:lnSpc>
                <a:spcPct val="115000"/>
              </a:lnSpc>
              <a:spcBef>
                <a:spcPts val="1000"/>
              </a:spcBef>
              <a:buClr>
                <a:srgbClr val="666666"/>
              </a:buClr>
              <a:buSzPct val="100000"/>
              <a:buChar char="●"/>
            </a:pPr>
            <a:r>
              <a:rPr lang="en" sz="1800">
                <a:solidFill>
                  <a:srgbClr val="666666"/>
                </a:solidFill>
              </a:rPr>
              <a:t>Restart beam whenever there is a violation</a:t>
            </a:r>
          </a:p>
          <a:p>
            <a:pPr indent="-342900" lvl="0" marL="457200" rtl="0">
              <a:lnSpc>
                <a:spcPct val="115000"/>
              </a:lnSpc>
              <a:spcBef>
                <a:spcPts val="1000"/>
              </a:spcBef>
              <a:buClr>
                <a:srgbClr val="666666"/>
              </a:buClr>
              <a:buSzPct val="100000"/>
              <a:buChar char="●"/>
            </a:pPr>
            <a:r>
              <a:rPr lang="en" sz="1800">
                <a:solidFill>
                  <a:srgbClr val="666666"/>
                </a:solidFill>
              </a:rPr>
              <a:t>Extract correct hypothesis and competing hypotheses</a:t>
            </a:r>
          </a:p>
        </p:txBody>
      </p:sp>
      <p:sp>
        <p:nvSpPr>
          <p:cNvPr id="2263" name="Shape 2263"/>
          <p:cNvSpPr txBox="1"/>
          <p:nvPr/>
        </p:nvSpPr>
        <p:spPr>
          <a:xfrm>
            <a:off x="0" y="44864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Wiseman, S., Rush, A. “Sequence-to-sequence learning as beam-search optimization.” </a:t>
            </a:r>
            <a:r>
              <a:rPr i="1" lang="en" sz="1200">
                <a:solidFill>
                  <a:srgbClr val="434343"/>
                </a:solidFill>
              </a:rPr>
              <a:t>EMLP (2016).</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7" name="Shape 2267"/>
        <p:cNvGrpSpPr/>
        <p:nvPr/>
      </p:nvGrpSpPr>
      <p:grpSpPr>
        <a:xfrm>
          <a:off x="0" y="0"/>
          <a:ext cx="0" cy="0"/>
          <a:chOff x="0" y="0"/>
          <a:chExt cx="0" cy="0"/>
        </a:xfrm>
      </p:grpSpPr>
      <p:sp>
        <p:nvSpPr>
          <p:cNvPr id="2268" name="Shape 226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Margin Loss</a:t>
            </a:r>
          </a:p>
        </p:txBody>
      </p:sp>
      <p:pic>
        <p:nvPicPr>
          <p:cNvPr descr="Screen Shot 2017-07-25 at 4.13.21 PM (2).png" id="2269" name="Shape 2269"/>
          <p:cNvPicPr preferRelativeResize="0"/>
          <p:nvPr/>
        </p:nvPicPr>
        <p:blipFill rotWithShape="1">
          <a:blip r:embed="rId3">
            <a:alphaModFix/>
          </a:blip>
          <a:srcRect b="26794" l="11448" r="24379" t="58293"/>
          <a:stretch/>
        </p:blipFill>
        <p:spPr>
          <a:xfrm>
            <a:off x="3324275" y="792232"/>
            <a:ext cx="5660423" cy="822075"/>
          </a:xfrm>
          <a:prstGeom prst="rect">
            <a:avLst/>
          </a:prstGeom>
          <a:noFill/>
          <a:ln>
            <a:noFill/>
          </a:ln>
        </p:spPr>
      </p:pic>
      <p:grpSp>
        <p:nvGrpSpPr>
          <p:cNvPr id="2270" name="Shape 2270"/>
          <p:cNvGrpSpPr/>
          <p:nvPr/>
        </p:nvGrpSpPr>
        <p:grpSpPr>
          <a:xfrm>
            <a:off x="2255879" y="2426301"/>
            <a:ext cx="5467438" cy="1029714"/>
            <a:chOff x="907475" y="3819025"/>
            <a:chExt cx="3667698" cy="572700"/>
          </a:xfrm>
        </p:grpSpPr>
        <p:pic>
          <p:nvPicPr>
            <p:cNvPr descr="Screen Shot 2017-07-25 at 4.23.42 PM (2).png" id="2271" name="Shape 2271"/>
            <p:cNvPicPr preferRelativeResize="0"/>
            <p:nvPr/>
          </p:nvPicPr>
          <p:blipFill rotWithShape="1">
            <a:blip r:embed="rId4">
              <a:alphaModFix/>
            </a:blip>
            <a:srcRect b="35543" l="38546" r="21999" t="53322"/>
            <a:stretch/>
          </p:blipFill>
          <p:spPr>
            <a:xfrm>
              <a:off x="1328425" y="3819025"/>
              <a:ext cx="3246748" cy="572700"/>
            </a:xfrm>
            <a:prstGeom prst="rect">
              <a:avLst/>
            </a:prstGeom>
            <a:noFill/>
            <a:ln>
              <a:noFill/>
            </a:ln>
          </p:spPr>
        </p:pic>
        <p:pic>
          <p:nvPicPr>
            <p:cNvPr descr="Screen Shot 2017-07-25 at 4.23.42 PM (2).png" id="2272" name="Shape 2272"/>
            <p:cNvPicPr preferRelativeResize="0"/>
            <p:nvPr/>
          </p:nvPicPr>
          <p:blipFill rotWithShape="1">
            <a:blip r:embed="rId4">
              <a:alphaModFix/>
            </a:blip>
            <a:srcRect b="46310" l="38546" r="53974" t="47519"/>
            <a:stretch/>
          </p:blipFill>
          <p:spPr>
            <a:xfrm>
              <a:off x="907475" y="3906825"/>
              <a:ext cx="615475" cy="317348"/>
            </a:xfrm>
            <a:prstGeom prst="rect">
              <a:avLst/>
            </a:prstGeom>
            <a:noFill/>
            <a:ln>
              <a:noFill/>
            </a:ln>
          </p:spPr>
        </p:pic>
      </p:grpSp>
      <p:sp>
        <p:nvSpPr>
          <p:cNvPr id="2273" name="Shape 2273"/>
          <p:cNvSpPr txBox="1"/>
          <p:nvPr/>
        </p:nvSpPr>
        <p:spPr>
          <a:xfrm>
            <a:off x="14825" y="815075"/>
            <a:ext cx="3108600" cy="19617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666666"/>
              </a:buClr>
              <a:buSzPct val="100000"/>
              <a:buChar char="●"/>
            </a:pPr>
            <a:r>
              <a:rPr lang="en" sz="1800">
                <a:solidFill>
                  <a:srgbClr val="666666"/>
                </a:solidFill>
              </a:rPr>
              <a:t>Add a margin score for all time steps where the correct hypothesis is not better than the Kth best hypothesis by a certain margin</a:t>
            </a:r>
          </a:p>
        </p:txBody>
      </p:sp>
      <p:cxnSp>
        <p:nvCxnSpPr>
          <p:cNvPr id="2274" name="Shape 2274"/>
          <p:cNvCxnSpPr/>
          <p:nvPr/>
        </p:nvCxnSpPr>
        <p:spPr>
          <a:xfrm flipH="1">
            <a:off x="4031825" y="3204350"/>
            <a:ext cx="1123500" cy="986700"/>
          </a:xfrm>
          <a:prstGeom prst="straightConnector1">
            <a:avLst/>
          </a:prstGeom>
          <a:noFill/>
          <a:ln cap="flat" cmpd="sng" w="28575">
            <a:solidFill>
              <a:srgbClr val="FF0000"/>
            </a:solidFill>
            <a:prstDash val="solid"/>
            <a:round/>
            <a:headEnd len="lg" w="lg" type="none"/>
            <a:tailEnd len="lg" w="lg" type="triangle"/>
          </a:ln>
        </p:spPr>
      </p:cxnSp>
      <p:sp>
        <p:nvSpPr>
          <p:cNvPr id="2275" name="Shape 2275"/>
          <p:cNvSpPr txBox="1"/>
          <p:nvPr/>
        </p:nvSpPr>
        <p:spPr>
          <a:xfrm>
            <a:off x="2698125" y="4150925"/>
            <a:ext cx="4656600" cy="332100"/>
          </a:xfrm>
          <a:prstGeom prst="rect">
            <a:avLst/>
          </a:prstGeom>
          <a:noFill/>
          <a:ln>
            <a:noFill/>
          </a:ln>
        </p:spPr>
        <p:txBody>
          <a:bodyPr anchorCtr="0" anchor="t" bIns="91425" lIns="91425" rIns="91425" tIns="91425">
            <a:noAutofit/>
          </a:bodyPr>
          <a:lstStyle/>
          <a:p>
            <a:pPr lvl="0" rtl="0">
              <a:spcBef>
                <a:spcPts val="0"/>
              </a:spcBef>
              <a:buNone/>
            </a:pPr>
            <a:r>
              <a:rPr lang="en" sz="1600">
                <a:solidFill>
                  <a:srgbClr val="FF0000"/>
                </a:solidFill>
              </a:rPr>
              <a:t>Score function for prediction of current output</a:t>
            </a:r>
          </a:p>
        </p:txBody>
      </p:sp>
      <p:sp>
        <p:nvSpPr>
          <p:cNvPr id="2276" name="Shape 2276"/>
          <p:cNvSpPr txBox="1"/>
          <p:nvPr/>
        </p:nvSpPr>
        <p:spPr>
          <a:xfrm>
            <a:off x="4776900" y="3605800"/>
            <a:ext cx="4367100" cy="332100"/>
          </a:xfrm>
          <a:prstGeom prst="rect">
            <a:avLst/>
          </a:prstGeom>
          <a:noFill/>
          <a:ln>
            <a:noFill/>
          </a:ln>
        </p:spPr>
        <p:txBody>
          <a:bodyPr anchorCtr="0" anchor="t" bIns="91425" lIns="91425" rIns="91425" tIns="91425">
            <a:noAutofit/>
          </a:bodyPr>
          <a:lstStyle/>
          <a:p>
            <a:pPr lvl="0" rtl="0">
              <a:spcBef>
                <a:spcPts val="0"/>
              </a:spcBef>
              <a:buNone/>
            </a:pPr>
            <a:r>
              <a:rPr lang="en" sz="1600">
                <a:solidFill>
                  <a:srgbClr val="FF0000"/>
                </a:solidFill>
              </a:rPr>
              <a:t>Score function for prediction of K</a:t>
            </a:r>
            <a:r>
              <a:rPr baseline="30000" lang="en" sz="1600">
                <a:solidFill>
                  <a:srgbClr val="FF0000"/>
                </a:solidFill>
              </a:rPr>
              <a:t>th</a:t>
            </a:r>
            <a:r>
              <a:rPr lang="en" sz="1600">
                <a:solidFill>
                  <a:srgbClr val="FF0000"/>
                </a:solidFill>
              </a:rPr>
              <a:t> best output</a:t>
            </a:r>
          </a:p>
        </p:txBody>
      </p:sp>
      <p:cxnSp>
        <p:nvCxnSpPr>
          <p:cNvPr id="2277" name="Shape 2277"/>
          <p:cNvCxnSpPr/>
          <p:nvPr/>
        </p:nvCxnSpPr>
        <p:spPr>
          <a:xfrm flipH="1">
            <a:off x="6716075" y="3097925"/>
            <a:ext cx="82800" cy="591300"/>
          </a:xfrm>
          <a:prstGeom prst="straightConnector1">
            <a:avLst/>
          </a:prstGeom>
          <a:noFill/>
          <a:ln cap="flat" cmpd="sng" w="28575">
            <a:solidFill>
              <a:srgbClr val="FF0000"/>
            </a:solidFill>
            <a:prstDash val="solid"/>
            <a:round/>
            <a:headEnd len="lg" w="lg" type="none"/>
            <a:tailEnd len="lg" w="lg" type="triangle"/>
          </a:ln>
        </p:spPr>
      </p:cxnSp>
      <p:cxnSp>
        <p:nvCxnSpPr>
          <p:cNvPr id="2278" name="Shape 2278"/>
          <p:cNvCxnSpPr>
            <a:endCxn id="2279" idx="3"/>
          </p:cNvCxnSpPr>
          <p:nvPr/>
        </p:nvCxnSpPr>
        <p:spPr>
          <a:xfrm flipH="1">
            <a:off x="2550075" y="3417100"/>
            <a:ext cx="737100" cy="477900"/>
          </a:xfrm>
          <a:prstGeom prst="straightConnector1">
            <a:avLst/>
          </a:prstGeom>
          <a:noFill/>
          <a:ln cap="flat" cmpd="sng" w="28575">
            <a:solidFill>
              <a:srgbClr val="FF0000"/>
            </a:solidFill>
            <a:prstDash val="solid"/>
            <a:round/>
            <a:headEnd len="lg" w="lg" type="none"/>
            <a:tailEnd len="lg" w="lg" type="triangle"/>
          </a:ln>
        </p:spPr>
      </p:cxnSp>
      <p:sp>
        <p:nvSpPr>
          <p:cNvPr id="2279" name="Shape 2279"/>
          <p:cNvSpPr txBox="1"/>
          <p:nvPr/>
        </p:nvSpPr>
        <p:spPr>
          <a:xfrm>
            <a:off x="275175" y="3540850"/>
            <a:ext cx="2274900" cy="708300"/>
          </a:xfrm>
          <a:prstGeom prst="rect">
            <a:avLst/>
          </a:prstGeom>
          <a:noFill/>
          <a:ln>
            <a:noFill/>
          </a:ln>
        </p:spPr>
        <p:txBody>
          <a:bodyPr anchorCtr="0" anchor="t" bIns="91425" lIns="91425" rIns="91425" tIns="91425">
            <a:noAutofit/>
          </a:bodyPr>
          <a:lstStyle/>
          <a:p>
            <a:pPr lvl="0" rtl="0">
              <a:spcBef>
                <a:spcPts val="0"/>
              </a:spcBef>
              <a:buNone/>
            </a:pPr>
            <a:r>
              <a:rPr lang="en" sz="1600">
                <a:solidFill>
                  <a:srgbClr val="FF0000"/>
                </a:solidFill>
              </a:rPr>
              <a:t>Loss for error; 0 when margin constraint is satisfied</a:t>
            </a:r>
          </a:p>
        </p:txBody>
      </p:sp>
      <p:sp>
        <p:nvSpPr>
          <p:cNvPr id="2280" name="Shape 2280"/>
          <p:cNvSpPr txBox="1"/>
          <p:nvPr/>
        </p:nvSpPr>
        <p:spPr>
          <a:xfrm>
            <a:off x="0" y="44864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Wiseman, S., Rush, A. “Sequence-to-sequence learning as beam-search optimization.” </a:t>
            </a:r>
            <a:r>
              <a:rPr i="1" lang="en" sz="1200">
                <a:solidFill>
                  <a:srgbClr val="434343"/>
                </a:solidFill>
              </a:rPr>
              <a:t>EMLP (2016).</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4" name="Shape 2284"/>
        <p:cNvGrpSpPr/>
        <p:nvPr/>
      </p:nvGrpSpPr>
      <p:grpSpPr>
        <a:xfrm>
          <a:off x="0" y="0"/>
          <a:ext cx="0" cy="0"/>
          <a:chOff x="0" y="0"/>
          <a:chExt cx="0" cy="0"/>
        </a:xfrm>
      </p:grpSpPr>
      <p:sp>
        <p:nvSpPr>
          <p:cNvPr id="2285" name="Shape 228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Margin Loss</a:t>
            </a:r>
          </a:p>
        </p:txBody>
      </p:sp>
      <p:pic>
        <p:nvPicPr>
          <p:cNvPr descr="Screen Shot 2017-07-25 at 6.25.42 PM (2).png" id="2286" name="Shape 2286"/>
          <p:cNvPicPr preferRelativeResize="0"/>
          <p:nvPr/>
        </p:nvPicPr>
        <p:blipFill rotWithShape="1">
          <a:blip r:embed="rId3">
            <a:alphaModFix/>
          </a:blip>
          <a:srcRect b="33851" l="17495" r="32273" t="25963"/>
          <a:stretch/>
        </p:blipFill>
        <p:spPr>
          <a:xfrm>
            <a:off x="1767375" y="1307875"/>
            <a:ext cx="5496427" cy="2748201"/>
          </a:xfrm>
          <a:prstGeom prst="rect">
            <a:avLst/>
          </a:prstGeom>
          <a:noFill/>
          <a:ln>
            <a:noFill/>
          </a:ln>
        </p:spPr>
      </p:pic>
      <p:sp>
        <p:nvSpPr>
          <p:cNvPr id="2287" name="Shape 2287"/>
          <p:cNvSpPr txBox="1"/>
          <p:nvPr/>
        </p:nvSpPr>
        <p:spPr>
          <a:xfrm>
            <a:off x="2061950" y="2582125"/>
            <a:ext cx="4951200" cy="275700"/>
          </a:xfrm>
          <a:prstGeom prst="rect">
            <a:avLst/>
          </a:prstGeom>
          <a:noFill/>
          <a:ln cap="flat" cmpd="sng" w="19050">
            <a:solidFill>
              <a:srgbClr val="FF0000"/>
            </a:solidFill>
            <a:prstDash val="dot"/>
            <a:round/>
            <a:headEnd len="med" w="med" type="none"/>
            <a:tailEnd len="med" w="med" type="none"/>
          </a:ln>
        </p:spPr>
        <p:txBody>
          <a:bodyPr anchorCtr="0" anchor="t" bIns="91425" lIns="91425" rIns="91425" tIns="91425">
            <a:noAutofit/>
          </a:bodyPr>
          <a:lstStyle/>
          <a:p>
            <a:pPr lvl="0">
              <a:spcBef>
                <a:spcPts val="0"/>
              </a:spcBef>
              <a:buNone/>
            </a:pPr>
            <a:r>
              <a:t/>
            </a:r>
            <a:endParaRPr/>
          </a:p>
        </p:txBody>
      </p:sp>
      <p:sp>
        <p:nvSpPr>
          <p:cNvPr id="2288" name="Shape 2288"/>
          <p:cNvSpPr txBox="1"/>
          <p:nvPr/>
        </p:nvSpPr>
        <p:spPr>
          <a:xfrm>
            <a:off x="0" y="44864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Wiseman, S., Rush, A. “Sequence-to-sequence learning as beam-search optimization.” </a:t>
            </a:r>
            <a:r>
              <a:rPr i="1" lang="en" sz="1200">
                <a:solidFill>
                  <a:srgbClr val="434343"/>
                </a:solidFill>
              </a:rPr>
              <a:t>EMLP (2016).</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292" name="Shape 2292"/>
        <p:cNvGrpSpPr/>
        <p:nvPr/>
      </p:nvGrpSpPr>
      <p:grpSpPr>
        <a:xfrm>
          <a:off x="0" y="0"/>
          <a:ext cx="0" cy="0"/>
          <a:chOff x="0" y="0"/>
          <a:chExt cx="0" cy="0"/>
        </a:xfrm>
      </p:grpSpPr>
      <p:sp>
        <p:nvSpPr>
          <p:cNvPr id="2293" name="Shape 2293"/>
          <p:cNvSpPr txBox="1"/>
          <p:nvPr>
            <p:ph type="ctrTitle"/>
          </p:nvPr>
        </p:nvSpPr>
        <p:spPr>
          <a:xfrm>
            <a:off x="311708" y="1545450"/>
            <a:ext cx="8520600" cy="2052600"/>
          </a:xfrm>
          <a:prstGeom prst="rect">
            <a:avLst/>
          </a:prstGeom>
        </p:spPr>
        <p:txBody>
          <a:bodyPr anchorCtr="0" anchor="ctr" bIns="91425" lIns="91425" rIns="91425" tIns="91425">
            <a:noAutofit/>
          </a:bodyPr>
          <a:lstStyle/>
          <a:p>
            <a:pPr lvl="0" rtl="0">
              <a:spcBef>
                <a:spcPts val="0"/>
              </a:spcBef>
              <a:buNone/>
            </a:pPr>
            <a:r>
              <a:rPr lang="en"/>
              <a:t>Advanced Topics</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297" name="Shape 2297"/>
        <p:cNvGrpSpPr/>
        <p:nvPr/>
      </p:nvGrpSpPr>
      <p:grpSpPr>
        <a:xfrm>
          <a:off x="0" y="0"/>
          <a:ext cx="0" cy="0"/>
          <a:chOff x="0" y="0"/>
          <a:chExt cx="0" cy="0"/>
        </a:xfrm>
      </p:grpSpPr>
      <p:sp>
        <p:nvSpPr>
          <p:cNvPr id="2298" name="Shape 2298"/>
          <p:cNvSpPr txBox="1"/>
          <p:nvPr>
            <p:ph type="ctrTitle"/>
          </p:nvPr>
        </p:nvSpPr>
        <p:spPr>
          <a:xfrm>
            <a:off x="311708" y="1545450"/>
            <a:ext cx="8520600" cy="2052600"/>
          </a:xfrm>
          <a:prstGeom prst="rect">
            <a:avLst/>
          </a:prstGeom>
        </p:spPr>
        <p:txBody>
          <a:bodyPr anchorCtr="0" anchor="ctr" bIns="91425" lIns="91425" rIns="91425" tIns="91425">
            <a:noAutofit/>
          </a:bodyPr>
          <a:lstStyle/>
          <a:p>
            <a:pPr lvl="0">
              <a:spcBef>
                <a:spcPts val="0"/>
              </a:spcBef>
              <a:buNone/>
            </a:pPr>
            <a:r>
              <a:rPr lang="en"/>
              <a:t>Autoregressive</a:t>
            </a:r>
          </a:p>
          <a:p>
            <a:pPr lvl="0" rtl="0">
              <a:spcBef>
                <a:spcPts val="0"/>
              </a:spcBef>
              <a:buNone/>
            </a:pPr>
            <a:r>
              <a:rPr lang="en"/>
              <a:t>Generative Models</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2" name="Shape 2302"/>
        <p:cNvGrpSpPr/>
        <p:nvPr/>
      </p:nvGrpSpPr>
      <p:grpSpPr>
        <a:xfrm>
          <a:off x="0" y="0"/>
          <a:ext cx="0" cy="0"/>
          <a:chOff x="0" y="0"/>
          <a:chExt cx="0" cy="0"/>
        </a:xfrm>
      </p:grpSpPr>
      <p:sp>
        <p:nvSpPr>
          <p:cNvPr id="2303" name="Shape 230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PixelRNN - Model</a:t>
            </a:r>
          </a:p>
        </p:txBody>
      </p:sp>
      <p:pic>
        <p:nvPicPr>
          <p:cNvPr id="2304" name="Shape 2304"/>
          <p:cNvPicPr preferRelativeResize="0"/>
          <p:nvPr/>
        </p:nvPicPr>
        <p:blipFill>
          <a:blip r:embed="rId3">
            <a:alphaModFix/>
          </a:blip>
          <a:stretch>
            <a:fillRect/>
          </a:stretch>
        </p:blipFill>
        <p:spPr>
          <a:xfrm>
            <a:off x="4206462" y="1473100"/>
            <a:ext cx="4467774" cy="1403550"/>
          </a:xfrm>
          <a:prstGeom prst="rect">
            <a:avLst/>
          </a:prstGeom>
          <a:noFill/>
          <a:ln>
            <a:noFill/>
          </a:ln>
        </p:spPr>
      </p:pic>
      <p:pic>
        <p:nvPicPr>
          <p:cNvPr id="2305" name="Shape 2305"/>
          <p:cNvPicPr preferRelativeResize="0"/>
          <p:nvPr/>
        </p:nvPicPr>
        <p:blipFill rotWithShape="1">
          <a:blip r:embed="rId4">
            <a:alphaModFix/>
          </a:blip>
          <a:srcRect b="19348" l="0" r="57983" t="0"/>
          <a:stretch/>
        </p:blipFill>
        <p:spPr>
          <a:xfrm>
            <a:off x="827673" y="1517562"/>
            <a:ext cx="3092426" cy="2991024"/>
          </a:xfrm>
          <a:prstGeom prst="rect">
            <a:avLst/>
          </a:prstGeom>
          <a:noFill/>
          <a:ln>
            <a:noFill/>
          </a:ln>
        </p:spPr>
      </p:pic>
      <p:sp>
        <p:nvSpPr>
          <p:cNvPr id="2306" name="Shape 2306"/>
          <p:cNvSpPr txBox="1"/>
          <p:nvPr/>
        </p:nvSpPr>
        <p:spPr>
          <a:xfrm>
            <a:off x="4079250" y="2994625"/>
            <a:ext cx="4582500" cy="13722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Char char="●"/>
            </a:pPr>
            <a:r>
              <a:rPr lang="en" sz="1800">
                <a:solidFill>
                  <a:srgbClr val="666666"/>
                </a:solidFill>
                <a:latin typeface="Roboto"/>
                <a:ea typeface="Roboto"/>
                <a:cs typeface="Roboto"/>
                <a:sym typeface="Roboto"/>
              </a:rPr>
              <a:t>Fully visible</a:t>
            </a:r>
          </a:p>
          <a:p>
            <a:pPr indent="-342900" lvl="0" marL="457200" rtl="0">
              <a:lnSpc>
                <a:spcPct val="150000"/>
              </a:lnSpc>
              <a:spcBef>
                <a:spcPts val="0"/>
              </a:spcBef>
              <a:buSzPct val="100000"/>
              <a:buChar char="●"/>
            </a:pPr>
            <a:r>
              <a:rPr lang="en" sz="1800">
                <a:solidFill>
                  <a:srgbClr val="666666"/>
                </a:solidFill>
                <a:latin typeface="Roboto"/>
                <a:ea typeface="Roboto"/>
                <a:cs typeface="Roboto"/>
                <a:sym typeface="Roboto"/>
              </a:rPr>
              <a:t>Similar to language models with RNNs</a:t>
            </a:r>
          </a:p>
          <a:p>
            <a:pPr indent="-342900" lvl="0" marL="457200" rtl="0">
              <a:lnSpc>
                <a:spcPct val="150000"/>
              </a:lnSpc>
              <a:spcBef>
                <a:spcPts val="0"/>
              </a:spcBef>
              <a:buSzPct val="100000"/>
              <a:buChar char="●"/>
            </a:pPr>
            <a:r>
              <a:rPr lang="en" sz="1800">
                <a:solidFill>
                  <a:srgbClr val="666666"/>
                </a:solidFill>
                <a:latin typeface="Roboto"/>
                <a:ea typeface="Roboto"/>
                <a:cs typeface="Roboto"/>
                <a:sym typeface="Roboto"/>
              </a:rPr>
              <a:t>Model pixels with Softmax </a:t>
            </a:r>
          </a:p>
        </p:txBody>
      </p:sp>
      <p:sp>
        <p:nvSpPr>
          <p:cNvPr id="2307" name="Shape 2307"/>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a:t>
            </a:r>
            <a:r>
              <a:rPr lang="en" sz="1200">
                <a:solidFill>
                  <a:srgbClr val="434343"/>
                </a:solidFill>
              </a:rPr>
              <a:t>, A., et al. “Pixel Recurrent Neural Networks.” </a:t>
            </a:r>
            <a:r>
              <a:rPr i="1" lang="en" sz="1200">
                <a:solidFill>
                  <a:srgbClr val="434343"/>
                </a:solidFill>
              </a:rPr>
              <a:t>ICML</a:t>
            </a:r>
            <a:r>
              <a:rPr i="1" lang="en" sz="1200">
                <a:solidFill>
                  <a:srgbClr val="434343"/>
                </a:solidFill>
              </a:rPr>
              <a:t> (2016).</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1" name="Shape 2311"/>
        <p:cNvGrpSpPr/>
        <p:nvPr/>
      </p:nvGrpSpPr>
      <p:grpSpPr>
        <a:xfrm>
          <a:off x="0" y="0"/>
          <a:ext cx="0" cy="0"/>
          <a:chOff x="0" y="0"/>
          <a:chExt cx="0" cy="0"/>
        </a:xfrm>
      </p:grpSpPr>
      <p:sp>
        <p:nvSpPr>
          <p:cNvPr id="2312" name="Shape 231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id="2313" name="Shape 2313"/>
          <p:cNvPicPr preferRelativeResize="0"/>
          <p:nvPr/>
        </p:nvPicPr>
        <p:blipFill>
          <a:blip r:embed="rId3">
            <a:alphaModFix/>
          </a:blip>
          <a:stretch>
            <a:fillRect/>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sp>
        <p:nvSpPr>
          <p:cNvPr id="2314" name="Shape 2314"/>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15" name="Shape 2315"/>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9" name="Shape 2319"/>
        <p:cNvGrpSpPr/>
        <p:nvPr/>
      </p:nvGrpSpPr>
      <p:grpSpPr>
        <a:xfrm>
          <a:off x="0" y="0"/>
          <a:ext cx="0" cy="0"/>
          <a:chOff x="0" y="0"/>
          <a:chExt cx="0" cy="0"/>
        </a:xfrm>
      </p:grpSpPr>
      <p:sp>
        <p:nvSpPr>
          <p:cNvPr id="2320" name="Shape 232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0006.png" id="2321" name="Shape 2321"/>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sp>
        <p:nvSpPr>
          <p:cNvPr id="2322" name="Shape 2322"/>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23" name="Shape 2323"/>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144300" y="274925"/>
            <a:ext cx="8855400" cy="636000"/>
          </a:xfrm>
          <a:prstGeom prst="rect">
            <a:avLst/>
          </a:prstGeom>
        </p:spPr>
        <p:txBody>
          <a:bodyPr anchorCtr="0" anchor="b" bIns="91425" lIns="91425" rIns="91425" tIns="91425">
            <a:noAutofit/>
          </a:bodyPr>
          <a:lstStyle/>
          <a:p>
            <a:pPr lvl="0" rtl="0">
              <a:spcBef>
                <a:spcPts val="0"/>
              </a:spcBef>
              <a:buNone/>
            </a:pPr>
            <a:r>
              <a:rPr lang="en"/>
              <a:t>A Key Insight: vectorizing context</a:t>
            </a:r>
          </a:p>
          <a:p>
            <a:pPr lvl="0" rtl="0">
              <a:spcBef>
                <a:spcPts val="0"/>
              </a:spcBef>
              <a:buNone/>
            </a:pPr>
            <a:r>
              <a:rPr lang="en" sz="1100">
                <a:solidFill>
                  <a:schemeClr val="dk1"/>
                </a:solidFill>
              </a:rPr>
              <a:t>Bengio, Y. et al., “A Neural Probabilistic Language Model”, </a:t>
            </a:r>
            <a:r>
              <a:rPr i="1" lang="en" sz="1100">
                <a:solidFill>
                  <a:schemeClr val="dk1"/>
                </a:solidFill>
              </a:rPr>
              <a:t>JMLR </a:t>
            </a:r>
            <a:r>
              <a:rPr i="1" lang="en" sz="1100">
                <a:solidFill>
                  <a:schemeClr val="dk1"/>
                </a:solidFill>
              </a:rPr>
              <a:t>(2001, 2003)</a:t>
            </a:r>
          </a:p>
          <a:p>
            <a:pPr lvl="0" rtl="0">
              <a:spcBef>
                <a:spcPts val="0"/>
              </a:spcBef>
              <a:buNone/>
            </a:pPr>
            <a:r>
              <a:rPr lang="en" sz="1100">
                <a:solidFill>
                  <a:schemeClr val="dk1"/>
                </a:solidFill>
              </a:rPr>
              <a:t>Mnih, A., Hinton, G., “Three new graphical models for statistical language modeling”, </a:t>
            </a:r>
            <a:r>
              <a:rPr i="1" lang="en" sz="1100">
                <a:solidFill>
                  <a:schemeClr val="dk1"/>
                </a:solidFill>
              </a:rPr>
              <a:t>ICML 2007</a:t>
            </a:r>
          </a:p>
        </p:txBody>
      </p:sp>
      <p:pic>
        <p:nvPicPr>
          <p:cNvPr id="195" name="Shape 195"/>
          <p:cNvPicPr preferRelativeResize="0"/>
          <p:nvPr/>
        </p:nvPicPr>
        <p:blipFill>
          <a:blip r:embed="rId3">
            <a:alphaModFix/>
          </a:blip>
          <a:stretch>
            <a:fillRect/>
          </a:stretch>
        </p:blipFill>
        <p:spPr>
          <a:xfrm>
            <a:off x="1554904" y="978912"/>
            <a:ext cx="6034169" cy="330550"/>
          </a:xfrm>
          <a:prstGeom prst="rect">
            <a:avLst/>
          </a:prstGeom>
          <a:noFill/>
          <a:ln>
            <a:noFill/>
          </a:ln>
        </p:spPr>
      </p:pic>
      <p:pic>
        <p:nvPicPr>
          <p:cNvPr descr="Screen Shot 2017-02-05 at 4.40.23 PM.png" id="196" name="Shape 196"/>
          <p:cNvPicPr preferRelativeResize="0"/>
          <p:nvPr/>
        </p:nvPicPr>
        <p:blipFill>
          <a:blip r:embed="rId4">
            <a:alphaModFix/>
          </a:blip>
          <a:stretch>
            <a:fillRect/>
          </a:stretch>
        </p:blipFill>
        <p:spPr>
          <a:xfrm>
            <a:off x="1164484" y="1377457"/>
            <a:ext cx="6815026" cy="3689843"/>
          </a:xfrm>
          <a:prstGeom prst="rect">
            <a:avLst/>
          </a:prstGeom>
          <a:noFill/>
          <a:ln>
            <a:noFill/>
          </a:ln>
        </p:spPr>
      </p:pic>
      <p:sp>
        <p:nvSpPr>
          <p:cNvPr id="197" name="Shape 197"/>
          <p:cNvSpPr txBox="1"/>
          <p:nvPr>
            <p:ph idx="1" type="body"/>
          </p:nvPr>
        </p:nvSpPr>
        <p:spPr>
          <a:xfrm>
            <a:off x="5034214" y="4812043"/>
            <a:ext cx="4167899" cy="478500"/>
          </a:xfrm>
          <a:prstGeom prst="rect">
            <a:avLst/>
          </a:prstGeom>
        </p:spPr>
        <p:txBody>
          <a:bodyPr anchorCtr="0" anchor="t" bIns="91425" lIns="91425" rIns="91425" tIns="91425">
            <a:noAutofit/>
          </a:bodyPr>
          <a:lstStyle/>
          <a:p>
            <a:pPr lvl="0" rtl="0" algn="r">
              <a:spcBef>
                <a:spcPts val="0"/>
              </a:spcBef>
              <a:buNone/>
            </a:pPr>
            <a:r>
              <a:rPr lang="en" sz="1200"/>
              <a:t>Slide Credit: Piotr Mirowski</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7" name="Shape 2327"/>
        <p:cNvGrpSpPr/>
        <p:nvPr/>
      </p:nvGrpSpPr>
      <p:grpSpPr>
        <a:xfrm>
          <a:off x="0" y="0"/>
          <a:ext cx="0" cy="0"/>
          <a:chOff x="0" y="0"/>
          <a:chExt cx="0" cy="0"/>
        </a:xfrm>
      </p:grpSpPr>
      <p:sp>
        <p:nvSpPr>
          <p:cNvPr id="2328" name="Shape 232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0009.png" id="2329" name="Shape 2329"/>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sp>
        <p:nvSpPr>
          <p:cNvPr id="2330" name="Shape 2330"/>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31" name="Shape 2331"/>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Shape 233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0012.png" id="2337" name="Shape 2337"/>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sp>
        <p:nvSpPr>
          <p:cNvPr id="2338" name="Shape 2338"/>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39" name="Shape 2339"/>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3" name="Shape 2343"/>
        <p:cNvGrpSpPr/>
        <p:nvPr/>
      </p:nvGrpSpPr>
      <p:grpSpPr>
        <a:xfrm>
          <a:off x="0" y="0"/>
          <a:ext cx="0" cy="0"/>
          <a:chOff x="0" y="0"/>
          <a:chExt cx="0" cy="0"/>
        </a:xfrm>
      </p:grpSpPr>
      <p:sp>
        <p:nvSpPr>
          <p:cNvPr id="2344" name="Shape 2344"/>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0027.png" id="2345" name="Shape 2345"/>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sp>
        <p:nvSpPr>
          <p:cNvPr id="2346" name="Shape 2346"/>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47" name="Shape 2347"/>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1" name="Shape 2351"/>
        <p:cNvGrpSpPr/>
        <p:nvPr/>
      </p:nvGrpSpPr>
      <p:grpSpPr>
        <a:xfrm>
          <a:off x="0" y="0"/>
          <a:ext cx="0" cy="0"/>
          <a:chOff x="0" y="0"/>
          <a:chExt cx="0" cy="0"/>
        </a:xfrm>
      </p:grpSpPr>
      <p:sp>
        <p:nvSpPr>
          <p:cNvPr id="2352" name="Shape 235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0081.png" id="2353" name="Shape 2353"/>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sp>
        <p:nvSpPr>
          <p:cNvPr id="2354" name="Shape 2354"/>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55" name="Shape 2355"/>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9" name="Shape 2359"/>
        <p:cNvGrpSpPr/>
        <p:nvPr/>
      </p:nvGrpSpPr>
      <p:grpSpPr>
        <a:xfrm>
          <a:off x="0" y="0"/>
          <a:ext cx="0" cy="0"/>
          <a:chOff x="0" y="0"/>
          <a:chExt cx="0" cy="0"/>
        </a:xfrm>
      </p:grpSpPr>
      <p:sp>
        <p:nvSpPr>
          <p:cNvPr id="2360" name="Shape 236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0120.png" id="2361" name="Shape 2361"/>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sp>
        <p:nvSpPr>
          <p:cNvPr id="2362" name="Shape 2362"/>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63" name="Shape 2363"/>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7" name="Shape 2367"/>
        <p:cNvGrpSpPr/>
        <p:nvPr/>
      </p:nvGrpSpPr>
      <p:grpSpPr>
        <a:xfrm>
          <a:off x="0" y="0"/>
          <a:ext cx="0" cy="0"/>
          <a:chOff x="0" y="0"/>
          <a:chExt cx="0" cy="0"/>
        </a:xfrm>
      </p:grpSpPr>
      <p:sp>
        <p:nvSpPr>
          <p:cNvPr id="2368" name="Shape 236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0192.png" id="2369" name="Shape 2369"/>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sp>
        <p:nvSpPr>
          <p:cNvPr id="2370" name="Shape 2370"/>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71" name="Shape 2371"/>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5" name="Shape 2375"/>
        <p:cNvGrpSpPr/>
        <p:nvPr/>
      </p:nvGrpSpPr>
      <p:grpSpPr>
        <a:xfrm>
          <a:off x="0" y="0"/>
          <a:ext cx="0" cy="0"/>
          <a:chOff x="0" y="0"/>
          <a:chExt cx="0" cy="0"/>
        </a:xfrm>
      </p:grpSpPr>
      <p:sp>
        <p:nvSpPr>
          <p:cNvPr id="2376" name="Shape 237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0270.png" id="2377" name="Shape 2377"/>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sp>
        <p:nvSpPr>
          <p:cNvPr id="2378" name="Shape 2378"/>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79" name="Shape 2379"/>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3" name="Shape 2383"/>
        <p:cNvGrpSpPr/>
        <p:nvPr/>
      </p:nvGrpSpPr>
      <p:grpSpPr>
        <a:xfrm>
          <a:off x="0" y="0"/>
          <a:ext cx="0" cy="0"/>
          <a:chOff x="0" y="0"/>
          <a:chExt cx="0" cy="0"/>
        </a:xfrm>
      </p:grpSpPr>
      <p:sp>
        <p:nvSpPr>
          <p:cNvPr id="2384" name="Shape 2384"/>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0330.png" id="2385" name="Shape 2385"/>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sp>
        <p:nvSpPr>
          <p:cNvPr id="2386" name="Shape 2386"/>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87" name="Shape 2387"/>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1" name="Shape 2391"/>
        <p:cNvGrpSpPr/>
        <p:nvPr/>
      </p:nvGrpSpPr>
      <p:grpSpPr>
        <a:xfrm>
          <a:off x="0" y="0"/>
          <a:ext cx="0" cy="0"/>
          <a:chOff x="0" y="0"/>
          <a:chExt cx="0" cy="0"/>
        </a:xfrm>
      </p:grpSpPr>
      <p:sp>
        <p:nvSpPr>
          <p:cNvPr id="2392" name="Shape 239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1800.png" id="2393" name="Shape 2393"/>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sp>
        <p:nvSpPr>
          <p:cNvPr id="2394" name="Shape 2394"/>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95" name="Shape 2395"/>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9" name="Shape 2399"/>
        <p:cNvGrpSpPr/>
        <p:nvPr/>
      </p:nvGrpSpPr>
      <p:grpSpPr>
        <a:xfrm>
          <a:off x="0" y="0"/>
          <a:ext cx="0" cy="0"/>
          <a:chOff x="0" y="0"/>
          <a:chExt cx="0" cy="0"/>
        </a:xfrm>
      </p:grpSpPr>
      <p:sp>
        <p:nvSpPr>
          <p:cNvPr id="2400" name="Shape 240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1800.png" id="2401" name="Shape 2401"/>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1800.png" id="2402" name="Shape 2402"/>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403" name="Shape 2403"/>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404" name="Shape 2404"/>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405" name="Shape 2405"/>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406" name="Shape 2406"/>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03" name="Shape 20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t/>
            </a:r>
            <a:endParaRPr/>
          </a:p>
        </p:txBody>
      </p:sp>
      <p:pic>
        <p:nvPicPr>
          <p:cNvPr descr="PiotrMirowski_2016_INNS_Web.001.png" id="204" name="Shape 20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5" name="Shape 205"/>
          <p:cNvSpPr txBox="1"/>
          <p:nvPr>
            <p:ph idx="1" type="body"/>
          </p:nvPr>
        </p:nvSpPr>
        <p:spPr>
          <a:xfrm>
            <a:off x="5034214" y="4812043"/>
            <a:ext cx="4167899" cy="478500"/>
          </a:xfrm>
          <a:prstGeom prst="rect">
            <a:avLst/>
          </a:prstGeom>
        </p:spPr>
        <p:txBody>
          <a:bodyPr anchorCtr="0" anchor="t" bIns="91425" lIns="91425" rIns="91425" tIns="91425">
            <a:noAutofit/>
          </a:bodyPr>
          <a:lstStyle/>
          <a:p>
            <a:pPr lvl="0" rtl="0" algn="r">
              <a:spcBef>
                <a:spcPts val="0"/>
              </a:spcBef>
              <a:buNone/>
            </a:pPr>
            <a:r>
              <a:rPr lang="en" sz="1200"/>
              <a:t>Slide Credit: Piotr Mirowski</a:t>
            </a:r>
          </a:p>
        </p:txBody>
      </p:sp>
      <p:pic>
        <p:nvPicPr>
          <p:cNvPr id="206" name="Shape 206"/>
          <p:cNvPicPr preferRelativeResize="0"/>
          <p:nvPr/>
        </p:nvPicPr>
        <p:blipFill>
          <a:blip r:embed="rId4">
            <a:alphaModFix/>
          </a:blip>
          <a:stretch>
            <a:fillRect/>
          </a:stretch>
        </p:blipFill>
        <p:spPr>
          <a:xfrm>
            <a:off x="2545124" y="3379999"/>
            <a:ext cx="4428525" cy="8913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0" name="Shape 2410"/>
        <p:cNvGrpSpPr/>
        <p:nvPr/>
      </p:nvGrpSpPr>
      <p:grpSpPr>
        <a:xfrm>
          <a:off x="0" y="0"/>
          <a:ext cx="0" cy="0"/>
          <a:chOff x="0" y="0"/>
          <a:chExt cx="0" cy="0"/>
        </a:xfrm>
      </p:grpSpPr>
      <p:sp>
        <p:nvSpPr>
          <p:cNvPr id="2411" name="Shape 241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2238.png" id="2412" name="Shape 2412"/>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2238.png" id="2413" name="Shape 2413"/>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414" name="Shape 2414"/>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415" name="Shape 2415"/>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416" name="Shape 2416"/>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417" name="Shape 2417"/>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1" name="Shape 2421"/>
        <p:cNvGrpSpPr/>
        <p:nvPr/>
      </p:nvGrpSpPr>
      <p:grpSpPr>
        <a:xfrm>
          <a:off x="0" y="0"/>
          <a:ext cx="0" cy="0"/>
          <a:chOff x="0" y="0"/>
          <a:chExt cx="0" cy="0"/>
        </a:xfrm>
      </p:grpSpPr>
      <p:sp>
        <p:nvSpPr>
          <p:cNvPr id="2422" name="Shape 242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2241.png" id="2423" name="Shape 2423"/>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2241.png" id="2424" name="Shape 2424"/>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425" name="Shape 2425"/>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426" name="Shape 2426"/>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427" name="Shape 2427"/>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428" name="Shape 2428"/>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2" name="Shape 2432"/>
        <p:cNvGrpSpPr/>
        <p:nvPr/>
      </p:nvGrpSpPr>
      <p:grpSpPr>
        <a:xfrm>
          <a:off x="0" y="0"/>
          <a:ext cx="0" cy="0"/>
          <a:chOff x="0" y="0"/>
          <a:chExt cx="0" cy="0"/>
        </a:xfrm>
      </p:grpSpPr>
      <p:sp>
        <p:nvSpPr>
          <p:cNvPr id="2433" name="Shape 243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2244.png" id="2434" name="Shape 2434"/>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2244.png" id="2435" name="Shape 2435"/>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436" name="Shape 2436"/>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437" name="Shape 2437"/>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438" name="Shape 2438"/>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439" name="Shape 2439"/>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3" name="Shape 2443"/>
        <p:cNvGrpSpPr/>
        <p:nvPr/>
      </p:nvGrpSpPr>
      <p:grpSpPr>
        <a:xfrm>
          <a:off x="0" y="0"/>
          <a:ext cx="0" cy="0"/>
          <a:chOff x="0" y="0"/>
          <a:chExt cx="0" cy="0"/>
        </a:xfrm>
      </p:grpSpPr>
      <p:sp>
        <p:nvSpPr>
          <p:cNvPr id="2444" name="Shape 2444"/>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2304.png" id="2445" name="Shape 2445"/>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2304.png" id="2446" name="Shape 2446"/>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447" name="Shape 2447"/>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448" name="Shape 2448"/>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449" name="Shape 2449"/>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450" name="Shape 2450"/>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4" name="Shape 2454"/>
        <p:cNvGrpSpPr/>
        <p:nvPr/>
      </p:nvGrpSpPr>
      <p:grpSpPr>
        <a:xfrm>
          <a:off x="0" y="0"/>
          <a:ext cx="0" cy="0"/>
          <a:chOff x="0" y="0"/>
          <a:chExt cx="0" cy="0"/>
        </a:xfrm>
      </p:grpSpPr>
      <p:sp>
        <p:nvSpPr>
          <p:cNvPr id="2455" name="Shape 245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2400.png" id="2456" name="Shape 2456"/>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2400.png" id="2457" name="Shape 2457"/>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458" name="Shape 2458"/>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459" name="Shape 2459"/>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460" name="Shape 2460"/>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461" name="Shape 2461"/>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5" name="Shape 2465"/>
        <p:cNvGrpSpPr/>
        <p:nvPr/>
      </p:nvGrpSpPr>
      <p:grpSpPr>
        <a:xfrm>
          <a:off x="0" y="0"/>
          <a:ext cx="0" cy="0"/>
          <a:chOff x="0" y="0"/>
          <a:chExt cx="0" cy="0"/>
        </a:xfrm>
      </p:grpSpPr>
      <p:sp>
        <p:nvSpPr>
          <p:cNvPr id="2466" name="Shape 246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2496.png" id="2467" name="Shape 2467"/>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2496.png" id="2468" name="Shape 2468"/>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469" name="Shape 2469"/>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470" name="Shape 2470"/>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471" name="Shape 2471"/>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472" name="Shape 2472"/>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6" name="Shape 2476"/>
        <p:cNvGrpSpPr/>
        <p:nvPr/>
      </p:nvGrpSpPr>
      <p:grpSpPr>
        <a:xfrm>
          <a:off x="0" y="0"/>
          <a:ext cx="0" cy="0"/>
          <a:chOff x="0" y="0"/>
          <a:chExt cx="0" cy="0"/>
        </a:xfrm>
      </p:grpSpPr>
      <p:sp>
        <p:nvSpPr>
          <p:cNvPr id="2477" name="Shape 247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2499.png" id="2478" name="Shape 2478"/>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2499.png" id="2479" name="Shape 2479"/>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480" name="Shape 2480"/>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481" name="Shape 2481"/>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482" name="Shape 2482"/>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483" name="Shape 2483"/>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7" name="Shape 2487"/>
        <p:cNvGrpSpPr/>
        <p:nvPr/>
      </p:nvGrpSpPr>
      <p:grpSpPr>
        <a:xfrm>
          <a:off x="0" y="0"/>
          <a:ext cx="0" cy="0"/>
          <a:chOff x="0" y="0"/>
          <a:chExt cx="0" cy="0"/>
        </a:xfrm>
      </p:grpSpPr>
      <p:sp>
        <p:nvSpPr>
          <p:cNvPr id="2488" name="Shape 248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2517.png" id="2489" name="Shape 2489"/>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2517.png" id="2490" name="Shape 2490"/>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491" name="Shape 2491"/>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492" name="Shape 2492"/>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493" name="Shape 2493"/>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494" name="Shape 2494"/>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sp>
        <p:nvSpPr>
          <p:cNvPr id="2499" name="Shape 2499"/>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2544.png" id="2500" name="Shape 2500"/>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2554.png" id="2501" name="Shape 2501"/>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502" name="Shape 2502"/>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503" name="Shape 2503"/>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504" name="Shape 2504"/>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505" name="Shape 2505"/>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9" name="Shape 2509"/>
        <p:cNvGrpSpPr/>
        <p:nvPr/>
      </p:nvGrpSpPr>
      <p:grpSpPr>
        <a:xfrm>
          <a:off x="0" y="0"/>
          <a:ext cx="0" cy="0"/>
          <a:chOff x="0" y="0"/>
          <a:chExt cx="0" cy="0"/>
        </a:xfrm>
      </p:grpSpPr>
      <p:sp>
        <p:nvSpPr>
          <p:cNvPr id="2510" name="Shape 251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2727.png" id="2511" name="Shape 2511"/>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2727.png" id="2512" name="Shape 2512"/>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513" name="Shape 2513"/>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514" name="Shape 2514"/>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515" name="Shape 2515"/>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516" name="Shape 2516"/>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12" name="Shape 21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t/>
            </a:r>
            <a:endParaRPr/>
          </a:p>
        </p:txBody>
      </p:sp>
      <p:pic>
        <p:nvPicPr>
          <p:cNvPr descr="PiotrMirowski_2016_INNS_Web.002.png" id="213" name="Shape 2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4" name="Shape 214"/>
          <p:cNvSpPr txBox="1"/>
          <p:nvPr>
            <p:ph idx="1" type="body"/>
          </p:nvPr>
        </p:nvSpPr>
        <p:spPr>
          <a:xfrm>
            <a:off x="5034214" y="4812043"/>
            <a:ext cx="4167899" cy="478500"/>
          </a:xfrm>
          <a:prstGeom prst="rect">
            <a:avLst/>
          </a:prstGeom>
        </p:spPr>
        <p:txBody>
          <a:bodyPr anchorCtr="0" anchor="t" bIns="91425" lIns="91425" rIns="91425" tIns="91425">
            <a:noAutofit/>
          </a:bodyPr>
          <a:lstStyle/>
          <a:p>
            <a:pPr lvl="0" rtl="0" algn="r">
              <a:spcBef>
                <a:spcPts val="0"/>
              </a:spcBef>
              <a:buNone/>
            </a:pPr>
            <a:r>
              <a:rPr lang="en" sz="1200"/>
              <a:t>Slide Credit: Piotr Mirowski</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0" name="Shape 2520"/>
        <p:cNvGrpSpPr/>
        <p:nvPr/>
      </p:nvGrpSpPr>
      <p:grpSpPr>
        <a:xfrm>
          <a:off x="0" y="0"/>
          <a:ext cx="0" cy="0"/>
          <a:chOff x="0" y="0"/>
          <a:chExt cx="0" cy="0"/>
        </a:xfrm>
      </p:grpSpPr>
      <p:sp>
        <p:nvSpPr>
          <p:cNvPr id="2521" name="Shape 252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Softmax Sampling</a:t>
            </a:r>
          </a:p>
        </p:txBody>
      </p:sp>
      <p:pic>
        <p:nvPicPr>
          <p:cNvPr descr="img_03069.png" id="2522" name="Shape 2522"/>
          <p:cNvPicPr preferRelativeResize="0"/>
          <p:nvPr/>
        </p:nvPicPr>
        <p:blipFill rotWithShape="1">
          <a:blip r:embed="rId3">
            <a:alphaModFix/>
          </a:blip>
          <a:srcRect b="0" l="0" r="0" t="0"/>
          <a:stretch/>
        </p:blipFill>
        <p:spPr>
          <a:xfrm>
            <a:off x="533400" y="1267723"/>
            <a:ext cx="3461600" cy="3461600"/>
          </a:xfrm>
          <a:prstGeom prst="rect">
            <a:avLst/>
          </a:prstGeom>
          <a:noFill/>
          <a:ln cap="flat" cmpd="sng" w="9525">
            <a:solidFill>
              <a:srgbClr val="999999"/>
            </a:solidFill>
            <a:prstDash val="solid"/>
            <a:round/>
            <a:headEnd len="med" w="med" type="none"/>
            <a:tailEnd len="med" w="med" type="none"/>
          </a:ln>
        </p:spPr>
      </p:pic>
      <p:pic>
        <p:nvPicPr>
          <p:cNvPr descr="sm_03071.png" id="2523" name="Shape 2523"/>
          <p:cNvPicPr preferRelativeResize="0"/>
          <p:nvPr/>
        </p:nvPicPr>
        <p:blipFill rotWithShape="1">
          <a:blip r:embed="rId4">
            <a:alphaModFix/>
          </a:blip>
          <a:srcRect b="0" l="0" r="0" t="0"/>
          <a:stretch/>
        </p:blipFill>
        <p:spPr>
          <a:xfrm>
            <a:off x="4838875" y="1523750"/>
            <a:ext cx="3609350" cy="2949525"/>
          </a:xfrm>
          <a:prstGeom prst="rect">
            <a:avLst/>
          </a:prstGeom>
          <a:noFill/>
          <a:ln>
            <a:noFill/>
          </a:ln>
        </p:spPr>
      </p:pic>
      <p:sp>
        <p:nvSpPr>
          <p:cNvPr id="2524" name="Shape 2524"/>
          <p:cNvSpPr txBox="1"/>
          <p:nvPr/>
        </p:nvSpPr>
        <p:spPr>
          <a:xfrm>
            <a:off x="4766125" y="4209400"/>
            <a:ext cx="327300" cy="424500"/>
          </a:xfrm>
          <a:prstGeom prst="rect">
            <a:avLst/>
          </a:prstGeom>
          <a:noFill/>
          <a:ln>
            <a:noFill/>
          </a:ln>
        </p:spPr>
        <p:txBody>
          <a:bodyPr anchorCtr="0" anchor="t" bIns="91425" lIns="91425" rIns="91425" tIns="91425">
            <a:noAutofit/>
          </a:bodyPr>
          <a:lstStyle/>
          <a:p>
            <a:pPr lvl="0" rtl="0">
              <a:spcBef>
                <a:spcPts val="0"/>
              </a:spcBef>
              <a:buNone/>
            </a:pPr>
            <a:r>
              <a:rPr lang="en" sz="1800"/>
              <a:t>0</a:t>
            </a:r>
          </a:p>
        </p:txBody>
      </p:sp>
      <p:sp>
        <p:nvSpPr>
          <p:cNvPr id="2525" name="Shape 2525"/>
          <p:cNvSpPr txBox="1"/>
          <p:nvPr/>
        </p:nvSpPr>
        <p:spPr>
          <a:xfrm>
            <a:off x="8120925" y="4209400"/>
            <a:ext cx="635100" cy="424500"/>
          </a:xfrm>
          <a:prstGeom prst="rect">
            <a:avLst/>
          </a:prstGeom>
          <a:noFill/>
          <a:ln>
            <a:noFill/>
          </a:ln>
        </p:spPr>
        <p:txBody>
          <a:bodyPr anchorCtr="0" anchor="t" bIns="91425" lIns="91425" rIns="91425" tIns="91425">
            <a:noAutofit/>
          </a:bodyPr>
          <a:lstStyle/>
          <a:p>
            <a:pPr lvl="0" rtl="0">
              <a:spcBef>
                <a:spcPts val="0"/>
              </a:spcBef>
              <a:buNone/>
            </a:pPr>
            <a:r>
              <a:rPr lang="en" sz="1800"/>
              <a:t>255</a:t>
            </a:r>
          </a:p>
        </p:txBody>
      </p:sp>
      <p:sp>
        <p:nvSpPr>
          <p:cNvPr id="2526" name="Shape 2526"/>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527" name="Shape 2527"/>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1" name="Shape 2531"/>
        <p:cNvGrpSpPr/>
        <p:nvPr/>
      </p:nvGrpSpPr>
      <p:grpSpPr>
        <a:xfrm>
          <a:off x="0" y="0"/>
          <a:ext cx="0" cy="0"/>
          <a:chOff x="0" y="0"/>
          <a:chExt cx="0" cy="0"/>
        </a:xfrm>
      </p:grpSpPr>
      <p:sp>
        <p:nvSpPr>
          <p:cNvPr id="2532" name="Shape 2532"/>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rPr lang="en"/>
              <a:t>Sequence of Words == Sequence of Pixels</a:t>
            </a:r>
          </a:p>
          <a:p>
            <a:pPr lvl="0" rtl="0">
              <a:spcBef>
                <a:spcPts val="0"/>
              </a:spcBef>
              <a:buNone/>
            </a:pPr>
            <a:r>
              <a:t/>
            </a:r>
            <a:endParaRPr/>
          </a:p>
        </p:txBody>
      </p:sp>
      <p:sp>
        <p:nvSpPr>
          <p:cNvPr id="2533" name="Shape 253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Pixel RNN</a:t>
            </a:r>
          </a:p>
        </p:txBody>
      </p:sp>
      <p:pic>
        <p:nvPicPr>
          <p:cNvPr descr="Screen Shot 2016-05-22 at 11.26.44 PM.png" id="2534" name="Shape 2534"/>
          <p:cNvPicPr preferRelativeResize="0"/>
          <p:nvPr/>
        </p:nvPicPr>
        <p:blipFill>
          <a:blip r:embed="rId3">
            <a:alphaModFix/>
          </a:blip>
          <a:stretch>
            <a:fillRect/>
          </a:stretch>
        </p:blipFill>
        <p:spPr>
          <a:xfrm>
            <a:off x="2272337" y="1374524"/>
            <a:ext cx="4599226" cy="3464174"/>
          </a:xfrm>
          <a:prstGeom prst="rect">
            <a:avLst/>
          </a:prstGeom>
          <a:noFill/>
          <a:ln>
            <a:noFill/>
          </a:ln>
        </p:spPr>
      </p:pic>
      <p:sp>
        <p:nvSpPr>
          <p:cNvPr id="2535" name="Shape 2535"/>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9" name="Shape 2539"/>
        <p:cNvGrpSpPr/>
        <p:nvPr/>
      </p:nvGrpSpPr>
      <p:grpSpPr>
        <a:xfrm>
          <a:off x="0" y="0"/>
          <a:ext cx="0" cy="0"/>
          <a:chOff x="0" y="0"/>
          <a:chExt cx="0" cy="0"/>
        </a:xfrm>
      </p:grpSpPr>
      <p:pic>
        <p:nvPicPr>
          <p:cNvPr id="2540" name="Shape 2540"/>
          <p:cNvPicPr preferRelativeResize="0"/>
          <p:nvPr/>
        </p:nvPicPr>
        <p:blipFill rotWithShape="1">
          <a:blip r:embed="rId3">
            <a:alphaModFix/>
          </a:blip>
          <a:srcRect b="0" l="0" r="90113" t="0"/>
          <a:stretch/>
        </p:blipFill>
        <p:spPr>
          <a:xfrm>
            <a:off x="1967871" y="2558050"/>
            <a:ext cx="523875" cy="1674650"/>
          </a:xfrm>
          <a:prstGeom prst="rect">
            <a:avLst/>
          </a:prstGeom>
          <a:noFill/>
          <a:ln>
            <a:noFill/>
          </a:ln>
        </p:spPr>
      </p:pic>
      <p:pic>
        <p:nvPicPr>
          <p:cNvPr id="2541" name="Shape 2541"/>
          <p:cNvPicPr preferRelativeResize="0"/>
          <p:nvPr/>
        </p:nvPicPr>
        <p:blipFill rotWithShape="1">
          <a:blip r:embed="rId4">
            <a:alphaModFix/>
          </a:blip>
          <a:srcRect b="66180" l="0" r="90113" t="0"/>
          <a:stretch/>
        </p:blipFill>
        <p:spPr>
          <a:xfrm>
            <a:off x="1967875" y="4232700"/>
            <a:ext cx="523875" cy="566350"/>
          </a:xfrm>
          <a:prstGeom prst="rect">
            <a:avLst/>
          </a:prstGeom>
          <a:noFill/>
          <a:ln>
            <a:noFill/>
          </a:ln>
        </p:spPr>
      </p:pic>
      <p:pic>
        <p:nvPicPr>
          <p:cNvPr id="2542" name="Shape 2542"/>
          <p:cNvPicPr preferRelativeResize="0"/>
          <p:nvPr/>
        </p:nvPicPr>
        <p:blipFill rotWithShape="1">
          <a:blip r:embed="rId5">
            <a:alphaModFix/>
          </a:blip>
          <a:srcRect b="0" l="0" r="90113" t="0"/>
          <a:stretch/>
        </p:blipFill>
        <p:spPr>
          <a:xfrm>
            <a:off x="1967874" y="883400"/>
            <a:ext cx="523875" cy="1674650"/>
          </a:xfrm>
          <a:prstGeom prst="rect">
            <a:avLst/>
          </a:prstGeom>
          <a:noFill/>
          <a:ln>
            <a:noFill/>
          </a:ln>
        </p:spPr>
      </p:pic>
      <p:sp>
        <p:nvSpPr>
          <p:cNvPr id="2543" name="Shape 2543"/>
          <p:cNvSpPr txBox="1"/>
          <p:nvPr/>
        </p:nvSpPr>
        <p:spPr>
          <a:xfrm>
            <a:off x="1480275" y="403826"/>
            <a:ext cx="1493700" cy="479700"/>
          </a:xfrm>
          <a:prstGeom prst="rect">
            <a:avLst/>
          </a:prstGeom>
          <a:noFill/>
          <a:ln>
            <a:noFill/>
          </a:ln>
        </p:spPr>
        <p:txBody>
          <a:bodyPr anchorCtr="0" anchor="t" bIns="91425" lIns="91425" rIns="91425" tIns="91425">
            <a:noAutofit/>
          </a:bodyPr>
          <a:lstStyle/>
          <a:p>
            <a:pPr lvl="0" rtl="0" algn="ctr">
              <a:spcBef>
                <a:spcPts val="0"/>
              </a:spcBef>
              <a:buNone/>
            </a:pPr>
            <a:r>
              <a:rPr b="1" lang="en" sz="1800"/>
              <a:t>occluded</a:t>
            </a:r>
          </a:p>
        </p:txBody>
      </p:sp>
      <p:sp>
        <p:nvSpPr>
          <p:cNvPr id="2544" name="Shape 2544"/>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545" name="Shape 254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t/>
            </a:r>
            <a:endParaRPr/>
          </a:p>
        </p:txBody>
      </p:sp>
      <p:sp>
        <p:nvSpPr>
          <p:cNvPr id="2546" name="Shape 2546"/>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0" name="Shape 2550"/>
        <p:cNvGrpSpPr/>
        <p:nvPr/>
      </p:nvGrpSpPr>
      <p:grpSpPr>
        <a:xfrm>
          <a:off x="0" y="0"/>
          <a:ext cx="0" cy="0"/>
          <a:chOff x="0" y="0"/>
          <a:chExt cx="0" cy="0"/>
        </a:xfrm>
      </p:grpSpPr>
      <p:pic>
        <p:nvPicPr>
          <p:cNvPr id="2551" name="Shape 2551"/>
          <p:cNvPicPr preferRelativeResize="0"/>
          <p:nvPr/>
        </p:nvPicPr>
        <p:blipFill rotWithShape="1">
          <a:blip r:embed="rId3">
            <a:alphaModFix/>
          </a:blip>
          <a:srcRect b="0" l="0" r="10354" t="0"/>
          <a:stretch/>
        </p:blipFill>
        <p:spPr>
          <a:xfrm>
            <a:off x="1967875" y="2558050"/>
            <a:ext cx="4750175" cy="1674650"/>
          </a:xfrm>
          <a:prstGeom prst="rect">
            <a:avLst/>
          </a:prstGeom>
          <a:noFill/>
          <a:ln>
            <a:noFill/>
          </a:ln>
        </p:spPr>
      </p:pic>
      <p:pic>
        <p:nvPicPr>
          <p:cNvPr id="2552" name="Shape 2552"/>
          <p:cNvPicPr preferRelativeResize="0"/>
          <p:nvPr/>
        </p:nvPicPr>
        <p:blipFill rotWithShape="1">
          <a:blip r:embed="rId4">
            <a:alphaModFix/>
          </a:blip>
          <a:srcRect b="66180" l="0" r="10354" t="0"/>
          <a:stretch/>
        </p:blipFill>
        <p:spPr>
          <a:xfrm>
            <a:off x="1967875" y="4232700"/>
            <a:ext cx="4750175" cy="566350"/>
          </a:xfrm>
          <a:prstGeom prst="rect">
            <a:avLst/>
          </a:prstGeom>
          <a:noFill/>
          <a:ln>
            <a:noFill/>
          </a:ln>
        </p:spPr>
      </p:pic>
      <p:pic>
        <p:nvPicPr>
          <p:cNvPr id="2553" name="Shape 2553"/>
          <p:cNvPicPr preferRelativeResize="0"/>
          <p:nvPr/>
        </p:nvPicPr>
        <p:blipFill rotWithShape="1">
          <a:blip r:embed="rId5">
            <a:alphaModFix/>
          </a:blip>
          <a:srcRect b="0" l="0" r="10354" t="0"/>
          <a:stretch/>
        </p:blipFill>
        <p:spPr>
          <a:xfrm>
            <a:off x="1967875" y="883400"/>
            <a:ext cx="4750175" cy="1674650"/>
          </a:xfrm>
          <a:prstGeom prst="rect">
            <a:avLst/>
          </a:prstGeom>
          <a:noFill/>
          <a:ln>
            <a:noFill/>
          </a:ln>
        </p:spPr>
      </p:pic>
      <p:sp>
        <p:nvSpPr>
          <p:cNvPr id="2554" name="Shape 2554"/>
          <p:cNvSpPr txBox="1"/>
          <p:nvPr/>
        </p:nvSpPr>
        <p:spPr>
          <a:xfrm>
            <a:off x="1480275" y="403826"/>
            <a:ext cx="1493700" cy="479700"/>
          </a:xfrm>
          <a:prstGeom prst="rect">
            <a:avLst/>
          </a:prstGeom>
          <a:noFill/>
          <a:ln>
            <a:noFill/>
          </a:ln>
        </p:spPr>
        <p:txBody>
          <a:bodyPr anchorCtr="0" anchor="t" bIns="91425" lIns="91425" rIns="91425" tIns="91425">
            <a:noAutofit/>
          </a:bodyPr>
          <a:lstStyle/>
          <a:p>
            <a:pPr lvl="0" rtl="0" algn="ctr">
              <a:spcBef>
                <a:spcPts val="0"/>
              </a:spcBef>
              <a:buNone/>
            </a:pPr>
            <a:r>
              <a:rPr b="1" lang="en" sz="1800"/>
              <a:t>occluded</a:t>
            </a:r>
          </a:p>
        </p:txBody>
      </p:sp>
      <p:sp>
        <p:nvSpPr>
          <p:cNvPr id="2555" name="Shape 2555"/>
          <p:cNvSpPr txBox="1"/>
          <p:nvPr/>
        </p:nvSpPr>
        <p:spPr>
          <a:xfrm>
            <a:off x="3726900" y="403827"/>
            <a:ext cx="1972800" cy="433800"/>
          </a:xfrm>
          <a:prstGeom prst="rect">
            <a:avLst/>
          </a:prstGeom>
          <a:noFill/>
          <a:ln>
            <a:noFill/>
          </a:ln>
        </p:spPr>
        <p:txBody>
          <a:bodyPr anchorCtr="0" anchor="t" bIns="91425" lIns="91425" rIns="91425" tIns="91425">
            <a:noAutofit/>
          </a:bodyPr>
          <a:lstStyle/>
          <a:p>
            <a:pPr lvl="0" rtl="0" algn="ctr">
              <a:spcBef>
                <a:spcPts val="0"/>
              </a:spcBef>
              <a:buNone/>
            </a:pPr>
            <a:r>
              <a:rPr b="1" lang="en" sz="1800"/>
              <a:t>completions</a:t>
            </a:r>
          </a:p>
        </p:txBody>
      </p:sp>
      <p:sp>
        <p:nvSpPr>
          <p:cNvPr id="2556" name="Shape 2556"/>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557" name="Shape 255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t/>
            </a:r>
            <a:endParaRPr/>
          </a:p>
        </p:txBody>
      </p:sp>
      <p:sp>
        <p:nvSpPr>
          <p:cNvPr id="2558" name="Shape 2558"/>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2" name="Shape 2562"/>
        <p:cNvGrpSpPr/>
        <p:nvPr/>
      </p:nvGrpSpPr>
      <p:grpSpPr>
        <a:xfrm>
          <a:off x="0" y="0"/>
          <a:ext cx="0" cy="0"/>
          <a:chOff x="0" y="0"/>
          <a:chExt cx="0" cy="0"/>
        </a:xfrm>
      </p:grpSpPr>
      <p:pic>
        <p:nvPicPr>
          <p:cNvPr id="2563" name="Shape 2563"/>
          <p:cNvPicPr preferRelativeResize="0"/>
          <p:nvPr/>
        </p:nvPicPr>
        <p:blipFill rotWithShape="1">
          <a:blip r:embed="rId3">
            <a:alphaModFix/>
          </a:blip>
          <a:srcRect b="0" l="0" r="0" t="0"/>
          <a:stretch/>
        </p:blipFill>
        <p:spPr>
          <a:xfrm>
            <a:off x="1967874" y="2558050"/>
            <a:ext cx="5298824" cy="1674650"/>
          </a:xfrm>
          <a:prstGeom prst="rect">
            <a:avLst/>
          </a:prstGeom>
          <a:noFill/>
          <a:ln>
            <a:noFill/>
          </a:ln>
        </p:spPr>
      </p:pic>
      <p:pic>
        <p:nvPicPr>
          <p:cNvPr id="2564" name="Shape 2564"/>
          <p:cNvPicPr preferRelativeResize="0"/>
          <p:nvPr/>
        </p:nvPicPr>
        <p:blipFill rotWithShape="1">
          <a:blip r:embed="rId4">
            <a:alphaModFix/>
          </a:blip>
          <a:srcRect b="66180" l="0" r="0" t="0"/>
          <a:stretch/>
        </p:blipFill>
        <p:spPr>
          <a:xfrm>
            <a:off x="1967875" y="4232700"/>
            <a:ext cx="5298824" cy="566350"/>
          </a:xfrm>
          <a:prstGeom prst="rect">
            <a:avLst/>
          </a:prstGeom>
          <a:noFill/>
          <a:ln>
            <a:noFill/>
          </a:ln>
        </p:spPr>
      </p:pic>
      <p:pic>
        <p:nvPicPr>
          <p:cNvPr id="2565" name="Shape 2565"/>
          <p:cNvPicPr preferRelativeResize="0"/>
          <p:nvPr/>
        </p:nvPicPr>
        <p:blipFill rotWithShape="1">
          <a:blip r:embed="rId5">
            <a:alphaModFix/>
          </a:blip>
          <a:srcRect b="0" l="0" r="0" t="0"/>
          <a:stretch/>
        </p:blipFill>
        <p:spPr>
          <a:xfrm>
            <a:off x="1967875" y="883400"/>
            <a:ext cx="5298824" cy="1674650"/>
          </a:xfrm>
          <a:prstGeom prst="rect">
            <a:avLst/>
          </a:prstGeom>
          <a:noFill/>
          <a:ln>
            <a:noFill/>
          </a:ln>
        </p:spPr>
      </p:pic>
      <p:sp>
        <p:nvSpPr>
          <p:cNvPr id="2566" name="Shape 2566"/>
          <p:cNvSpPr txBox="1"/>
          <p:nvPr/>
        </p:nvSpPr>
        <p:spPr>
          <a:xfrm>
            <a:off x="1480275" y="403826"/>
            <a:ext cx="1493700" cy="479700"/>
          </a:xfrm>
          <a:prstGeom prst="rect">
            <a:avLst/>
          </a:prstGeom>
          <a:noFill/>
          <a:ln>
            <a:noFill/>
          </a:ln>
        </p:spPr>
        <p:txBody>
          <a:bodyPr anchorCtr="0" anchor="t" bIns="91425" lIns="91425" rIns="91425" tIns="91425">
            <a:noAutofit/>
          </a:bodyPr>
          <a:lstStyle/>
          <a:p>
            <a:pPr lvl="0" rtl="0" algn="ctr">
              <a:spcBef>
                <a:spcPts val="0"/>
              </a:spcBef>
              <a:buNone/>
            </a:pPr>
            <a:r>
              <a:rPr b="1" lang="en" sz="1800"/>
              <a:t>occluded</a:t>
            </a:r>
          </a:p>
        </p:txBody>
      </p:sp>
      <p:sp>
        <p:nvSpPr>
          <p:cNvPr id="2567" name="Shape 2567"/>
          <p:cNvSpPr txBox="1"/>
          <p:nvPr/>
        </p:nvSpPr>
        <p:spPr>
          <a:xfrm>
            <a:off x="3726900" y="403827"/>
            <a:ext cx="1972800" cy="433800"/>
          </a:xfrm>
          <a:prstGeom prst="rect">
            <a:avLst/>
          </a:prstGeom>
          <a:noFill/>
          <a:ln>
            <a:noFill/>
          </a:ln>
        </p:spPr>
        <p:txBody>
          <a:bodyPr anchorCtr="0" anchor="t" bIns="91425" lIns="91425" rIns="91425" tIns="91425">
            <a:noAutofit/>
          </a:bodyPr>
          <a:lstStyle/>
          <a:p>
            <a:pPr lvl="0" rtl="0" algn="ctr">
              <a:spcBef>
                <a:spcPts val="0"/>
              </a:spcBef>
              <a:buNone/>
            </a:pPr>
            <a:r>
              <a:rPr b="1" lang="en" sz="1800"/>
              <a:t>completions</a:t>
            </a:r>
          </a:p>
        </p:txBody>
      </p:sp>
      <p:sp>
        <p:nvSpPr>
          <p:cNvPr id="2568" name="Shape 2568"/>
          <p:cNvSpPr txBox="1"/>
          <p:nvPr/>
        </p:nvSpPr>
        <p:spPr>
          <a:xfrm>
            <a:off x="6321150" y="426777"/>
            <a:ext cx="1331400" cy="433800"/>
          </a:xfrm>
          <a:prstGeom prst="rect">
            <a:avLst/>
          </a:prstGeom>
          <a:noFill/>
          <a:ln>
            <a:noFill/>
          </a:ln>
        </p:spPr>
        <p:txBody>
          <a:bodyPr anchorCtr="0" anchor="t" bIns="91425" lIns="91425" rIns="91425" tIns="91425">
            <a:noAutofit/>
          </a:bodyPr>
          <a:lstStyle/>
          <a:p>
            <a:pPr lvl="0" rtl="0" algn="ctr">
              <a:spcBef>
                <a:spcPts val="0"/>
              </a:spcBef>
              <a:buNone/>
            </a:pPr>
            <a:r>
              <a:rPr b="1" lang="en" sz="1800"/>
              <a:t>original</a:t>
            </a:r>
          </a:p>
        </p:txBody>
      </p:sp>
      <p:sp>
        <p:nvSpPr>
          <p:cNvPr id="2569" name="Shape 2569"/>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570" name="Shape 257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t/>
            </a:r>
            <a:endParaRPr/>
          </a:p>
        </p:txBody>
      </p:sp>
      <p:sp>
        <p:nvSpPr>
          <p:cNvPr id="2571" name="Shape 2571"/>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“Pixel Recurrent Neural Networks.” </a:t>
            </a:r>
            <a:r>
              <a:rPr i="1" lang="en" sz="1200">
                <a:solidFill>
                  <a:srgbClr val="434343"/>
                </a:solidFill>
              </a:rPr>
              <a:t>ICML (2016).</a:t>
            </a: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5" name="Shape 2575"/>
        <p:cNvGrpSpPr/>
        <p:nvPr/>
      </p:nvGrpSpPr>
      <p:grpSpPr>
        <a:xfrm>
          <a:off x="0" y="0"/>
          <a:ext cx="0" cy="0"/>
          <a:chOff x="0" y="0"/>
          <a:chExt cx="0" cy="0"/>
        </a:xfrm>
      </p:grpSpPr>
      <p:sp>
        <p:nvSpPr>
          <p:cNvPr id="2576" name="Shape 257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Conditional Pixel CNN </a:t>
            </a:r>
          </a:p>
        </p:txBody>
      </p:sp>
      <p:pic>
        <p:nvPicPr>
          <p:cNvPr descr="Screen Shot 2016-07-27 at 9.05.21 AM.png" id="2577" name="Shape 2577"/>
          <p:cNvPicPr preferRelativeResize="0"/>
          <p:nvPr/>
        </p:nvPicPr>
        <p:blipFill>
          <a:blip r:embed="rId3">
            <a:alphaModFix/>
          </a:blip>
          <a:stretch>
            <a:fillRect/>
          </a:stretch>
        </p:blipFill>
        <p:spPr>
          <a:xfrm>
            <a:off x="1888225" y="606174"/>
            <a:ext cx="5367547" cy="4156326"/>
          </a:xfrm>
          <a:prstGeom prst="rect">
            <a:avLst/>
          </a:prstGeom>
          <a:noFill/>
          <a:ln>
            <a:noFill/>
          </a:ln>
        </p:spPr>
      </p:pic>
      <p:sp>
        <p:nvSpPr>
          <p:cNvPr id="2578" name="Shape 2578"/>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Oord, A., et al. “Conditional Pixel CNN.” </a:t>
            </a:r>
            <a:r>
              <a:rPr i="1" lang="en" sz="1200">
                <a:solidFill>
                  <a:srgbClr val="434343"/>
                </a:solidFill>
              </a:rPr>
              <a:t>NIPS</a:t>
            </a:r>
            <a:r>
              <a:rPr i="1" lang="en" sz="1200">
                <a:solidFill>
                  <a:srgbClr val="434343"/>
                </a:solidFill>
              </a:rPr>
              <a:t> (2016).</a:t>
            </a: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2" name="Shape 2582"/>
        <p:cNvGrpSpPr/>
        <p:nvPr/>
      </p:nvGrpSpPr>
      <p:grpSpPr>
        <a:xfrm>
          <a:off x="0" y="0"/>
          <a:ext cx="0" cy="0"/>
          <a:chOff x="0" y="0"/>
          <a:chExt cx="0" cy="0"/>
        </a:xfrm>
      </p:grpSpPr>
      <p:sp>
        <p:nvSpPr>
          <p:cNvPr id="2583" name="Shape 258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WaveNets</a:t>
            </a:r>
          </a:p>
        </p:txBody>
      </p:sp>
      <p:pic>
        <p:nvPicPr>
          <p:cNvPr id="2584" name="Shape 2584"/>
          <p:cNvPicPr preferRelativeResize="0"/>
          <p:nvPr/>
        </p:nvPicPr>
        <p:blipFill>
          <a:blip r:embed="rId3">
            <a:alphaModFix/>
          </a:blip>
          <a:stretch>
            <a:fillRect/>
          </a:stretch>
        </p:blipFill>
        <p:spPr>
          <a:xfrm>
            <a:off x="1458875" y="2779162"/>
            <a:ext cx="4044599" cy="2050699"/>
          </a:xfrm>
          <a:prstGeom prst="rect">
            <a:avLst/>
          </a:prstGeom>
          <a:noFill/>
          <a:ln>
            <a:noFill/>
          </a:ln>
        </p:spPr>
      </p:pic>
      <p:pic>
        <p:nvPicPr>
          <p:cNvPr id="2585" name="Shape 2585"/>
          <p:cNvPicPr preferRelativeResize="0"/>
          <p:nvPr/>
        </p:nvPicPr>
        <p:blipFill>
          <a:blip r:embed="rId4">
            <a:alphaModFix/>
          </a:blip>
          <a:stretch>
            <a:fillRect/>
          </a:stretch>
        </p:blipFill>
        <p:spPr>
          <a:xfrm>
            <a:off x="980626" y="682375"/>
            <a:ext cx="4641450" cy="2130875"/>
          </a:xfrm>
          <a:prstGeom prst="rect">
            <a:avLst/>
          </a:prstGeom>
          <a:noFill/>
          <a:ln>
            <a:noFill/>
          </a:ln>
        </p:spPr>
      </p:pic>
      <p:pic>
        <p:nvPicPr>
          <p:cNvPr id="2586" name="Shape 2586"/>
          <p:cNvPicPr preferRelativeResize="0"/>
          <p:nvPr/>
        </p:nvPicPr>
        <p:blipFill rotWithShape="1">
          <a:blip r:embed="rId5">
            <a:alphaModFix/>
          </a:blip>
          <a:srcRect b="6628" l="12536" r="9883" t="29012"/>
          <a:stretch/>
        </p:blipFill>
        <p:spPr>
          <a:xfrm>
            <a:off x="6161474" y="2707733"/>
            <a:ext cx="1813325" cy="1509261"/>
          </a:xfrm>
          <a:prstGeom prst="rect">
            <a:avLst/>
          </a:prstGeom>
          <a:noFill/>
          <a:ln>
            <a:noFill/>
          </a:ln>
        </p:spPr>
      </p:pic>
      <p:pic>
        <p:nvPicPr>
          <p:cNvPr id="2587" name="Shape 2587"/>
          <p:cNvPicPr preferRelativeResize="0"/>
          <p:nvPr/>
        </p:nvPicPr>
        <p:blipFill rotWithShape="1">
          <a:blip r:embed="rId6">
            <a:alphaModFix/>
          </a:blip>
          <a:srcRect b="6625" l="12536" r="9883" t="29602"/>
          <a:stretch/>
        </p:blipFill>
        <p:spPr>
          <a:xfrm>
            <a:off x="6161475" y="987175"/>
            <a:ext cx="1813324" cy="1496000"/>
          </a:xfrm>
          <a:prstGeom prst="rect">
            <a:avLst/>
          </a:prstGeom>
          <a:noFill/>
          <a:ln>
            <a:noFill/>
          </a:ln>
        </p:spPr>
      </p:pic>
      <p:sp>
        <p:nvSpPr>
          <p:cNvPr id="2588" name="Shape 2588"/>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van den O</a:t>
            </a:r>
            <a:r>
              <a:rPr lang="en" sz="1200">
                <a:solidFill>
                  <a:srgbClr val="434343"/>
                </a:solidFill>
              </a:rPr>
              <a:t>ord, A., et al. “</a:t>
            </a:r>
            <a:r>
              <a:rPr lang="en" sz="1200">
                <a:solidFill>
                  <a:srgbClr val="434343"/>
                </a:solidFill>
                <a:hlinkClick r:id="rId7"/>
              </a:rPr>
              <a:t>WaveNet: A Generative Model for Raw Audio</a:t>
            </a:r>
            <a:r>
              <a:rPr lang="en" sz="1200">
                <a:solidFill>
                  <a:srgbClr val="434343"/>
                </a:solidFill>
              </a:rPr>
              <a:t>.”</a:t>
            </a:r>
            <a:r>
              <a:rPr lang="en" sz="1200">
                <a:solidFill>
                  <a:srgbClr val="434343"/>
                </a:solidFill>
              </a:rPr>
              <a:t> </a:t>
            </a:r>
            <a:r>
              <a:rPr i="1" lang="en" sz="1200">
                <a:solidFill>
                  <a:srgbClr val="434343"/>
                </a:solidFill>
              </a:rPr>
              <a:t>arxiv</a:t>
            </a:r>
            <a:r>
              <a:rPr i="1" lang="en" sz="1200">
                <a:solidFill>
                  <a:srgbClr val="434343"/>
                </a:solidFill>
              </a:rPr>
              <a:t> (2016).</a:t>
            </a: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2" name="Shape 2592"/>
        <p:cNvGrpSpPr/>
        <p:nvPr/>
      </p:nvGrpSpPr>
      <p:grpSpPr>
        <a:xfrm>
          <a:off x="0" y="0"/>
          <a:ext cx="0" cy="0"/>
          <a:chOff x="0" y="0"/>
          <a:chExt cx="0" cy="0"/>
        </a:xfrm>
      </p:grpSpPr>
      <p:sp>
        <p:nvSpPr>
          <p:cNvPr id="2593" name="Shape 2593"/>
          <p:cNvSpPr txBox="1"/>
          <p:nvPr>
            <p:ph idx="1" type="body"/>
          </p:nvPr>
        </p:nvSpPr>
        <p:spPr>
          <a:xfrm>
            <a:off x="182775" y="846575"/>
            <a:ext cx="8778300" cy="3949200"/>
          </a:xfrm>
          <a:prstGeom prst="rect">
            <a:avLst/>
          </a:prstGeom>
        </p:spPr>
        <p:txBody>
          <a:bodyPr anchorCtr="0" anchor="t" bIns="91425" lIns="91425" rIns="91425" tIns="91425">
            <a:noAutofit/>
          </a:bodyPr>
          <a:lstStyle/>
          <a:p>
            <a:pPr lvl="0">
              <a:spcBef>
                <a:spcPts val="0"/>
              </a:spcBef>
              <a:buNone/>
            </a:pPr>
            <a:r>
              <a:t/>
            </a:r>
            <a:endParaRPr/>
          </a:p>
        </p:txBody>
      </p:sp>
      <p:sp>
        <p:nvSpPr>
          <p:cNvPr id="2594" name="Shape 2594"/>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Video Pixel Network (VPN)</a:t>
            </a:r>
          </a:p>
        </p:txBody>
      </p:sp>
      <p:pic>
        <p:nvPicPr>
          <p:cNvPr descr="seq.gif" id="2595" name="Shape 2595"/>
          <p:cNvPicPr preferRelativeResize="0"/>
          <p:nvPr/>
        </p:nvPicPr>
        <p:blipFill>
          <a:blip r:embed="rId3">
            <a:alphaModFix/>
          </a:blip>
          <a:stretch>
            <a:fillRect/>
          </a:stretch>
        </p:blipFill>
        <p:spPr>
          <a:xfrm>
            <a:off x="6739609" y="1928375"/>
            <a:ext cx="1864600" cy="1864600"/>
          </a:xfrm>
          <a:prstGeom prst="rect">
            <a:avLst/>
          </a:prstGeom>
          <a:noFill/>
          <a:ln>
            <a:noFill/>
          </a:ln>
        </p:spPr>
      </p:pic>
      <p:pic>
        <p:nvPicPr>
          <p:cNvPr descr="seq.gif" id="2596" name="Shape 2596"/>
          <p:cNvPicPr preferRelativeResize="0"/>
          <p:nvPr/>
        </p:nvPicPr>
        <p:blipFill>
          <a:blip r:embed="rId4">
            <a:alphaModFix/>
          </a:blip>
          <a:stretch>
            <a:fillRect/>
          </a:stretch>
        </p:blipFill>
        <p:spPr>
          <a:xfrm>
            <a:off x="4517659" y="1928375"/>
            <a:ext cx="1864600" cy="1864600"/>
          </a:xfrm>
          <a:prstGeom prst="rect">
            <a:avLst/>
          </a:prstGeom>
          <a:noFill/>
          <a:ln>
            <a:noFill/>
          </a:ln>
        </p:spPr>
      </p:pic>
      <p:pic>
        <p:nvPicPr>
          <p:cNvPr descr="Screenshot from 2016-10-03 13:40:20.png" id="2597" name="Shape 2597"/>
          <p:cNvPicPr preferRelativeResize="0"/>
          <p:nvPr/>
        </p:nvPicPr>
        <p:blipFill>
          <a:blip r:embed="rId5">
            <a:alphaModFix/>
          </a:blip>
          <a:stretch>
            <a:fillRect/>
          </a:stretch>
        </p:blipFill>
        <p:spPr>
          <a:xfrm>
            <a:off x="398871" y="1721325"/>
            <a:ext cx="3414399" cy="2278699"/>
          </a:xfrm>
          <a:prstGeom prst="rect">
            <a:avLst/>
          </a:prstGeom>
          <a:noFill/>
          <a:ln>
            <a:noFill/>
          </a:ln>
        </p:spPr>
      </p:pic>
      <p:sp>
        <p:nvSpPr>
          <p:cNvPr id="2598" name="Shape 2598"/>
          <p:cNvSpPr txBox="1"/>
          <p:nvPr/>
        </p:nvSpPr>
        <p:spPr>
          <a:xfrm>
            <a:off x="0" y="4562675"/>
            <a:ext cx="9092700" cy="723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Kalchbrenner</a:t>
            </a:r>
            <a:r>
              <a:rPr lang="en" sz="1200">
                <a:solidFill>
                  <a:srgbClr val="434343"/>
                </a:solidFill>
              </a:rPr>
              <a:t>, N., et al. “Video Pixel Networks.” </a:t>
            </a:r>
            <a:r>
              <a:rPr b="1" i="1" lang="en" sz="1200">
                <a:solidFill>
                  <a:srgbClr val="434343"/>
                </a:solidFill>
              </a:rPr>
              <a:t>ICML</a:t>
            </a:r>
            <a:r>
              <a:rPr b="1" i="1" lang="en" sz="1200">
                <a:solidFill>
                  <a:srgbClr val="434343"/>
                </a:solidFill>
              </a:rPr>
              <a:t> (2017)</a:t>
            </a:r>
            <a:r>
              <a:rPr i="1" lang="en" sz="1200">
                <a:solidFill>
                  <a:srgbClr val="434343"/>
                </a:solidFill>
              </a:rPr>
              <a:t>.</a:t>
            </a: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602" name="Shape 2602"/>
        <p:cNvGrpSpPr/>
        <p:nvPr/>
      </p:nvGrpSpPr>
      <p:grpSpPr>
        <a:xfrm>
          <a:off x="0" y="0"/>
          <a:ext cx="0" cy="0"/>
          <a:chOff x="0" y="0"/>
          <a:chExt cx="0" cy="0"/>
        </a:xfrm>
      </p:grpSpPr>
      <p:sp>
        <p:nvSpPr>
          <p:cNvPr id="2603" name="Shape 2603"/>
          <p:cNvSpPr txBox="1"/>
          <p:nvPr>
            <p:ph type="ctrTitle"/>
          </p:nvPr>
        </p:nvSpPr>
        <p:spPr>
          <a:xfrm>
            <a:off x="311708" y="1545450"/>
            <a:ext cx="8520600" cy="2052600"/>
          </a:xfrm>
          <a:prstGeom prst="rect">
            <a:avLst/>
          </a:prstGeom>
        </p:spPr>
        <p:txBody>
          <a:bodyPr anchorCtr="0" anchor="ctr" bIns="91425" lIns="91425" rIns="91425" tIns="91425">
            <a:noAutofit/>
          </a:bodyPr>
          <a:lstStyle/>
          <a:p>
            <a:pPr lvl="0" rtl="0">
              <a:spcBef>
                <a:spcPts val="0"/>
              </a:spcBef>
              <a:buNone/>
            </a:pPr>
            <a:r>
              <a:rPr lang="en"/>
              <a:t>Online Seq2Seq</a:t>
            </a: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7" name="Shape 2607"/>
        <p:cNvGrpSpPr/>
        <p:nvPr/>
      </p:nvGrpSpPr>
      <p:grpSpPr>
        <a:xfrm>
          <a:off x="0" y="0"/>
          <a:ext cx="0" cy="0"/>
          <a:chOff x="0" y="0"/>
          <a:chExt cx="0" cy="0"/>
        </a:xfrm>
      </p:grpSpPr>
      <p:sp>
        <p:nvSpPr>
          <p:cNvPr id="2608" name="Shape 2608"/>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Practical limitations of Online Seq2Seq</a:t>
            </a:r>
          </a:p>
        </p:txBody>
      </p:sp>
      <p:pic>
        <p:nvPicPr>
          <p:cNvPr id="2609" name="Shape 2609"/>
          <p:cNvPicPr preferRelativeResize="0"/>
          <p:nvPr/>
        </p:nvPicPr>
        <p:blipFill rotWithShape="1">
          <a:blip r:embed="rId3">
            <a:alphaModFix/>
          </a:blip>
          <a:srcRect b="8336" l="5001" r="4056" t="25917"/>
          <a:stretch/>
        </p:blipFill>
        <p:spPr>
          <a:xfrm>
            <a:off x="4179598" y="3257449"/>
            <a:ext cx="4639899" cy="1886050"/>
          </a:xfrm>
          <a:prstGeom prst="rect">
            <a:avLst/>
          </a:prstGeom>
          <a:noFill/>
          <a:ln>
            <a:noFill/>
          </a:ln>
        </p:spPr>
      </p:pic>
      <p:pic>
        <p:nvPicPr>
          <p:cNvPr id="2610" name="Shape 2610"/>
          <p:cNvPicPr preferRelativeResize="0"/>
          <p:nvPr/>
        </p:nvPicPr>
        <p:blipFill rotWithShape="1">
          <a:blip r:embed="rId4">
            <a:alphaModFix/>
          </a:blip>
          <a:srcRect b="14031" l="0" r="0" t="22765"/>
          <a:stretch/>
        </p:blipFill>
        <p:spPr>
          <a:xfrm>
            <a:off x="4800599" y="1654350"/>
            <a:ext cx="3733899" cy="1603100"/>
          </a:xfrm>
          <a:prstGeom prst="rect">
            <a:avLst/>
          </a:prstGeom>
          <a:noFill/>
          <a:ln>
            <a:noFill/>
          </a:ln>
        </p:spPr>
      </p:pic>
      <p:pic>
        <p:nvPicPr>
          <p:cNvPr descr="Screen Shot 2017-08-03 at 8.00.20 PM.png" id="2611" name="Shape 2611"/>
          <p:cNvPicPr preferRelativeResize="0"/>
          <p:nvPr/>
        </p:nvPicPr>
        <p:blipFill rotWithShape="1">
          <a:blip r:embed="rId5">
            <a:alphaModFix/>
          </a:blip>
          <a:srcRect b="27179" l="13267" r="50824" t="20013"/>
          <a:stretch/>
        </p:blipFill>
        <p:spPr>
          <a:xfrm>
            <a:off x="144300" y="1466350"/>
            <a:ext cx="3949221" cy="3629951"/>
          </a:xfrm>
          <a:prstGeom prst="rect">
            <a:avLst/>
          </a:prstGeom>
          <a:noFill/>
          <a:ln>
            <a:noFill/>
          </a:ln>
        </p:spPr>
      </p:pic>
      <p:sp>
        <p:nvSpPr>
          <p:cNvPr id="2612" name="Shape 2612"/>
          <p:cNvSpPr txBox="1"/>
          <p:nvPr/>
        </p:nvSpPr>
        <p:spPr>
          <a:xfrm>
            <a:off x="260125" y="815875"/>
            <a:ext cx="7957800" cy="9342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Char char="●"/>
            </a:pPr>
            <a:r>
              <a:rPr lang="en" sz="1800">
                <a:solidFill>
                  <a:schemeClr val="dk2"/>
                </a:solidFill>
              </a:rPr>
              <a:t>Have to wait for all of the input to arrive</a:t>
            </a:r>
          </a:p>
          <a:p>
            <a:pPr indent="-342900" lvl="0" marL="457200">
              <a:spcBef>
                <a:spcPts val="0"/>
              </a:spcBef>
              <a:buClr>
                <a:schemeClr val="dk2"/>
              </a:buClr>
              <a:buSzPct val="100000"/>
              <a:buChar char="●"/>
            </a:pPr>
            <a:r>
              <a:rPr lang="en" sz="1800">
                <a:solidFill>
                  <a:schemeClr val="dk2"/>
                </a:solidFill>
              </a:rPr>
              <a:t>Yet, attention vector reveals a lot of globally monotonic structure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20" name="Shape 22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t/>
            </a:r>
            <a:endParaRPr/>
          </a:p>
        </p:txBody>
      </p:sp>
      <p:pic>
        <p:nvPicPr>
          <p:cNvPr descr="PiotrMirowski_2016_INNS_Web.003.png" id="221" name="Shape 2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2" name="Shape 222"/>
          <p:cNvSpPr txBox="1"/>
          <p:nvPr>
            <p:ph idx="1" type="body"/>
          </p:nvPr>
        </p:nvSpPr>
        <p:spPr>
          <a:xfrm>
            <a:off x="5034214" y="4812043"/>
            <a:ext cx="4167899" cy="478500"/>
          </a:xfrm>
          <a:prstGeom prst="rect">
            <a:avLst/>
          </a:prstGeom>
        </p:spPr>
        <p:txBody>
          <a:bodyPr anchorCtr="0" anchor="t" bIns="91425" lIns="91425" rIns="91425" tIns="91425">
            <a:noAutofit/>
          </a:bodyPr>
          <a:lstStyle/>
          <a:p>
            <a:pPr lvl="0" rtl="0" algn="r">
              <a:spcBef>
                <a:spcPts val="0"/>
              </a:spcBef>
              <a:buNone/>
            </a:pPr>
            <a:r>
              <a:rPr lang="en" sz="1200"/>
              <a:t>Slide Credit: Piotr Mirowski</a:t>
            </a: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6" name="Shape 2616"/>
        <p:cNvGrpSpPr/>
        <p:nvPr/>
      </p:nvGrpSpPr>
      <p:grpSpPr>
        <a:xfrm>
          <a:off x="0" y="0"/>
          <a:ext cx="0" cy="0"/>
          <a:chOff x="0" y="0"/>
          <a:chExt cx="0" cy="0"/>
        </a:xfrm>
      </p:grpSpPr>
      <p:sp>
        <p:nvSpPr>
          <p:cNvPr id="2617" name="Shape 261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sz="3000"/>
              <a:t>Online Sequence to Sequence Models</a:t>
            </a:r>
          </a:p>
        </p:txBody>
      </p:sp>
      <p:sp>
        <p:nvSpPr>
          <p:cNvPr id="2618" name="Shape 2618"/>
          <p:cNvSpPr txBox="1"/>
          <p:nvPr>
            <p:ph idx="1" type="body"/>
          </p:nvPr>
        </p:nvSpPr>
        <p:spPr>
          <a:xfrm>
            <a:off x="182775" y="846575"/>
            <a:ext cx="8778300" cy="2582400"/>
          </a:xfrm>
          <a:prstGeom prst="rect">
            <a:avLst/>
          </a:prstGeom>
        </p:spPr>
        <p:txBody>
          <a:bodyPr anchorCtr="0" anchor="t" bIns="91425" lIns="91425" rIns="91425" tIns="91425">
            <a:noAutofit/>
          </a:bodyPr>
          <a:lstStyle/>
          <a:p>
            <a:pPr indent="-381000" lvl="0" marL="457200" rtl="0">
              <a:spcBef>
                <a:spcPts val="0"/>
              </a:spcBef>
              <a:buSzPct val="100000"/>
            </a:pPr>
            <a:r>
              <a:rPr lang="en" sz="2400"/>
              <a:t>Overcome limitations of sequence to sequence models</a:t>
            </a:r>
          </a:p>
          <a:p>
            <a:pPr indent="-355600" lvl="1" marL="914400" rtl="0">
              <a:spcBef>
                <a:spcPts val="0"/>
              </a:spcBef>
              <a:buSzPct val="100000"/>
            </a:pPr>
            <a:r>
              <a:rPr lang="en" sz="2000"/>
              <a:t>No need to wait for the entire input sequence to arrive</a:t>
            </a:r>
          </a:p>
          <a:p>
            <a:pPr indent="-279400" lvl="0" marL="342900" marR="0" rtl="0" algn="l">
              <a:lnSpc>
                <a:spcPct val="150000"/>
              </a:lnSpc>
              <a:spcBef>
                <a:spcPts val="480"/>
              </a:spcBef>
              <a:spcAft>
                <a:spcPts val="0"/>
              </a:spcAft>
              <a:buClr>
                <a:srgbClr val="666666"/>
              </a:buClr>
              <a:buSzPct val="100000"/>
              <a:buFont typeface="Raleway"/>
            </a:pPr>
            <a:r>
              <a:rPr lang="en" sz="2000"/>
              <a:t>Has to solve the following problem:</a:t>
            </a:r>
          </a:p>
          <a:p>
            <a:pPr indent="-260350" lvl="1" marL="742950" rtl="0">
              <a:spcBef>
                <a:spcPts val="0"/>
              </a:spcBef>
              <a:buSzPct val="100000"/>
            </a:pPr>
            <a:r>
              <a:rPr lang="en" sz="2000"/>
              <a:t>Has enough information arrived for the model to make its next prediction ?</a:t>
            </a:r>
          </a:p>
        </p:txBody>
      </p:sp>
      <p:sp>
        <p:nvSpPr>
          <p:cNvPr id="2619" name="Shape 2619"/>
          <p:cNvSpPr txBox="1"/>
          <p:nvPr/>
        </p:nvSpPr>
        <p:spPr>
          <a:xfrm>
            <a:off x="24950" y="3807175"/>
            <a:ext cx="9144000" cy="1123500"/>
          </a:xfrm>
          <a:prstGeom prst="rect">
            <a:avLst/>
          </a:prstGeom>
          <a:noFill/>
          <a:ln>
            <a:noFill/>
          </a:ln>
        </p:spPr>
        <p:txBody>
          <a:bodyPr anchorCtr="0" anchor="t" bIns="91425" lIns="91425" rIns="91425" tIns="91425">
            <a:noAutofit/>
          </a:bodyPr>
          <a:lstStyle/>
          <a:p>
            <a:pPr indent="-304800" lvl="0" marL="457200" rtl="0">
              <a:spcBef>
                <a:spcPts val="0"/>
              </a:spcBef>
              <a:buClr>
                <a:srgbClr val="434343"/>
              </a:buClr>
              <a:buSzPct val="100000"/>
              <a:buChar char="●"/>
            </a:pPr>
            <a:r>
              <a:rPr lang="en" sz="1200">
                <a:solidFill>
                  <a:srgbClr val="434343"/>
                </a:solidFill>
              </a:rPr>
              <a:t>Yu, L., Buys, J., Blunsom, P.  “Online Segment to Segment Neural Transduction.” </a:t>
            </a:r>
            <a:r>
              <a:rPr i="1" lang="en" sz="1200">
                <a:solidFill>
                  <a:srgbClr val="434343"/>
                </a:solidFill>
              </a:rPr>
              <a:t>EMLP (2016).</a:t>
            </a:r>
          </a:p>
          <a:p>
            <a:pPr indent="-304800" lvl="0" marL="457200" rtl="0">
              <a:spcBef>
                <a:spcPts val="0"/>
              </a:spcBef>
              <a:buClr>
                <a:srgbClr val="434343"/>
              </a:buClr>
              <a:buSzPct val="100000"/>
              <a:buChar char="●"/>
            </a:pPr>
            <a:r>
              <a:rPr lang="en" sz="1200">
                <a:solidFill>
                  <a:srgbClr val="434343"/>
                </a:solidFill>
              </a:rPr>
              <a:t>Jaitly, N., et al. “An Online Sequence-to-Sequence Model Using Partial Conditioning.” </a:t>
            </a:r>
            <a:r>
              <a:rPr i="1" lang="en" sz="1200">
                <a:solidFill>
                  <a:srgbClr val="434343"/>
                </a:solidFill>
              </a:rPr>
              <a:t>NIPS (2016).</a:t>
            </a:r>
          </a:p>
          <a:p>
            <a:pPr indent="-304800" lvl="0" marL="457200" rtl="0">
              <a:spcBef>
                <a:spcPts val="0"/>
              </a:spcBef>
              <a:buClr>
                <a:srgbClr val="434343"/>
              </a:buClr>
              <a:buSzPct val="100000"/>
              <a:buChar char="●"/>
            </a:pPr>
            <a:r>
              <a:rPr lang="en" sz="1200">
                <a:solidFill>
                  <a:srgbClr val="434343"/>
                </a:solidFill>
              </a:rPr>
              <a:t>Luo, Y., et al. “Learning online alignments with continuous rewards policy gradient.” </a:t>
            </a:r>
            <a:r>
              <a:rPr i="1" lang="en" sz="1200">
                <a:solidFill>
                  <a:srgbClr val="434343"/>
                </a:solidFill>
              </a:rPr>
              <a:t>ICASSP (2017).</a:t>
            </a:r>
          </a:p>
          <a:p>
            <a:pPr indent="-304800" lvl="0" marL="457200" rtl="0">
              <a:spcBef>
                <a:spcPts val="0"/>
              </a:spcBef>
              <a:buClr>
                <a:srgbClr val="434343"/>
              </a:buClr>
              <a:buSzPct val="100000"/>
              <a:buChar char="●"/>
            </a:pPr>
            <a:r>
              <a:rPr lang="en" sz="1200">
                <a:solidFill>
                  <a:srgbClr val="434343"/>
                </a:solidFill>
              </a:rPr>
              <a:t>Gu, J, Neubig, G, Cho, K, Li, V.O.K.. “Learning to translate in real-time with neural machine translation”. </a:t>
            </a:r>
            <a:r>
              <a:rPr i="1" lang="en" sz="1200">
                <a:solidFill>
                  <a:srgbClr val="434343"/>
                </a:solidFill>
              </a:rPr>
              <a:t>EACL (2017)</a:t>
            </a:r>
          </a:p>
          <a:p>
            <a:pPr indent="-304800" lvl="0" marL="457200" rtl="0">
              <a:spcBef>
                <a:spcPts val="0"/>
              </a:spcBef>
              <a:buClr>
                <a:srgbClr val="434343"/>
              </a:buClr>
              <a:buSzPct val="100000"/>
              <a:buChar char="●"/>
            </a:pPr>
            <a:r>
              <a:rPr lang="en" sz="1200">
                <a:solidFill>
                  <a:srgbClr val="222222"/>
                </a:solidFill>
                <a:highlight>
                  <a:srgbClr val="FFFFFF"/>
                </a:highlight>
              </a:rPr>
              <a:t>Raffel, Colin, et al. "Online and Linear-Time Attention by Enforcing Monotonic Alignments." </a:t>
            </a:r>
            <a:r>
              <a:rPr i="1" lang="en" sz="1200">
                <a:solidFill>
                  <a:srgbClr val="222222"/>
                </a:solidFill>
                <a:highlight>
                  <a:srgbClr val="FFFFFF"/>
                </a:highlight>
              </a:rPr>
              <a:t>ICML 2017 (</a:t>
            </a:r>
            <a:r>
              <a:rPr lang="en" sz="1000">
                <a:solidFill>
                  <a:srgbClr val="263238"/>
                </a:solidFill>
              </a:rPr>
              <a:t>Tue Aug 8th 01:30</a:t>
            </a:r>
            <a:r>
              <a:rPr i="1" lang="en" sz="1200">
                <a:solidFill>
                  <a:srgbClr val="222222"/>
                </a:solidFill>
                <a:highlight>
                  <a:srgbClr val="FFFFFF"/>
                </a:highlight>
              </a:rPr>
              <a:t>)</a:t>
            </a: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3" name="Shape 2623"/>
        <p:cNvGrpSpPr/>
        <p:nvPr/>
      </p:nvGrpSpPr>
      <p:grpSpPr>
        <a:xfrm>
          <a:off x="0" y="0"/>
          <a:ext cx="0" cy="0"/>
          <a:chOff x="0" y="0"/>
          <a:chExt cx="0" cy="0"/>
        </a:xfrm>
      </p:grpSpPr>
      <p:pic>
        <p:nvPicPr>
          <p:cNvPr descr="Screen Shot 2017-08-03 at 8.21.46 PM.png" id="2624" name="Shape 2624"/>
          <p:cNvPicPr preferRelativeResize="0"/>
          <p:nvPr/>
        </p:nvPicPr>
        <p:blipFill rotWithShape="1">
          <a:blip r:embed="rId3">
            <a:alphaModFix/>
          </a:blip>
          <a:srcRect b="23450" l="10392" r="51676" t="27816"/>
          <a:stretch/>
        </p:blipFill>
        <p:spPr>
          <a:xfrm>
            <a:off x="1181125" y="963150"/>
            <a:ext cx="3678624" cy="2954052"/>
          </a:xfrm>
          <a:prstGeom prst="rect">
            <a:avLst/>
          </a:prstGeom>
          <a:noFill/>
          <a:ln>
            <a:noFill/>
          </a:ln>
        </p:spPr>
      </p:pic>
      <p:sp>
        <p:nvSpPr>
          <p:cNvPr id="2625" name="Shape 2625"/>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Sequence Transducer</a:t>
            </a:r>
          </a:p>
        </p:txBody>
      </p:sp>
      <p:grpSp>
        <p:nvGrpSpPr>
          <p:cNvPr id="2626" name="Shape 2626"/>
          <p:cNvGrpSpPr/>
          <p:nvPr/>
        </p:nvGrpSpPr>
        <p:grpSpPr>
          <a:xfrm>
            <a:off x="1956775" y="3674425"/>
            <a:ext cx="2394425" cy="1028975"/>
            <a:chOff x="1956775" y="4055425"/>
            <a:chExt cx="2394425" cy="1028975"/>
          </a:xfrm>
        </p:grpSpPr>
        <p:grpSp>
          <p:nvGrpSpPr>
            <p:cNvPr id="2627" name="Shape 2627"/>
            <p:cNvGrpSpPr/>
            <p:nvPr/>
          </p:nvGrpSpPr>
          <p:grpSpPr>
            <a:xfrm>
              <a:off x="1962800" y="4374925"/>
              <a:ext cx="2388400" cy="236400"/>
              <a:chOff x="1962800" y="4374925"/>
              <a:chExt cx="2388400" cy="236400"/>
            </a:xfrm>
          </p:grpSpPr>
          <p:sp>
            <p:nvSpPr>
              <p:cNvPr id="2628" name="Shape 2628"/>
              <p:cNvSpPr/>
              <p:nvPr/>
            </p:nvSpPr>
            <p:spPr>
              <a:xfrm>
                <a:off x="19628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29" name="Shape 2629"/>
              <p:cNvSpPr/>
              <p:nvPr/>
            </p:nvSpPr>
            <p:spPr>
              <a:xfrm>
                <a:off x="25724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30" name="Shape 2630"/>
              <p:cNvSpPr/>
              <p:nvPr/>
            </p:nvSpPr>
            <p:spPr>
              <a:xfrm>
                <a:off x="31820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31" name="Shape 2631"/>
              <p:cNvSpPr/>
              <p:nvPr/>
            </p:nvSpPr>
            <p:spPr>
              <a:xfrm>
                <a:off x="37443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32" name="Shape 2632"/>
              <p:cNvCxnSpPr>
                <a:stCxn id="2628" idx="3"/>
                <a:endCxn id="2629" idx="1"/>
              </p:cNvCxnSpPr>
              <p:nvPr/>
            </p:nvCxnSpPr>
            <p:spPr>
              <a:xfrm>
                <a:off x="2222900" y="4493125"/>
                <a:ext cx="349500" cy="0"/>
              </a:xfrm>
              <a:prstGeom prst="straightConnector1">
                <a:avLst/>
              </a:prstGeom>
              <a:noFill/>
              <a:ln cap="flat" cmpd="sng" w="19050">
                <a:solidFill>
                  <a:schemeClr val="dk2"/>
                </a:solidFill>
                <a:prstDash val="solid"/>
                <a:round/>
                <a:headEnd len="lg" w="lg" type="none"/>
                <a:tailEnd len="lg" w="lg" type="triangle"/>
              </a:ln>
            </p:spPr>
          </p:cxnSp>
          <p:cxnSp>
            <p:nvCxnSpPr>
              <p:cNvPr id="2633" name="Shape 2633"/>
              <p:cNvCxnSpPr>
                <a:stCxn id="2629" idx="3"/>
                <a:endCxn id="2630" idx="1"/>
              </p:cNvCxnSpPr>
              <p:nvPr/>
            </p:nvCxnSpPr>
            <p:spPr>
              <a:xfrm>
                <a:off x="2832500" y="4493125"/>
                <a:ext cx="349500" cy="0"/>
              </a:xfrm>
              <a:prstGeom prst="straightConnector1">
                <a:avLst/>
              </a:prstGeom>
              <a:noFill/>
              <a:ln cap="flat" cmpd="sng" w="19050">
                <a:solidFill>
                  <a:schemeClr val="dk2"/>
                </a:solidFill>
                <a:prstDash val="solid"/>
                <a:round/>
                <a:headEnd len="lg" w="lg" type="none"/>
                <a:tailEnd len="lg" w="lg" type="triangle"/>
              </a:ln>
            </p:spPr>
          </p:cxnSp>
          <p:cxnSp>
            <p:nvCxnSpPr>
              <p:cNvPr id="2634" name="Shape 2634"/>
              <p:cNvCxnSpPr>
                <a:stCxn id="2630" idx="3"/>
                <a:endCxn id="2631" idx="1"/>
              </p:cNvCxnSpPr>
              <p:nvPr/>
            </p:nvCxnSpPr>
            <p:spPr>
              <a:xfrm>
                <a:off x="3442100" y="4493125"/>
                <a:ext cx="302100" cy="0"/>
              </a:xfrm>
              <a:prstGeom prst="straightConnector1">
                <a:avLst/>
              </a:prstGeom>
              <a:noFill/>
              <a:ln cap="flat" cmpd="sng" w="19050">
                <a:solidFill>
                  <a:schemeClr val="dk2"/>
                </a:solidFill>
                <a:prstDash val="solid"/>
                <a:round/>
                <a:headEnd len="lg" w="lg" type="none"/>
                <a:tailEnd len="lg" w="lg" type="triangle"/>
              </a:ln>
            </p:spPr>
          </p:cxnSp>
          <p:cxnSp>
            <p:nvCxnSpPr>
              <p:cNvPr id="2635" name="Shape 2635"/>
              <p:cNvCxnSpPr>
                <a:stCxn id="2631" idx="3"/>
              </p:cNvCxnSpPr>
              <p:nvPr/>
            </p:nvCxnSpPr>
            <p:spPr>
              <a:xfrm>
                <a:off x="4004400" y="4493125"/>
                <a:ext cx="346800" cy="0"/>
              </a:xfrm>
              <a:prstGeom prst="straightConnector1">
                <a:avLst/>
              </a:prstGeom>
              <a:noFill/>
              <a:ln cap="flat" cmpd="sng" w="19050">
                <a:solidFill>
                  <a:schemeClr val="dk2"/>
                </a:solidFill>
                <a:prstDash val="solid"/>
                <a:round/>
                <a:headEnd len="lg" w="lg" type="none"/>
                <a:tailEnd len="lg" w="lg" type="triangle"/>
              </a:ln>
            </p:spPr>
          </p:cxnSp>
        </p:grpSp>
        <p:grpSp>
          <p:nvGrpSpPr>
            <p:cNvPr id="2636" name="Shape 2636"/>
            <p:cNvGrpSpPr/>
            <p:nvPr/>
          </p:nvGrpSpPr>
          <p:grpSpPr>
            <a:xfrm>
              <a:off x="1956775" y="4611325"/>
              <a:ext cx="2102450" cy="473075"/>
              <a:chOff x="1956775" y="4611325"/>
              <a:chExt cx="2102450" cy="473075"/>
            </a:xfrm>
          </p:grpSpPr>
          <p:grpSp>
            <p:nvGrpSpPr>
              <p:cNvPr id="2637" name="Shape 2637"/>
              <p:cNvGrpSpPr/>
              <p:nvPr/>
            </p:nvGrpSpPr>
            <p:grpSpPr>
              <a:xfrm>
                <a:off x="2092850" y="4611325"/>
                <a:ext cx="1782400" cy="325200"/>
                <a:chOff x="2092850" y="4611325"/>
                <a:chExt cx="1782400" cy="325200"/>
              </a:xfrm>
            </p:grpSpPr>
            <p:cxnSp>
              <p:nvCxnSpPr>
                <p:cNvPr id="2638" name="Shape 2638"/>
                <p:cNvCxnSpPr>
                  <a:endCxn id="2628" idx="2"/>
                </p:cNvCxnSpPr>
                <p:nvPr/>
              </p:nvCxnSpPr>
              <p:spPr>
                <a:xfrm rot="10800000">
                  <a:off x="2092850" y="46113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639" name="Shape 2639"/>
                <p:cNvCxnSpPr>
                  <a:endCxn id="2629" idx="2"/>
                </p:cNvCxnSpPr>
                <p:nvPr/>
              </p:nvCxnSpPr>
              <p:spPr>
                <a:xfrm rot="10800000">
                  <a:off x="2702450" y="46113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640" name="Shape 2640"/>
                <p:cNvCxnSpPr>
                  <a:endCxn id="2630" idx="2"/>
                </p:cNvCxnSpPr>
                <p:nvPr/>
              </p:nvCxnSpPr>
              <p:spPr>
                <a:xfrm rot="10800000">
                  <a:off x="3312050" y="46113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641" name="Shape 2641"/>
                <p:cNvCxnSpPr>
                  <a:endCxn id="2631" idx="2"/>
                </p:cNvCxnSpPr>
                <p:nvPr/>
              </p:nvCxnSpPr>
              <p:spPr>
                <a:xfrm rot="10800000">
                  <a:off x="3874350" y="4611325"/>
                  <a:ext cx="900" cy="325200"/>
                </a:xfrm>
                <a:prstGeom prst="straightConnector1">
                  <a:avLst/>
                </a:prstGeom>
                <a:noFill/>
                <a:ln cap="flat" cmpd="sng" w="9525">
                  <a:solidFill>
                    <a:schemeClr val="dk2"/>
                  </a:solidFill>
                  <a:prstDash val="solid"/>
                  <a:round/>
                  <a:headEnd len="lg" w="lg" type="none"/>
                  <a:tailEnd len="lg" w="lg" type="triangle"/>
                </a:ln>
              </p:spPr>
            </p:cxnSp>
          </p:grpSp>
          <p:sp>
            <p:nvSpPr>
              <p:cNvPr id="2642" name="Shape 2642"/>
              <p:cNvSpPr txBox="1"/>
              <p:nvPr/>
            </p:nvSpPr>
            <p:spPr>
              <a:xfrm>
                <a:off x="1956775" y="4942500"/>
                <a:ext cx="310500" cy="141900"/>
              </a:xfrm>
              <a:prstGeom prst="rect">
                <a:avLst/>
              </a:prstGeom>
              <a:noFill/>
              <a:ln>
                <a:noFill/>
              </a:ln>
            </p:spPr>
            <p:txBody>
              <a:bodyPr anchorCtr="0" anchor="ctr" bIns="91425" lIns="91425" rIns="91425" tIns="91425">
                <a:noAutofit/>
              </a:bodyPr>
              <a:lstStyle/>
              <a:p>
                <a:pPr lvl="0" algn="ctr">
                  <a:spcBef>
                    <a:spcPts val="0"/>
                  </a:spcBef>
                  <a:buNone/>
                </a:pPr>
                <a:r>
                  <a:rPr lang="en" sz="1200"/>
                  <a:t>x</a:t>
                </a:r>
                <a:r>
                  <a:rPr baseline="-25000" lang="en" sz="1200"/>
                  <a:t>1</a:t>
                </a:r>
              </a:p>
            </p:txBody>
          </p:sp>
          <p:sp>
            <p:nvSpPr>
              <p:cNvPr id="2643" name="Shape 2643"/>
              <p:cNvSpPr txBox="1"/>
              <p:nvPr/>
            </p:nvSpPr>
            <p:spPr>
              <a:xfrm>
                <a:off x="2572275"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x</a:t>
                </a:r>
                <a:r>
                  <a:rPr baseline="-25000" lang="en" sz="1200"/>
                  <a:t>2</a:t>
                </a:r>
              </a:p>
            </p:txBody>
          </p:sp>
          <p:sp>
            <p:nvSpPr>
              <p:cNvPr id="2644" name="Shape 2644"/>
              <p:cNvSpPr txBox="1"/>
              <p:nvPr/>
            </p:nvSpPr>
            <p:spPr>
              <a:xfrm>
                <a:off x="3179050"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x</a:t>
                </a:r>
                <a:r>
                  <a:rPr baseline="-25000" lang="en" sz="1200"/>
                  <a:t>3</a:t>
                </a:r>
              </a:p>
            </p:txBody>
          </p:sp>
          <p:sp>
            <p:nvSpPr>
              <p:cNvPr id="2645" name="Shape 2645"/>
              <p:cNvSpPr txBox="1"/>
              <p:nvPr/>
            </p:nvSpPr>
            <p:spPr>
              <a:xfrm>
                <a:off x="3748725" y="4936625"/>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x</a:t>
                </a:r>
                <a:r>
                  <a:rPr baseline="-25000" lang="en" sz="1200"/>
                  <a:t>4</a:t>
                </a:r>
              </a:p>
            </p:txBody>
          </p:sp>
        </p:grpSp>
        <p:grpSp>
          <p:nvGrpSpPr>
            <p:cNvPr id="2646" name="Shape 2646"/>
            <p:cNvGrpSpPr/>
            <p:nvPr/>
          </p:nvGrpSpPr>
          <p:grpSpPr>
            <a:xfrm>
              <a:off x="2092850" y="4055425"/>
              <a:ext cx="1782100" cy="319500"/>
              <a:chOff x="2092850" y="4055425"/>
              <a:chExt cx="1782100" cy="319500"/>
            </a:xfrm>
          </p:grpSpPr>
          <p:cxnSp>
            <p:nvCxnSpPr>
              <p:cNvPr id="2647" name="Shape 2647"/>
              <p:cNvCxnSpPr>
                <a:stCxn id="2628" idx="0"/>
              </p:cNvCxnSpPr>
              <p:nvPr/>
            </p:nvCxnSpPr>
            <p:spPr>
              <a:xfrm rot="10800000">
                <a:off x="2092850" y="40554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648" name="Shape 2648"/>
              <p:cNvCxnSpPr>
                <a:stCxn id="2629" idx="0"/>
              </p:cNvCxnSpPr>
              <p:nvPr/>
            </p:nvCxnSpPr>
            <p:spPr>
              <a:xfrm rot="10800000">
                <a:off x="2702450" y="40554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649" name="Shape 2649"/>
              <p:cNvCxnSpPr>
                <a:stCxn id="2630" idx="0"/>
              </p:cNvCxnSpPr>
              <p:nvPr/>
            </p:nvCxnSpPr>
            <p:spPr>
              <a:xfrm rot="10800000">
                <a:off x="3312050" y="40554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650" name="Shape 2650"/>
              <p:cNvCxnSpPr>
                <a:stCxn id="2631" idx="0"/>
              </p:cNvCxnSpPr>
              <p:nvPr/>
            </p:nvCxnSpPr>
            <p:spPr>
              <a:xfrm flipH="1" rot="10800000">
                <a:off x="3874350" y="4055425"/>
                <a:ext cx="600" cy="319500"/>
              </a:xfrm>
              <a:prstGeom prst="straightConnector1">
                <a:avLst/>
              </a:prstGeom>
              <a:noFill/>
              <a:ln cap="flat" cmpd="sng" w="9525">
                <a:solidFill>
                  <a:schemeClr val="dk2"/>
                </a:solidFill>
                <a:prstDash val="solid"/>
                <a:round/>
                <a:headEnd len="lg" w="lg" type="none"/>
                <a:tailEnd len="lg" w="lg" type="triangle"/>
              </a:ln>
            </p:spPr>
          </p:cxnSp>
        </p:grpSp>
      </p:grpSp>
      <p:grpSp>
        <p:nvGrpSpPr>
          <p:cNvPr id="2651" name="Shape 2651"/>
          <p:cNvGrpSpPr/>
          <p:nvPr/>
        </p:nvGrpSpPr>
        <p:grpSpPr>
          <a:xfrm rot="5400000">
            <a:off x="-215962" y="1535887"/>
            <a:ext cx="2388400" cy="1113275"/>
            <a:chOff x="1616000" y="4055425"/>
            <a:chExt cx="2388400" cy="1113275"/>
          </a:xfrm>
        </p:grpSpPr>
        <p:grpSp>
          <p:nvGrpSpPr>
            <p:cNvPr id="2652" name="Shape 2652"/>
            <p:cNvGrpSpPr/>
            <p:nvPr/>
          </p:nvGrpSpPr>
          <p:grpSpPr>
            <a:xfrm>
              <a:off x="1616000" y="4374925"/>
              <a:ext cx="2388400" cy="236400"/>
              <a:chOff x="1616000" y="4374925"/>
              <a:chExt cx="2388400" cy="236400"/>
            </a:xfrm>
          </p:grpSpPr>
          <p:sp>
            <p:nvSpPr>
              <p:cNvPr id="2653" name="Shape 2653"/>
              <p:cNvSpPr/>
              <p:nvPr/>
            </p:nvSpPr>
            <p:spPr>
              <a:xfrm>
                <a:off x="19628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54" name="Shape 2654"/>
              <p:cNvSpPr/>
              <p:nvPr/>
            </p:nvSpPr>
            <p:spPr>
              <a:xfrm>
                <a:off x="25724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55" name="Shape 2655"/>
              <p:cNvSpPr/>
              <p:nvPr/>
            </p:nvSpPr>
            <p:spPr>
              <a:xfrm>
                <a:off x="31820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56" name="Shape 2656"/>
              <p:cNvSpPr/>
              <p:nvPr/>
            </p:nvSpPr>
            <p:spPr>
              <a:xfrm>
                <a:off x="37443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57" name="Shape 2657"/>
              <p:cNvCxnSpPr>
                <a:stCxn id="2653" idx="3"/>
                <a:endCxn id="2654" idx="1"/>
              </p:cNvCxnSpPr>
              <p:nvPr/>
            </p:nvCxnSpPr>
            <p:spPr>
              <a:xfrm rot="10800000">
                <a:off x="2397650" y="4318375"/>
                <a:ext cx="0" cy="349500"/>
              </a:xfrm>
              <a:prstGeom prst="straightConnector1">
                <a:avLst/>
              </a:prstGeom>
              <a:noFill/>
              <a:ln cap="flat" cmpd="sng" w="19050">
                <a:solidFill>
                  <a:schemeClr val="dk2"/>
                </a:solidFill>
                <a:prstDash val="solid"/>
                <a:round/>
                <a:headEnd len="lg" w="lg" type="triangle"/>
                <a:tailEnd len="lg" w="lg" type="none"/>
              </a:ln>
            </p:spPr>
          </p:cxnSp>
          <p:cxnSp>
            <p:nvCxnSpPr>
              <p:cNvPr id="2658" name="Shape 2658"/>
              <p:cNvCxnSpPr>
                <a:stCxn id="2654" idx="3"/>
                <a:endCxn id="2655" idx="1"/>
              </p:cNvCxnSpPr>
              <p:nvPr/>
            </p:nvCxnSpPr>
            <p:spPr>
              <a:xfrm rot="10800000">
                <a:off x="3007250" y="4318375"/>
                <a:ext cx="0" cy="349500"/>
              </a:xfrm>
              <a:prstGeom prst="straightConnector1">
                <a:avLst/>
              </a:prstGeom>
              <a:noFill/>
              <a:ln cap="flat" cmpd="sng" w="19050">
                <a:solidFill>
                  <a:schemeClr val="dk2"/>
                </a:solidFill>
                <a:prstDash val="solid"/>
                <a:round/>
                <a:headEnd len="lg" w="lg" type="triangle"/>
                <a:tailEnd len="lg" w="lg" type="none"/>
              </a:ln>
            </p:spPr>
          </p:cxnSp>
          <p:cxnSp>
            <p:nvCxnSpPr>
              <p:cNvPr id="2659" name="Shape 2659"/>
              <p:cNvCxnSpPr>
                <a:stCxn id="2655" idx="3"/>
                <a:endCxn id="2656" idx="1"/>
              </p:cNvCxnSpPr>
              <p:nvPr/>
            </p:nvCxnSpPr>
            <p:spPr>
              <a:xfrm rot="10800000">
                <a:off x="3593150" y="4342075"/>
                <a:ext cx="0" cy="302100"/>
              </a:xfrm>
              <a:prstGeom prst="straightConnector1">
                <a:avLst/>
              </a:prstGeom>
              <a:noFill/>
              <a:ln cap="flat" cmpd="sng" w="19050">
                <a:solidFill>
                  <a:schemeClr val="dk2"/>
                </a:solidFill>
                <a:prstDash val="solid"/>
                <a:round/>
                <a:headEnd len="lg" w="lg" type="triangle"/>
                <a:tailEnd len="lg" w="lg" type="none"/>
              </a:ln>
            </p:spPr>
          </p:cxnSp>
          <p:cxnSp>
            <p:nvCxnSpPr>
              <p:cNvPr id="2660" name="Shape 2660"/>
              <p:cNvCxnSpPr>
                <a:endCxn id="2653" idx="1"/>
              </p:cNvCxnSpPr>
              <p:nvPr/>
            </p:nvCxnSpPr>
            <p:spPr>
              <a:xfrm rot="10800000">
                <a:off x="1789400" y="4319725"/>
                <a:ext cx="0" cy="346800"/>
              </a:xfrm>
              <a:prstGeom prst="straightConnector1">
                <a:avLst/>
              </a:prstGeom>
              <a:noFill/>
              <a:ln cap="flat" cmpd="sng" w="19050">
                <a:solidFill>
                  <a:schemeClr val="dk2"/>
                </a:solidFill>
                <a:prstDash val="solid"/>
                <a:round/>
                <a:headEnd len="lg" w="lg" type="triangle"/>
                <a:tailEnd len="lg" w="lg" type="none"/>
              </a:ln>
            </p:spPr>
          </p:cxnSp>
        </p:grpSp>
        <p:grpSp>
          <p:nvGrpSpPr>
            <p:cNvPr id="2661" name="Shape 2661"/>
            <p:cNvGrpSpPr/>
            <p:nvPr/>
          </p:nvGrpSpPr>
          <p:grpSpPr>
            <a:xfrm>
              <a:off x="2041075" y="4611325"/>
              <a:ext cx="1933850" cy="557375"/>
              <a:chOff x="2041075" y="4611325"/>
              <a:chExt cx="1933850" cy="557375"/>
            </a:xfrm>
          </p:grpSpPr>
          <p:grpSp>
            <p:nvGrpSpPr>
              <p:cNvPr id="2662" name="Shape 2662"/>
              <p:cNvGrpSpPr/>
              <p:nvPr/>
            </p:nvGrpSpPr>
            <p:grpSpPr>
              <a:xfrm>
                <a:off x="2092850" y="4611325"/>
                <a:ext cx="1782400" cy="325200"/>
                <a:chOff x="2092850" y="4611325"/>
                <a:chExt cx="1782400" cy="325200"/>
              </a:xfrm>
            </p:grpSpPr>
            <p:cxnSp>
              <p:nvCxnSpPr>
                <p:cNvPr id="2663" name="Shape 2663"/>
                <p:cNvCxnSpPr>
                  <a:endCxn id="2653" idx="2"/>
                </p:cNvCxnSpPr>
                <p:nvPr/>
              </p:nvCxnSpPr>
              <p:spPr>
                <a:xfrm rot="-5400000">
                  <a:off x="1933100" y="47710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664" name="Shape 2664"/>
                <p:cNvCxnSpPr>
                  <a:endCxn id="2654" idx="2"/>
                </p:cNvCxnSpPr>
                <p:nvPr/>
              </p:nvCxnSpPr>
              <p:spPr>
                <a:xfrm rot="-5400000">
                  <a:off x="2542700" y="47710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665" name="Shape 2665"/>
                <p:cNvCxnSpPr>
                  <a:endCxn id="2655" idx="2"/>
                </p:cNvCxnSpPr>
                <p:nvPr/>
              </p:nvCxnSpPr>
              <p:spPr>
                <a:xfrm rot="-5400000">
                  <a:off x="3152300" y="47710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666" name="Shape 2666"/>
                <p:cNvCxnSpPr>
                  <a:endCxn id="2656" idx="2"/>
                </p:cNvCxnSpPr>
                <p:nvPr/>
              </p:nvCxnSpPr>
              <p:spPr>
                <a:xfrm flipH="1" rot="5400000">
                  <a:off x="3712200" y="4773475"/>
                  <a:ext cx="325200" cy="900"/>
                </a:xfrm>
                <a:prstGeom prst="straightConnector1">
                  <a:avLst/>
                </a:prstGeom>
                <a:noFill/>
                <a:ln cap="flat" cmpd="sng" w="9525">
                  <a:solidFill>
                    <a:schemeClr val="dk2"/>
                  </a:solidFill>
                  <a:prstDash val="solid"/>
                  <a:round/>
                  <a:headEnd len="lg" w="lg" type="none"/>
                  <a:tailEnd len="lg" w="lg" type="triangle"/>
                </a:ln>
              </p:spPr>
            </p:cxnSp>
          </p:grpSp>
          <p:sp>
            <p:nvSpPr>
              <p:cNvPr id="2667" name="Shape 2667"/>
              <p:cNvSpPr txBox="1"/>
              <p:nvPr/>
            </p:nvSpPr>
            <p:spPr>
              <a:xfrm flipH="1" rot="-5400000">
                <a:off x="3748725"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1</a:t>
                </a:r>
              </a:p>
            </p:txBody>
          </p:sp>
          <p:sp>
            <p:nvSpPr>
              <p:cNvPr id="2668" name="Shape 2668"/>
              <p:cNvSpPr txBox="1"/>
              <p:nvPr/>
            </p:nvSpPr>
            <p:spPr>
              <a:xfrm flipH="1" rot="-5400000">
                <a:off x="3133224"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2</a:t>
                </a:r>
              </a:p>
            </p:txBody>
          </p:sp>
          <p:sp>
            <p:nvSpPr>
              <p:cNvPr id="2669" name="Shape 2669"/>
              <p:cNvSpPr txBox="1"/>
              <p:nvPr/>
            </p:nvSpPr>
            <p:spPr>
              <a:xfrm flipH="1" rot="-5400000">
                <a:off x="2526450"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3</a:t>
                </a:r>
              </a:p>
            </p:txBody>
          </p:sp>
          <p:sp>
            <p:nvSpPr>
              <p:cNvPr id="2670" name="Shape 2670"/>
              <p:cNvSpPr txBox="1"/>
              <p:nvPr/>
            </p:nvSpPr>
            <p:spPr>
              <a:xfrm flipH="1" rot="-5400000">
                <a:off x="1956775" y="4936625"/>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4</a:t>
                </a:r>
              </a:p>
            </p:txBody>
          </p:sp>
        </p:grpSp>
        <p:grpSp>
          <p:nvGrpSpPr>
            <p:cNvPr id="2671" name="Shape 2671"/>
            <p:cNvGrpSpPr/>
            <p:nvPr/>
          </p:nvGrpSpPr>
          <p:grpSpPr>
            <a:xfrm>
              <a:off x="2092850" y="4055425"/>
              <a:ext cx="1782100" cy="319500"/>
              <a:chOff x="2092850" y="4055425"/>
              <a:chExt cx="1782100" cy="319500"/>
            </a:xfrm>
          </p:grpSpPr>
          <p:cxnSp>
            <p:nvCxnSpPr>
              <p:cNvPr id="2672" name="Shape 2672"/>
              <p:cNvCxnSpPr>
                <a:stCxn id="2653" idx="0"/>
              </p:cNvCxnSpPr>
              <p:nvPr/>
            </p:nvCxnSpPr>
            <p:spPr>
              <a:xfrm rot="-5400000">
                <a:off x="1933100" y="42151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673" name="Shape 2673"/>
              <p:cNvCxnSpPr>
                <a:stCxn id="2654" idx="0"/>
              </p:cNvCxnSpPr>
              <p:nvPr/>
            </p:nvCxnSpPr>
            <p:spPr>
              <a:xfrm rot="-5400000">
                <a:off x="2542700" y="42151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674" name="Shape 2674"/>
              <p:cNvCxnSpPr>
                <a:stCxn id="2655" idx="0"/>
              </p:cNvCxnSpPr>
              <p:nvPr/>
            </p:nvCxnSpPr>
            <p:spPr>
              <a:xfrm rot="-5400000">
                <a:off x="3152300" y="42151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675" name="Shape 2675"/>
              <p:cNvCxnSpPr>
                <a:stCxn id="2656" idx="0"/>
              </p:cNvCxnSpPr>
              <p:nvPr/>
            </p:nvCxnSpPr>
            <p:spPr>
              <a:xfrm rot="-5400000">
                <a:off x="3714900" y="4214875"/>
                <a:ext cx="319500" cy="600"/>
              </a:xfrm>
              <a:prstGeom prst="straightConnector1">
                <a:avLst/>
              </a:prstGeom>
              <a:noFill/>
              <a:ln cap="flat" cmpd="sng" w="9525">
                <a:solidFill>
                  <a:schemeClr val="dk2"/>
                </a:solidFill>
                <a:prstDash val="solid"/>
                <a:round/>
                <a:headEnd len="lg" w="lg" type="none"/>
                <a:tailEnd len="lg" w="lg" type="triangle"/>
              </a:ln>
            </p:spPr>
          </p:cxnSp>
        </p:grpSp>
      </p:grpSp>
      <p:sp>
        <p:nvSpPr>
          <p:cNvPr id="2676" name="Shape 2676"/>
          <p:cNvSpPr txBox="1"/>
          <p:nvPr/>
        </p:nvSpPr>
        <p:spPr>
          <a:xfrm>
            <a:off x="4623250" y="804050"/>
            <a:ext cx="4520700" cy="37470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buClr>
                <a:schemeClr val="dk2"/>
              </a:buClr>
              <a:buSzPct val="100000"/>
              <a:buChar char="●"/>
            </a:pPr>
            <a:r>
              <a:rPr lang="en" sz="1800">
                <a:solidFill>
                  <a:schemeClr val="dk2"/>
                </a:solidFill>
              </a:rPr>
              <a:t>RNN over input (encoder)</a:t>
            </a:r>
          </a:p>
          <a:p>
            <a:pPr indent="-342900" lvl="0" marL="457200" rtl="0">
              <a:lnSpc>
                <a:spcPct val="115000"/>
              </a:lnSpc>
              <a:spcBef>
                <a:spcPts val="0"/>
              </a:spcBef>
              <a:buClr>
                <a:schemeClr val="dk2"/>
              </a:buClr>
              <a:buSzPct val="100000"/>
              <a:buChar char="●"/>
            </a:pPr>
            <a:r>
              <a:rPr lang="en" sz="1800">
                <a:solidFill>
                  <a:schemeClr val="dk2"/>
                </a:solidFill>
              </a:rPr>
              <a:t>RNN over output (transducer)</a:t>
            </a:r>
          </a:p>
          <a:p>
            <a:pPr indent="-342900" lvl="0" marL="457200" marR="0" rtl="0" algn="l">
              <a:lnSpc>
                <a:spcPct val="115000"/>
              </a:lnSpc>
              <a:spcBef>
                <a:spcPts val="0"/>
              </a:spcBef>
              <a:spcAft>
                <a:spcPts val="0"/>
              </a:spcAft>
              <a:buClr>
                <a:schemeClr val="dk2"/>
              </a:buClr>
              <a:buSzPct val="100000"/>
              <a:buFont typeface="Arial"/>
              <a:buChar char="●"/>
            </a:pPr>
            <a:r>
              <a:rPr lang="en" sz="1800">
                <a:solidFill>
                  <a:schemeClr val="dk2"/>
                </a:solidFill>
              </a:rPr>
              <a:t>Right arrow consumes input without producing output</a:t>
            </a:r>
          </a:p>
          <a:p>
            <a:pPr indent="-342900" lvl="0" marL="457200" rtl="0">
              <a:lnSpc>
                <a:spcPct val="115000"/>
              </a:lnSpc>
              <a:spcBef>
                <a:spcPts val="0"/>
              </a:spcBef>
              <a:buClr>
                <a:schemeClr val="dk2"/>
              </a:buClr>
              <a:buSzPct val="100000"/>
              <a:buChar char="●"/>
            </a:pPr>
            <a:r>
              <a:rPr lang="en" sz="1800">
                <a:solidFill>
                  <a:schemeClr val="dk2"/>
                </a:solidFill>
              </a:rPr>
              <a:t>Up arrow produces output without consuming input</a:t>
            </a:r>
          </a:p>
          <a:p>
            <a:pPr indent="-342900" lvl="0" marL="457200" rtl="0">
              <a:lnSpc>
                <a:spcPct val="115000"/>
              </a:lnSpc>
              <a:spcBef>
                <a:spcPts val="0"/>
              </a:spcBef>
              <a:buClr>
                <a:schemeClr val="dk2"/>
              </a:buClr>
              <a:buSzPct val="100000"/>
              <a:buChar char="●"/>
            </a:pPr>
            <a:r>
              <a:rPr lang="en" sz="1800">
                <a:solidFill>
                  <a:schemeClr val="dk2"/>
                </a:solidFill>
              </a:rPr>
              <a:t>Edge probabilities computed from softmax that is a sum of logits from the encoder and the decoder</a:t>
            </a:r>
          </a:p>
        </p:txBody>
      </p:sp>
      <p:sp>
        <p:nvSpPr>
          <p:cNvPr id="2677" name="Shape 2677"/>
          <p:cNvSpPr txBox="1"/>
          <p:nvPr/>
        </p:nvSpPr>
        <p:spPr>
          <a:xfrm>
            <a:off x="0" y="4728350"/>
            <a:ext cx="6727800" cy="4152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Graves, A. “Sequence transduction with recurrent neural networks.” </a:t>
            </a:r>
            <a:r>
              <a:rPr i="1" lang="en" sz="1200">
                <a:solidFill>
                  <a:srgbClr val="434343"/>
                </a:solidFill>
                <a:highlight>
                  <a:srgbClr val="FFFFFF"/>
                </a:highlight>
              </a:rPr>
              <a:t>ICML (2012).</a:t>
            </a: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1" name="Shape 2681"/>
        <p:cNvGrpSpPr/>
        <p:nvPr/>
      </p:nvGrpSpPr>
      <p:grpSpPr>
        <a:xfrm>
          <a:off x="0" y="0"/>
          <a:ext cx="0" cy="0"/>
          <a:chOff x="0" y="0"/>
          <a:chExt cx="0" cy="0"/>
        </a:xfrm>
      </p:grpSpPr>
      <p:pic>
        <p:nvPicPr>
          <p:cNvPr descr="Screen Shot 2017-08-03 at 8.21.46 PM.png" id="2682" name="Shape 2682"/>
          <p:cNvPicPr preferRelativeResize="0"/>
          <p:nvPr/>
        </p:nvPicPr>
        <p:blipFill rotWithShape="1">
          <a:blip r:embed="rId3">
            <a:alphaModFix/>
          </a:blip>
          <a:srcRect b="23450" l="10392" r="51676" t="27816"/>
          <a:stretch/>
        </p:blipFill>
        <p:spPr>
          <a:xfrm>
            <a:off x="1181125" y="963150"/>
            <a:ext cx="3678624" cy="2954052"/>
          </a:xfrm>
          <a:prstGeom prst="rect">
            <a:avLst/>
          </a:prstGeom>
          <a:noFill/>
          <a:ln>
            <a:noFill/>
          </a:ln>
        </p:spPr>
      </p:pic>
      <p:sp>
        <p:nvSpPr>
          <p:cNvPr id="2683" name="Shape 268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sz="2800"/>
              <a:t>Sequence Transducer vs Sequence-to-Sequence</a:t>
            </a:r>
          </a:p>
        </p:txBody>
      </p:sp>
      <p:grpSp>
        <p:nvGrpSpPr>
          <p:cNvPr id="2684" name="Shape 2684"/>
          <p:cNvGrpSpPr/>
          <p:nvPr/>
        </p:nvGrpSpPr>
        <p:grpSpPr>
          <a:xfrm rot="5400000">
            <a:off x="-375712" y="1695637"/>
            <a:ext cx="2388400" cy="793775"/>
            <a:chOff x="1616000" y="4374925"/>
            <a:chExt cx="2388400" cy="793775"/>
          </a:xfrm>
        </p:grpSpPr>
        <p:grpSp>
          <p:nvGrpSpPr>
            <p:cNvPr id="2685" name="Shape 2685"/>
            <p:cNvGrpSpPr/>
            <p:nvPr/>
          </p:nvGrpSpPr>
          <p:grpSpPr>
            <a:xfrm>
              <a:off x="1616000" y="4374925"/>
              <a:ext cx="2388400" cy="236400"/>
              <a:chOff x="1616000" y="4374925"/>
              <a:chExt cx="2388400" cy="236400"/>
            </a:xfrm>
          </p:grpSpPr>
          <p:sp>
            <p:nvSpPr>
              <p:cNvPr id="2686" name="Shape 2686"/>
              <p:cNvSpPr/>
              <p:nvPr/>
            </p:nvSpPr>
            <p:spPr>
              <a:xfrm>
                <a:off x="19628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87" name="Shape 2687"/>
              <p:cNvSpPr/>
              <p:nvPr/>
            </p:nvSpPr>
            <p:spPr>
              <a:xfrm>
                <a:off x="25724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88" name="Shape 2688"/>
              <p:cNvSpPr/>
              <p:nvPr/>
            </p:nvSpPr>
            <p:spPr>
              <a:xfrm>
                <a:off x="31820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89" name="Shape 2689"/>
              <p:cNvSpPr/>
              <p:nvPr/>
            </p:nvSpPr>
            <p:spPr>
              <a:xfrm>
                <a:off x="37443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90" name="Shape 2690"/>
              <p:cNvCxnSpPr>
                <a:stCxn id="2686" idx="3"/>
                <a:endCxn id="2687" idx="1"/>
              </p:cNvCxnSpPr>
              <p:nvPr/>
            </p:nvCxnSpPr>
            <p:spPr>
              <a:xfrm rot="10800000">
                <a:off x="2397650" y="4318375"/>
                <a:ext cx="0" cy="349500"/>
              </a:xfrm>
              <a:prstGeom prst="straightConnector1">
                <a:avLst/>
              </a:prstGeom>
              <a:noFill/>
              <a:ln cap="flat" cmpd="sng" w="19050">
                <a:solidFill>
                  <a:schemeClr val="dk2"/>
                </a:solidFill>
                <a:prstDash val="solid"/>
                <a:round/>
                <a:headEnd len="lg" w="lg" type="triangle"/>
                <a:tailEnd len="lg" w="lg" type="none"/>
              </a:ln>
            </p:spPr>
          </p:cxnSp>
          <p:cxnSp>
            <p:nvCxnSpPr>
              <p:cNvPr id="2691" name="Shape 2691"/>
              <p:cNvCxnSpPr>
                <a:stCxn id="2687" idx="3"/>
                <a:endCxn id="2688" idx="1"/>
              </p:cNvCxnSpPr>
              <p:nvPr/>
            </p:nvCxnSpPr>
            <p:spPr>
              <a:xfrm rot="10800000">
                <a:off x="3007250" y="4318375"/>
                <a:ext cx="0" cy="349500"/>
              </a:xfrm>
              <a:prstGeom prst="straightConnector1">
                <a:avLst/>
              </a:prstGeom>
              <a:noFill/>
              <a:ln cap="flat" cmpd="sng" w="19050">
                <a:solidFill>
                  <a:schemeClr val="dk2"/>
                </a:solidFill>
                <a:prstDash val="solid"/>
                <a:round/>
                <a:headEnd len="lg" w="lg" type="triangle"/>
                <a:tailEnd len="lg" w="lg" type="none"/>
              </a:ln>
            </p:spPr>
          </p:cxnSp>
          <p:cxnSp>
            <p:nvCxnSpPr>
              <p:cNvPr id="2692" name="Shape 2692"/>
              <p:cNvCxnSpPr>
                <a:stCxn id="2688" idx="3"/>
                <a:endCxn id="2689" idx="1"/>
              </p:cNvCxnSpPr>
              <p:nvPr/>
            </p:nvCxnSpPr>
            <p:spPr>
              <a:xfrm rot="10800000">
                <a:off x="3593150" y="4342075"/>
                <a:ext cx="0" cy="302100"/>
              </a:xfrm>
              <a:prstGeom prst="straightConnector1">
                <a:avLst/>
              </a:prstGeom>
              <a:noFill/>
              <a:ln cap="flat" cmpd="sng" w="19050">
                <a:solidFill>
                  <a:schemeClr val="dk2"/>
                </a:solidFill>
                <a:prstDash val="solid"/>
                <a:round/>
                <a:headEnd len="lg" w="lg" type="triangle"/>
                <a:tailEnd len="lg" w="lg" type="none"/>
              </a:ln>
            </p:spPr>
          </p:cxnSp>
          <p:cxnSp>
            <p:nvCxnSpPr>
              <p:cNvPr id="2693" name="Shape 2693"/>
              <p:cNvCxnSpPr>
                <a:endCxn id="2686" idx="1"/>
              </p:cNvCxnSpPr>
              <p:nvPr/>
            </p:nvCxnSpPr>
            <p:spPr>
              <a:xfrm rot="10800000">
                <a:off x="1789400" y="4319725"/>
                <a:ext cx="0" cy="346800"/>
              </a:xfrm>
              <a:prstGeom prst="straightConnector1">
                <a:avLst/>
              </a:prstGeom>
              <a:noFill/>
              <a:ln cap="flat" cmpd="sng" w="19050">
                <a:solidFill>
                  <a:schemeClr val="dk2"/>
                </a:solidFill>
                <a:prstDash val="solid"/>
                <a:round/>
                <a:headEnd len="lg" w="lg" type="triangle"/>
                <a:tailEnd len="lg" w="lg" type="none"/>
              </a:ln>
            </p:spPr>
          </p:cxnSp>
        </p:grpSp>
        <p:grpSp>
          <p:nvGrpSpPr>
            <p:cNvPr id="2694" name="Shape 2694"/>
            <p:cNvGrpSpPr/>
            <p:nvPr/>
          </p:nvGrpSpPr>
          <p:grpSpPr>
            <a:xfrm>
              <a:off x="2041075" y="4611325"/>
              <a:ext cx="1933850" cy="557375"/>
              <a:chOff x="2041075" y="4611325"/>
              <a:chExt cx="1933850" cy="557375"/>
            </a:xfrm>
          </p:grpSpPr>
          <p:grpSp>
            <p:nvGrpSpPr>
              <p:cNvPr id="2695" name="Shape 2695"/>
              <p:cNvGrpSpPr/>
              <p:nvPr/>
            </p:nvGrpSpPr>
            <p:grpSpPr>
              <a:xfrm>
                <a:off x="2092850" y="4611325"/>
                <a:ext cx="1782400" cy="325200"/>
                <a:chOff x="2092850" y="4611325"/>
                <a:chExt cx="1782400" cy="325200"/>
              </a:xfrm>
            </p:grpSpPr>
            <p:cxnSp>
              <p:nvCxnSpPr>
                <p:cNvPr id="2696" name="Shape 2696"/>
                <p:cNvCxnSpPr>
                  <a:endCxn id="2686" idx="2"/>
                </p:cNvCxnSpPr>
                <p:nvPr/>
              </p:nvCxnSpPr>
              <p:spPr>
                <a:xfrm rot="-5400000">
                  <a:off x="1933100" y="47710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697" name="Shape 2697"/>
                <p:cNvCxnSpPr>
                  <a:endCxn id="2687" idx="2"/>
                </p:cNvCxnSpPr>
                <p:nvPr/>
              </p:nvCxnSpPr>
              <p:spPr>
                <a:xfrm rot="-5400000">
                  <a:off x="2542700" y="47710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698" name="Shape 2698"/>
                <p:cNvCxnSpPr>
                  <a:endCxn id="2688" idx="2"/>
                </p:cNvCxnSpPr>
                <p:nvPr/>
              </p:nvCxnSpPr>
              <p:spPr>
                <a:xfrm rot="-5400000">
                  <a:off x="3152300" y="47710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699" name="Shape 2699"/>
                <p:cNvCxnSpPr>
                  <a:endCxn id="2689" idx="2"/>
                </p:cNvCxnSpPr>
                <p:nvPr/>
              </p:nvCxnSpPr>
              <p:spPr>
                <a:xfrm flipH="1" rot="5400000">
                  <a:off x="3712200" y="4773475"/>
                  <a:ext cx="325200" cy="900"/>
                </a:xfrm>
                <a:prstGeom prst="straightConnector1">
                  <a:avLst/>
                </a:prstGeom>
                <a:noFill/>
                <a:ln cap="flat" cmpd="sng" w="9525">
                  <a:solidFill>
                    <a:schemeClr val="dk2"/>
                  </a:solidFill>
                  <a:prstDash val="solid"/>
                  <a:round/>
                  <a:headEnd len="lg" w="lg" type="none"/>
                  <a:tailEnd len="lg" w="lg" type="triangle"/>
                </a:ln>
              </p:spPr>
            </p:cxnSp>
          </p:grpSp>
          <p:sp>
            <p:nvSpPr>
              <p:cNvPr id="2700" name="Shape 2700"/>
              <p:cNvSpPr txBox="1"/>
              <p:nvPr/>
            </p:nvSpPr>
            <p:spPr>
              <a:xfrm flipH="1" rot="-5400000">
                <a:off x="3748725"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1</a:t>
                </a:r>
              </a:p>
            </p:txBody>
          </p:sp>
          <p:sp>
            <p:nvSpPr>
              <p:cNvPr id="2701" name="Shape 2701"/>
              <p:cNvSpPr txBox="1"/>
              <p:nvPr/>
            </p:nvSpPr>
            <p:spPr>
              <a:xfrm flipH="1" rot="-5400000">
                <a:off x="3133224"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2</a:t>
                </a:r>
              </a:p>
            </p:txBody>
          </p:sp>
          <p:sp>
            <p:nvSpPr>
              <p:cNvPr id="2702" name="Shape 2702"/>
              <p:cNvSpPr txBox="1"/>
              <p:nvPr/>
            </p:nvSpPr>
            <p:spPr>
              <a:xfrm flipH="1" rot="-5400000">
                <a:off x="2526450"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3</a:t>
                </a:r>
              </a:p>
            </p:txBody>
          </p:sp>
          <p:sp>
            <p:nvSpPr>
              <p:cNvPr id="2703" name="Shape 2703"/>
              <p:cNvSpPr txBox="1"/>
              <p:nvPr/>
            </p:nvSpPr>
            <p:spPr>
              <a:xfrm flipH="1" rot="-5400000">
                <a:off x="1956775" y="4936625"/>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4</a:t>
                </a:r>
              </a:p>
            </p:txBody>
          </p:sp>
        </p:grpSp>
      </p:grpSp>
      <p:sp>
        <p:nvSpPr>
          <p:cNvPr id="2704" name="Shape 2704"/>
          <p:cNvSpPr txBox="1"/>
          <p:nvPr/>
        </p:nvSpPr>
        <p:spPr>
          <a:xfrm>
            <a:off x="4752000" y="1185050"/>
            <a:ext cx="3986100" cy="9327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Char char="●"/>
            </a:pPr>
            <a:r>
              <a:rPr lang="en" sz="1800">
                <a:solidFill>
                  <a:schemeClr val="dk2"/>
                </a:solidFill>
              </a:rPr>
              <a:t>Transducer step interacts with only one input step</a:t>
            </a:r>
          </a:p>
        </p:txBody>
      </p:sp>
      <p:sp>
        <p:nvSpPr>
          <p:cNvPr id="2705" name="Shape 2705"/>
          <p:cNvSpPr/>
          <p:nvPr/>
        </p:nvSpPr>
        <p:spPr>
          <a:xfrm>
            <a:off x="1330875" y="3409300"/>
            <a:ext cx="212700" cy="189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706" name="Shape 2706"/>
          <p:cNvGrpSpPr/>
          <p:nvPr/>
        </p:nvGrpSpPr>
        <p:grpSpPr>
          <a:xfrm>
            <a:off x="1543550" y="3504025"/>
            <a:ext cx="2807650" cy="1199375"/>
            <a:chOff x="1543550" y="3885025"/>
            <a:chExt cx="2807650" cy="1199375"/>
          </a:xfrm>
        </p:grpSpPr>
        <p:grpSp>
          <p:nvGrpSpPr>
            <p:cNvPr id="2707" name="Shape 2707"/>
            <p:cNvGrpSpPr/>
            <p:nvPr/>
          </p:nvGrpSpPr>
          <p:grpSpPr>
            <a:xfrm>
              <a:off x="1962800" y="4374925"/>
              <a:ext cx="2388400" cy="236400"/>
              <a:chOff x="1962800" y="4374925"/>
              <a:chExt cx="2388400" cy="236400"/>
            </a:xfrm>
          </p:grpSpPr>
          <p:sp>
            <p:nvSpPr>
              <p:cNvPr id="2708" name="Shape 2708"/>
              <p:cNvSpPr/>
              <p:nvPr/>
            </p:nvSpPr>
            <p:spPr>
              <a:xfrm>
                <a:off x="19628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09" name="Shape 2709"/>
              <p:cNvSpPr/>
              <p:nvPr/>
            </p:nvSpPr>
            <p:spPr>
              <a:xfrm>
                <a:off x="25724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10" name="Shape 2710"/>
              <p:cNvSpPr/>
              <p:nvPr/>
            </p:nvSpPr>
            <p:spPr>
              <a:xfrm>
                <a:off x="31820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11" name="Shape 2711"/>
              <p:cNvSpPr/>
              <p:nvPr/>
            </p:nvSpPr>
            <p:spPr>
              <a:xfrm>
                <a:off x="37443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712" name="Shape 2712"/>
              <p:cNvCxnSpPr>
                <a:stCxn id="2708" idx="3"/>
                <a:endCxn id="2709" idx="1"/>
              </p:cNvCxnSpPr>
              <p:nvPr/>
            </p:nvCxnSpPr>
            <p:spPr>
              <a:xfrm>
                <a:off x="2222900" y="4493125"/>
                <a:ext cx="349500" cy="0"/>
              </a:xfrm>
              <a:prstGeom prst="straightConnector1">
                <a:avLst/>
              </a:prstGeom>
              <a:noFill/>
              <a:ln cap="flat" cmpd="sng" w="19050">
                <a:solidFill>
                  <a:schemeClr val="dk2"/>
                </a:solidFill>
                <a:prstDash val="solid"/>
                <a:round/>
                <a:headEnd len="lg" w="lg" type="none"/>
                <a:tailEnd len="lg" w="lg" type="triangle"/>
              </a:ln>
            </p:spPr>
          </p:cxnSp>
          <p:cxnSp>
            <p:nvCxnSpPr>
              <p:cNvPr id="2713" name="Shape 2713"/>
              <p:cNvCxnSpPr>
                <a:stCxn id="2709" idx="3"/>
                <a:endCxn id="2710" idx="1"/>
              </p:cNvCxnSpPr>
              <p:nvPr/>
            </p:nvCxnSpPr>
            <p:spPr>
              <a:xfrm>
                <a:off x="2832500" y="4493125"/>
                <a:ext cx="349500" cy="0"/>
              </a:xfrm>
              <a:prstGeom prst="straightConnector1">
                <a:avLst/>
              </a:prstGeom>
              <a:noFill/>
              <a:ln cap="flat" cmpd="sng" w="19050">
                <a:solidFill>
                  <a:schemeClr val="dk2"/>
                </a:solidFill>
                <a:prstDash val="solid"/>
                <a:round/>
                <a:headEnd len="lg" w="lg" type="none"/>
                <a:tailEnd len="lg" w="lg" type="triangle"/>
              </a:ln>
            </p:spPr>
          </p:cxnSp>
          <p:cxnSp>
            <p:nvCxnSpPr>
              <p:cNvPr id="2714" name="Shape 2714"/>
              <p:cNvCxnSpPr>
                <a:stCxn id="2710" idx="3"/>
                <a:endCxn id="2711" idx="1"/>
              </p:cNvCxnSpPr>
              <p:nvPr/>
            </p:nvCxnSpPr>
            <p:spPr>
              <a:xfrm>
                <a:off x="3442100" y="4493125"/>
                <a:ext cx="302100" cy="0"/>
              </a:xfrm>
              <a:prstGeom prst="straightConnector1">
                <a:avLst/>
              </a:prstGeom>
              <a:noFill/>
              <a:ln cap="flat" cmpd="sng" w="19050">
                <a:solidFill>
                  <a:schemeClr val="dk2"/>
                </a:solidFill>
                <a:prstDash val="solid"/>
                <a:round/>
                <a:headEnd len="lg" w="lg" type="none"/>
                <a:tailEnd len="lg" w="lg" type="triangle"/>
              </a:ln>
            </p:spPr>
          </p:cxnSp>
          <p:cxnSp>
            <p:nvCxnSpPr>
              <p:cNvPr id="2715" name="Shape 2715"/>
              <p:cNvCxnSpPr>
                <a:stCxn id="2711" idx="3"/>
              </p:cNvCxnSpPr>
              <p:nvPr/>
            </p:nvCxnSpPr>
            <p:spPr>
              <a:xfrm>
                <a:off x="4004400" y="4493125"/>
                <a:ext cx="346800" cy="0"/>
              </a:xfrm>
              <a:prstGeom prst="straightConnector1">
                <a:avLst/>
              </a:prstGeom>
              <a:noFill/>
              <a:ln cap="flat" cmpd="sng" w="19050">
                <a:solidFill>
                  <a:schemeClr val="dk2"/>
                </a:solidFill>
                <a:prstDash val="solid"/>
                <a:round/>
                <a:headEnd len="lg" w="lg" type="none"/>
                <a:tailEnd len="lg" w="lg" type="triangle"/>
              </a:ln>
            </p:spPr>
          </p:cxnSp>
        </p:grpSp>
        <p:grpSp>
          <p:nvGrpSpPr>
            <p:cNvPr id="2716" name="Shape 2716"/>
            <p:cNvGrpSpPr/>
            <p:nvPr/>
          </p:nvGrpSpPr>
          <p:grpSpPr>
            <a:xfrm>
              <a:off x="1956775" y="4611325"/>
              <a:ext cx="2102450" cy="473075"/>
              <a:chOff x="1956775" y="4611325"/>
              <a:chExt cx="2102450" cy="473075"/>
            </a:xfrm>
          </p:grpSpPr>
          <p:grpSp>
            <p:nvGrpSpPr>
              <p:cNvPr id="2717" name="Shape 2717"/>
              <p:cNvGrpSpPr/>
              <p:nvPr/>
            </p:nvGrpSpPr>
            <p:grpSpPr>
              <a:xfrm>
                <a:off x="2092850" y="4611325"/>
                <a:ext cx="1782400" cy="325200"/>
                <a:chOff x="2092850" y="4611325"/>
                <a:chExt cx="1782400" cy="325200"/>
              </a:xfrm>
            </p:grpSpPr>
            <p:cxnSp>
              <p:nvCxnSpPr>
                <p:cNvPr id="2718" name="Shape 2718"/>
                <p:cNvCxnSpPr>
                  <a:endCxn id="2708" idx="2"/>
                </p:cNvCxnSpPr>
                <p:nvPr/>
              </p:nvCxnSpPr>
              <p:spPr>
                <a:xfrm rot="10800000">
                  <a:off x="2092850" y="46113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719" name="Shape 2719"/>
                <p:cNvCxnSpPr>
                  <a:endCxn id="2709" idx="2"/>
                </p:cNvCxnSpPr>
                <p:nvPr/>
              </p:nvCxnSpPr>
              <p:spPr>
                <a:xfrm rot="10800000">
                  <a:off x="2702450" y="46113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720" name="Shape 2720"/>
                <p:cNvCxnSpPr>
                  <a:endCxn id="2710" idx="2"/>
                </p:cNvCxnSpPr>
                <p:nvPr/>
              </p:nvCxnSpPr>
              <p:spPr>
                <a:xfrm rot="10800000">
                  <a:off x="3312050" y="46113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721" name="Shape 2721"/>
                <p:cNvCxnSpPr>
                  <a:endCxn id="2711" idx="2"/>
                </p:cNvCxnSpPr>
                <p:nvPr/>
              </p:nvCxnSpPr>
              <p:spPr>
                <a:xfrm rot="10800000">
                  <a:off x="3874350" y="4611325"/>
                  <a:ext cx="900" cy="325200"/>
                </a:xfrm>
                <a:prstGeom prst="straightConnector1">
                  <a:avLst/>
                </a:prstGeom>
                <a:noFill/>
                <a:ln cap="flat" cmpd="sng" w="9525">
                  <a:solidFill>
                    <a:schemeClr val="dk2"/>
                  </a:solidFill>
                  <a:prstDash val="solid"/>
                  <a:round/>
                  <a:headEnd len="lg" w="lg" type="none"/>
                  <a:tailEnd len="lg" w="lg" type="triangle"/>
                </a:ln>
              </p:spPr>
            </p:cxnSp>
          </p:grpSp>
          <p:sp>
            <p:nvSpPr>
              <p:cNvPr id="2722" name="Shape 2722"/>
              <p:cNvSpPr txBox="1"/>
              <p:nvPr/>
            </p:nvSpPr>
            <p:spPr>
              <a:xfrm>
                <a:off x="1956775"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x</a:t>
                </a:r>
                <a:r>
                  <a:rPr baseline="-25000" lang="en" sz="1200"/>
                  <a:t>1</a:t>
                </a:r>
              </a:p>
            </p:txBody>
          </p:sp>
          <p:sp>
            <p:nvSpPr>
              <p:cNvPr id="2723" name="Shape 2723"/>
              <p:cNvSpPr txBox="1"/>
              <p:nvPr/>
            </p:nvSpPr>
            <p:spPr>
              <a:xfrm>
                <a:off x="2572275"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x</a:t>
                </a:r>
                <a:r>
                  <a:rPr baseline="-25000" lang="en" sz="1200"/>
                  <a:t>2</a:t>
                </a:r>
              </a:p>
            </p:txBody>
          </p:sp>
          <p:sp>
            <p:nvSpPr>
              <p:cNvPr id="2724" name="Shape 2724"/>
              <p:cNvSpPr txBox="1"/>
              <p:nvPr/>
            </p:nvSpPr>
            <p:spPr>
              <a:xfrm>
                <a:off x="3179050"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x</a:t>
                </a:r>
                <a:r>
                  <a:rPr baseline="-25000" lang="en" sz="1200"/>
                  <a:t>3</a:t>
                </a:r>
              </a:p>
            </p:txBody>
          </p:sp>
          <p:sp>
            <p:nvSpPr>
              <p:cNvPr id="2725" name="Shape 2725"/>
              <p:cNvSpPr txBox="1"/>
              <p:nvPr/>
            </p:nvSpPr>
            <p:spPr>
              <a:xfrm>
                <a:off x="3748725" y="4936625"/>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x</a:t>
                </a:r>
                <a:r>
                  <a:rPr baseline="-25000" lang="en" sz="1200"/>
                  <a:t>4</a:t>
                </a:r>
              </a:p>
            </p:txBody>
          </p:sp>
        </p:grpSp>
        <p:grpSp>
          <p:nvGrpSpPr>
            <p:cNvPr id="2726" name="Shape 2726"/>
            <p:cNvGrpSpPr/>
            <p:nvPr/>
          </p:nvGrpSpPr>
          <p:grpSpPr>
            <a:xfrm>
              <a:off x="1543550" y="3885025"/>
              <a:ext cx="2330800" cy="489900"/>
              <a:chOff x="1543550" y="3885025"/>
              <a:chExt cx="2330800" cy="489900"/>
            </a:xfrm>
          </p:grpSpPr>
          <p:cxnSp>
            <p:nvCxnSpPr>
              <p:cNvPr id="2727" name="Shape 2727"/>
              <p:cNvCxnSpPr>
                <a:stCxn id="2709" idx="0"/>
                <a:endCxn id="2705" idx="3"/>
              </p:cNvCxnSpPr>
              <p:nvPr/>
            </p:nvCxnSpPr>
            <p:spPr>
              <a:xfrm rot="10800000">
                <a:off x="1543550" y="3885025"/>
                <a:ext cx="1158900" cy="489900"/>
              </a:xfrm>
              <a:prstGeom prst="straightConnector1">
                <a:avLst/>
              </a:prstGeom>
              <a:noFill/>
              <a:ln cap="flat" cmpd="sng" w="28575">
                <a:solidFill>
                  <a:srgbClr val="FF00FF"/>
                </a:solidFill>
                <a:prstDash val="solid"/>
                <a:round/>
                <a:headEnd len="lg" w="lg" type="none"/>
                <a:tailEnd len="lg" w="lg" type="triangle"/>
              </a:ln>
            </p:spPr>
          </p:cxnSp>
          <p:cxnSp>
            <p:nvCxnSpPr>
              <p:cNvPr id="2728" name="Shape 2728"/>
              <p:cNvCxnSpPr>
                <a:stCxn id="2710" idx="0"/>
                <a:endCxn id="2705" idx="3"/>
              </p:cNvCxnSpPr>
              <p:nvPr/>
            </p:nvCxnSpPr>
            <p:spPr>
              <a:xfrm rot="10800000">
                <a:off x="1543550" y="3885025"/>
                <a:ext cx="1768500" cy="489900"/>
              </a:xfrm>
              <a:prstGeom prst="straightConnector1">
                <a:avLst/>
              </a:prstGeom>
              <a:noFill/>
              <a:ln cap="flat" cmpd="sng" w="28575">
                <a:solidFill>
                  <a:srgbClr val="FF00FF"/>
                </a:solidFill>
                <a:prstDash val="solid"/>
                <a:round/>
                <a:headEnd len="lg" w="lg" type="none"/>
                <a:tailEnd len="lg" w="lg" type="triangle"/>
              </a:ln>
            </p:spPr>
          </p:cxnSp>
          <p:cxnSp>
            <p:nvCxnSpPr>
              <p:cNvPr id="2729" name="Shape 2729"/>
              <p:cNvCxnSpPr>
                <a:stCxn id="2711" idx="0"/>
                <a:endCxn id="2705" idx="3"/>
              </p:cNvCxnSpPr>
              <p:nvPr/>
            </p:nvCxnSpPr>
            <p:spPr>
              <a:xfrm rot="10800000">
                <a:off x="1543650" y="3885025"/>
                <a:ext cx="2330700" cy="489900"/>
              </a:xfrm>
              <a:prstGeom prst="straightConnector1">
                <a:avLst/>
              </a:prstGeom>
              <a:noFill/>
              <a:ln cap="flat" cmpd="sng" w="28575">
                <a:solidFill>
                  <a:srgbClr val="FF00FF"/>
                </a:solidFill>
                <a:prstDash val="solid"/>
                <a:round/>
                <a:headEnd len="lg" w="lg" type="none"/>
                <a:tailEnd len="lg" w="lg" type="triangle"/>
              </a:ln>
            </p:spPr>
          </p:cxnSp>
          <p:cxnSp>
            <p:nvCxnSpPr>
              <p:cNvPr id="2730" name="Shape 2730"/>
              <p:cNvCxnSpPr>
                <a:stCxn id="2708" idx="0"/>
                <a:endCxn id="2705" idx="3"/>
              </p:cNvCxnSpPr>
              <p:nvPr/>
            </p:nvCxnSpPr>
            <p:spPr>
              <a:xfrm rot="10800000">
                <a:off x="1543550" y="3885025"/>
                <a:ext cx="549300" cy="489900"/>
              </a:xfrm>
              <a:prstGeom prst="straightConnector1">
                <a:avLst/>
              </a:prstGeom>
              <a:noFill/>
              <a:ln cap="flat" cmpd="sng" w="28575">
                <a:solidFill>
                  <a:srgbClr val="FF00FF"/>
                </a:solidFill>
                <a:prstDash val="solid"/>
                <a:round/>
                <a:headEnd len="lg" w="lg" type="none"/>
                <a:tailEnd len="lg" w="lg" type="triangle"/>
              </a:ln>
            </p:spPr>
          </p:cxnSp>
        </p:grpSp>
      </p:grpSp>
      <p:cxnSp>
        <p:nvCxnSpPr>
          <p:cNvPr id="2731" name="Shape 2731"/>
          <p:cNvCxnSpPr>
            <a:stCxn id="2689" idx="3"/>
            <a:endCxn id="2705" idx="1"/>
          </p:cNvCxnSpPr>
          <p:nvPr/>
        </p:nvCxnSpPr>
        <p:spPr>
          <a:xfrm>
            <a:off x="1097175" y="3286725"/>
            <a:ext cx="233700" cy="217200"/>
          </a:xfrm>
          <a:prstGeom prst="straightConnector1">
            <a:avLst/>
          </a:prstGeom>
          <a:noFill/>
          <a:ln cap="flat" cmpd="sng" w="28575">
            <a:solidFill>
              <a:srgbClr val="FF00FF"/>
            </a:solidFill>
            <a:prstDash val="solid"/>
            <a:round/>
            <a:headEnd len="lg" w="lg" type="none"/>
            <a:tailEnd len="lg" w="lg" type="triangle"/>
          </a:ln>
        </p:spPr>
      </p:cxnSp>
      <p:cxnSp>
        <p:nvCxnSpPr>
          <p:cNvPr id="2732" name="Shape 2732"/>
          <p:cNvCxnSpPr>
            <a:stCxn id="2705" idx="0"/>
          </p:cNvCxnSpPr>
          <p:nvPr/>
        </p:nvCxnSpPr>
        <p:spPr>
          <a:xfrm flipH="1" rot="10800000">
            <a:off x="1437225" y="3225400"/>
            <a:ext cx="206400" cy="183900"/>
          </a:xfrm>
          <a:prstGeom prst="straightConnector1">
            <a:avLst/>
          </a:prstGeom>
          <a:noFill/>
          <a:ln cap="flat" cmpd="sng" w="28575">
            <a:solidFill>
              <a:srgbClr val="FF00FF"/>
            </a:solidFill>
            <a:prstDash val="solid"/>
            <a:round/>
            <a:headEnd len="lg" w="lg" type="none"/>
            <a:tailEnd len="lg" w="lg" type="triangle"/>
          </a:ln>
        </p:spPr>
      </p:cxnSp>
      <p:cxnSp>
        <p:nvCxnSpPr>
          <p:cNvPr id="2733" name="Shape 2733"/>
          <p:cNvCxnSpPr>
            <a:stCxn id="2689" idx="0"/>
          </p:cNvCxnSpPr>
          <p:nvPr/>
        </p:nvCxnSpPr>
        <p:spPr>
          <a:xfrm flipH="1" rot="10800000">
            <a:off x="1215375" y="3154275"/>
            <a:ext cx="333600" cy="2400"/>
          </a:xfrm>
          <a:prstGeom prst="straightConnector1">
            <a:avLst/>
          </a:prstGeom>
          <a:noFill/>
          <a:ln cap="flat" cmpd="sng" w="9525">
            <a:solidFill>
              <a:schemeClr val="dk2"/>
            </a:solidFill>
            <a:prstDash val="solid"/>
            <a:round/>
            <a:headEnd len="lg" w="lg" type="none"/>
            <a:tailEnd len="lg" w="lg" type="triangle"/>
          </a:ln>
        </p:spPr>
      </p:cxnSp>
      <p:sp>
        <p:nvSpPr>
          <p:cNvPr id="2734" name="Shape 2734"/>
          <p:cNvSpPr txBox="1"/>
          <p:nvPr/>
        </p:nvSpPr>
        <p:spPr>
          <a:xfrm>
            <a:off x="4836075" y="4053050"/>
            <a:ext cx="4126500" cy="543900"/>
          </a:xfrm>
          <a:prstGeom prst="rect">
            <a:avLst/>
          </a:prstGeom>
          <a:noFill/>
          <a:ln>
            <a:noFill/>
          </a:ln>
        </p:spPr>
        <p:txBody>
          <a:bodyPr anchorCtr="0" anchor="t" bIns="91425" lIns="91425" rIns="91425" tIns="91425">
            <a:noAutofit/>
          </a:bodyPr>
          <a:lstStyle/>
          <a:p>
            <a:pPr lvl="0">
              <a:spcBef>
                <a:spcPts val="0"/>
              </a:spcBef>
              <a:buNone/>
            </a:pPr>
            <a:r>
              <a:rPr lang="en"/>
              <a:t>* </a:t>
            </a:r>
          </a:p>
        </p:txBody>
      </p:sp>
      <p:sp>
        <p:nvSpPr>
          <p:cNvPr id="2735" name="Shape 2735"/>
          <p:cNvSpPr txBox="1"/>
          <p:nvPr/>
        </p:nvSpPr>
        <p:spPr>
          <a:xfrm>
            <a:off x="4240925" y="3844150"/>
            <a:ext cx="4918800" cy="636000"/>
          </a:xfrm>
          <a:prstGeom prst="rect">
            <a:avLst/>
          </a:prstGeom>
          <a:noFill/>
          <a:ln>
            <a:noFill/>
          </a:ln>
        </p:spPr>
        <p:txBody>
          <a:bodyPr anchorCtr="0" anchor="t" bIns="91425" lIns="91425" rIns="91425" tIns="91425">
            <a:noAutofit/>
          </a:bodyPr>
          <a:lstStyle/>
          <a:p>
            <a:pPr lvl="0">
              <a:spcBef>
                <a:spcPts val="0"/>
              </a:spcBef>
              <a:buNone/>
            </a:pPr>
            <a:r>
              <a:rPr i="1" lang="en" sz="1800">
                <a:solidFill>
                  <a:srgbClr val="FF00FF"/>
                </a:solidFill>
              </a:rPr>
              <a:t>* </a:t>
            </a:r>
            <a:r>
              <a:rPr i="1" lang="en" sz="1800">
                <a:solidFill>
                  <a:srgbClr val="FF00FF"/>
                </a:solidFill>
              </a:rPr>
              <a:t>Missing connections in sequence transducer</a:t>
            </a:r>
          </a:p>
        </p:txBody>
      </p:sp>
      <p:sp>
        <p:nvSpPr>
          <p:cNvPr id="2736" name="Shape 2736"/>
          <p:cNvSpPr txBox="1"/>
          <p:nvPr/>
        </p:nvSpPr>
        <p:spPr>
          <a:xfrm>
            <a:off x="0" y="4728350"/>
            <a:ext cx="6727800" cy="4152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Graves, A. “Sequence transduction with recurrent neural networks.” </a:t>
            </a:r>
            <a:r>
              <a:rPr i="1" lang="en" sz="1200">
                <a:solidFill>
                  <a:srgbClr val="434343"/>
                </a:solidFill>
                <a:highlight>
                  <a:srgbClr val="FFFFFF"/>
                </a:highlight>
              </a:rPr>
              <a:t>ICML (2012).</a:t>
            </a: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0" name="Shape 2740"/>
        <p:cNvGrpSpPr/>
        <p:nvPr/>
      </p:nvGrpSpPr>
      <p:grpSpPr>
        <a:xfrm>
          <a:off x="0" y="0"/>
          <a:ext cx="0" cy="0"/>
          <a:chOff x="0" y="0"/>
          <a:chExt cx="0" cy="0"/>
        </a:xfrm>
      </p:grpSpPr>
      <p:pic>
        <p:nvPicPr>
          <p:cNvPr descr="Screen Shot 2017-08-03 at 8.21.46 PM.png" id="2741" name="Shape 2741"/>
          <p:cNvPicPr preferRelativeResize="0"/>
          <p:nvPr/>
        </p:nvPicPr>
        <p:blipFill rotWithShape="1">
          <a:blip r:embed="rId3">
            <a:alphaModFix/>
          </a:blip>
          <a:srcRect b="23450" l="10392" r="51676" t="27816"/>
          <a:stretch/>
        </p:blipFill>
        <p:spPr>
          <a:xfrm>
            <a:off x="1181125" y="963150"/>
            <a:ext cx="3678624" cy="2954052"/>
          </a:xfrm>
          <a:prstGeom prst="rect">
            <a:avLst/>
          </a:prstGeom>
          <a:noFill/>
          <a:ln>
            <a:noFill/>
          </a:ln>
        </p:spPr>
      </p:pic>
      <p:sp>
        <p:nvSpPr>
          <p:cNvPr id="2742" name="Shape 274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sz="2800"/>
              <a:t>Sequence Transducer vs Sequence-to-Sequence</a:t>
            </a:r>
          </a:p>
        </p:txBody>
      </p:sp>
      <p:grpSp>
        <p:nvGrpSpPr>
          <p:cNvPr id="2743" name="Shape 2743"/>
          <p:cNvGrpSpPr/>
          <p:nvPr/>
        </p:nvGrpSpPr>
        <p:grpSpPr>
          <a:xfrm rot="5400000">
            <a:off x="-375712" y="1695637"/>
            <a:ext cx="2388400" cy="793775"/>
            <a:chOff x="1616000" y="4374925"/>
            <a:chExt cx="2388400" cy="793775"/>
          </a:xfrm>
        </p:grpSpPr>
        <p:grpSp>
          <p:nvGrpSpPr>
            <p:cNvPr id="2744" name="Shape 2744"/>
            <p:cNvGrpSpPr/>
            <p:nvPr/>
          </p:nvGrpSpPr>
          <p:grpSpPr>
            <a:xfrm>
              <a:off x="1616000" y="4374925"/>
              <a:ext cx="2388400" cy="236400"/>
              <a:chOff x="1616000" y="4374925"/>
              <a:chExt cx="2388400" cy="236400"/>
            </a:xfrm>
          </p:grpSpPr>
          <p:sp>
            <p:nvSpPr>
              <p:cNvPr id="2745" name="Shape 2745"/>
              <p:cNvSpPr/>
              <p:nvPr/>
            </p:nvSpPr>
            <p:spPr>
              <a:xfrm>
                <a:off x="19628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46" name="Shape 2746"/>
              <p:cNvSpPr/>
              <p:nvPr/>
            </p:nvSpPr>
            <p:spPr>
              <a:xfrm>
                <a:off x="25724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47" name="Shape 2747"/>
              <p:cNvSpPr/>
              <p:nvPr/>
            </p:nvSpPr>
            <p:spPr>
              <a:xfrm>
                <a:off x="31820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48" name="Shape 2748"/>
              <p:cNvSpPr/>
              <p:nvPr/>
            </p:nvSpPr>
            <p:spPr>
              <a:xfrm>
                <a:off x="37443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749" name="Shape 2749"/>
              <p:cNvCxnSpPr>
                <a:stCxn id="2745" idx="3"/>
                <a:endCxn id="2746" idx="1"/>
              </p:cNvCxnSpPr>
              <p:nvPr/>
            </p:nvCxnSpPr>
            <p:spPr>
              <a:xfrm rot="10800000">
                <a:off x="2397650" y="4318375"/>
                <a:ext cx="0" cy="349500"/>
              </a:xfrm>
              <a:prstGeom prst="straightConnector1">
                <a:avLst/>
              </a:prstGeom>
              <a:noFill/>
              <a:ln cap="flat" cmpd="sng" w="19050">
                <a:solidFill>
                  <a:schemeClr val="dk2"/>
                </a:solidFill>
                <a:prstDash val="solid"/>
                <a:round/>
                <a:headEnd len="lg" w="lg" type="triangle"/>
                <a:tailEnd len="lg" w="lg" type="none"/>
              </a:ln>
            </p:spPr>
          </p:cxnSp>
          <p:cxnSp>
            <p:nvCxnSpPr>
              <p:cNvPr id="2750" name="Shape 2750"/>
              <p:cNvCxnSpPr>
                <a:stCxn id="2746" idx="3"/>
                <a:endCxn id="2747" idx="1"/>
              </p:cNvCxnSpPr>
              <p:nvPr/>
            </p:nvCxnSpPr>
            <p:spPr>
              <a:xfrm rot="10800000">
                <a:off x="3007250" y="4318375"/>
                <a:ext cx="0" cy="349500"/>
              </a:xfrm>
              <a:prstGeom prst="straightConnector1">
                <a:avLst/>
              </a:prstGeom>
              <a:noFill/>
              <a:ln cap="flat" cmpd="sng" w="19050">
                <a:solidFill>
                  <a:schemeClr val="dk2"/>
                </a:solidFill>
                <a:prstDash val="solid"/>
                <a:round/>
                <a:headEnd len="lg" w="lg" type="triangle"/>
                <a:tailEnd len="lg" w="lg" type="none"/>
              </a:ln>
            </p:spPr>
          </p:cxnSp>
          <p:cxnSp>
            <p:nvCxnSpPr>
              <p:cNvPr id="2751" name="Shape 2751"/>
              <p:cNvCxnSpPr>
                <a:stCxn id="2747" idx="3"/>
                <a:endCxn id="2748" idx="1"/>
              </p:cNvCxnSpPr>
              <p:nvPr/>
            </p:nvCxnSpPr>
            <p:spPr>
              <a:xfrm rot="10800000">
                <a:off x="3593150" y="4342075"/>
                <a:ext cx="0" cy="302100"/>
              </a:xfrm>
              <a:prstGeom prst="straightConnector1">
                <a:avLst/>
              </a:prstGeom>
              <a:noFill/>
              <a:ln cap="flat" cmpd="sng" w="19050">
                <a:solidFill>
                  <a:schemeClr val="dk2"/>
                </a:solidFill>
                <a:prstDash val="solid"/>
                <a:round/>
                <a:headEnd len="lg" w="lg" type="triangle"/>
                <a:tailEnd len="lg" w="lg" type="none"/>
              </a:ln>
            </p:spPr>
          </p:cxnSp>
          <p:cxnSp>
            <p:nvCxnSpPr>
              <p:cNvPr id="2752" name="Shape 2752"/>
              <p:cNvCxnSpPr>
                <a:endCxn id="2745" idx="1"/>
              </p:cNvCxnSpPr>
              <p:nvPr/>
            </p:nvCxnSpPr>
            <p:spPr>
              <a:xfrm rot="10800000">
                <a:off x="1789400" y="4319725"/>
                <a:ext cx="0" cy="346800"/>
              </a:xfrm>
              <a:prstGeom prst="straightConnector1">
                <a:avLst/>
              </a:prstGeom>
              <a:noFill/>
              <a:ln cap="flat" cmpd="sng" w="19050">
                <a:solidFill>
                  <a:schemeClr val="dk2"/>
                </a:solidFill>
                <a:prstDash val="solid"/>
                <a:round/>
                <a:headEnd len="lg" w="lg" type="triangle"/>
                <a:tailEnd len="lg" w="lg" type="none"/>
              </a:ln>
            </p:spPr>
          </p:cxnSp>
        </p:grpSp>
        <p:grpSp>
          <p:nvGrpSpPr>
            <p:cNvPr id="2753" name="Shape 2753"/>
            <p:cNvGrpSpPr/>
            <p:nvPr/>
          </p:nvGrpSpPr>
          <p:grpSpPr>
            <a:xfrm>
              <a:off x="2041075" y="4611325"/>
              <a:ext cx="1933850" cy="557375"/>
              <a:chOff x="2041075" y="4611325"/>
              <a:chExt cx="1933850" cy="557375"/>
            </a:xfrm>
          </p:grpSpPr>
          <p:grpSp>
            <p:nvGrpSpPr>
              <p:cNvPr id="2754" name="Shape 2754"/>
              <p:cNvGrpSpPr/>
              <p:nvPr/>
            </p:nvGrpSpPr>
            <p:grpSpPr>
              <a:xfrm>
                <a:off x="2092850" y="4611325"/>
                <a:ext cx="1782400" cy="325200"/>
                <a:chOff x="2092850" y="4611325"/>
                <a:chExt cx="1782400" cy="325200"/>
              </a:xfrm>
            </p:grpSpPr>
            <p:cxnSp>
              <p:nvCxnSpPr>
                <p:cNvPr id="2755" name="Shape 2755"/>
                <p:cNvCxnSpPr>
                  <a:endCxn id="2745" idx="2"/>
                </p:cNvCxnSpPr>
                <p:nvPr/>
              </p:nvCxnSpPr>
              <p:spPr>
                <a:xfrm rot="-5400000">
                  <a:off x="1933100" y="47710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756" name="Shape 2756"/>
                <p:cNvCxnSpPr>
                  <a:endCxn id="2746" idx="2"/>
                </p:cNvCxnSpPr>
                <p:nvPr/>
              </p:nvCxnSpPr>
              <p:spPr>
                <a:xfrm rot="-5400000">
                  <a:off x="2542700" y="47710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757" name="Shape 2757"/>
                <p:cNvCxnSpPr>
                  <a:endCxn id="2747" idx="2"/>
                </p:cNvCxnSpPr>
                <p:nvPr/>
              </p:nvCxnSpPr>
              <p:spPr>
                <a:xfrm rot="-5400000">
                  <a:off x="3152300" y="4771075"/>
                  <a:ext cx="319500" cy="0"/>
                </a:xfrm>
                <a:prstGeom prst="straightConnector1">
                  <a:avLst/>
                </a:prstGeom>
                <a:noFill/>
                <a:ln cap="flat" cmpd="sng" w="9525">
                  <a:solidFill>
                    <a:schemeClr val="dk2"/>
                  </a:solidFill>
                  <a:prstDash val="solid"/>
                  <a:round/>
                  <a:headEnd len="lg" w="lg" type="none"/>
                  <a:tailEnd len="lg" w="lg" type="triangle"/>
                </a:ln>
              </p:spPr>
            </p:cxnSp>
            <p:cxnSp>
              <p:nvCxnSpPr>
                <p:cNvPr id="2758" name="Shape 2758"/>
                <p:cNvCxnSpPr>
                  <a:endCxn id="2748" idx="2"/>
                </p:cNvCxnSpPr>
                <p:nvPr/>
              </p:nvCxnSpPr>
              <p:spPr>
                <a:xfrm flipH="1" rot="5400000">
                  <a:off x="3712200" y="4773475"/>
                  <a:ext cx="325200" cy="900"/>
                </a:xfrm>
                <a:prstGeom prst="straightConnector1">
                  <a:avLst/>
                </a:prstGeom>
                <a:noFill/>
                <a:ln cap="flat" cmpd="sng" w="9525">
                  <a:solidFill>
                    <a:schemeClr val="dk2"/>
                  </a:solidFill>
                  <a:prstDash val="solid"/>
                  <a:round/>
                  <a:headEnd len="lg" w="lg" type="none"/>
                  <a:tailEnd len="lg" w="lg" type="triangle"/>
                </a:ln>
              </p:spPr>
            </p:cxnSp>
          </p:grpSp>
          <p:sp>
            <p:nvSpPr>
              <p:cNvPr id="2759" name="Shape 2759"/>
              <p:cNvSpPr txBox="1"/>
              <p:nvPr/>
            </p:nvSpPr>
            <p:spPr>
              <a:xfrm flipH="1" rot="-5400000">
                <a:off x="3748725"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1</a:t>
                </a:r>
              </a:p>
            </p:txBody>
          </p:sp>
          <p:sp>
            <p:nvSpPr>
              <p:cNvPr id="2760" name="Shape 2760"/>
              <p:cNvSpPr txBox="1"/>
              <p:nvPr/>
            </p:nvSpPr>
            <p:spPr>
              <a:xfrm flipH="1" rot="-5400000">
                <a:off x="3133224"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2</a:t>
                </a:r>
              </a:p>
            </p:txBody>
          </p:sp>
          <p:sp>
            <p:nvSpPr>
              <p:cNvPr id="2761" name="Shape 2761"/>
              <p:cNvSpPr txBox="1"/>
              <p:nvPr/>
            </p:nvSpPr>
            <p:spPr>
              <a:xfrm flipH="1" rot="-5400000">
                <a:off x="2526450"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3</a:t>
                </a:r>
              </a:p>
            </p:txBody>
          </p:sp>
          <p:sp>
            <p:nvSpPr>
              <p:cNvPr id="2762" name="Shape 2762"/>
              <p:cNvSpPr txBox="1"/>
              <p:nvPr/>
            </p:nvSpPr>
            <p:spPr>
              <a:xfrm flipH="1" rot="-5400000">
                <a:off x="1956775" y="4936625"/>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y</a:t>
                </a:r>
                <a:r>
                  <a:rPr baseline="-25000" lang="en" sz="1200"/>
                  <a:t>4</a:t>
                </a:r>
              </a:p>
            </p:txBody>
          </p:sp>
        </p:grpSp>
      </p:grpSp>
      <p:sp>
        <p:nvSpPr>
          <p:cNvPr id="2763" name="Shape 2763"/>
          <p:cNvSpPr txBox="1"/>
          <p:nvPr/>
        </p:nvSpPr>
        <p:spPr>
          <a:xfrm>
            <a:off x="4752000" y="1185050"/>
            <a:ext cx="3986100" cy="26421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Char char="●"/>
            </a:pPr>
            <a:r>
              <a:rPr lang="en" sz="1800">
                <a:solidFill>
                  <a:schemeClr val="dk2"/>
                </a:solidFill>
              </a:rPr>
              <a:t>Transducer output interacts with only one input step</a:t>
            </a:r>
          </a:p>
          <a:p>
            <a:pPr lvl="0" rtl="0">
              <a:spcBef>
                <a:spcPts val="0"/>
              </a:spcBef>
              <a:buNone/>
            </a:pPr>
            <a:r>
              <a:t/>
            </a:r>
            <a:endParaRPr sz="1800">
              <a:solidFill>
                <a:schemeClr val="dk2"/>
              </a:solidFill>
            </a:endParaRPr>
          </a:p>
          <a:p>
            <a:pPr indent="-342900" lvl="0" marL="457200" rtl="0">
              <a:spcBef>
                <a:spcPts val="0"/>
              </a:spcBef>
              <a:buClr>
                <a:schemeClr val="dk2"/>
              </a:buClr>
              <a:buSzPct val="100000"/>
              <a:buChar char="●"/>
            </a:pPr>
            <a:r>
              <a:rPr lang="en" sz="1800">
                <a:solidFill>
                  <a:schemeClr val="dk2"/>
                </a:solidFill>
              </a:rPr>
              <a:t>Transducer states do not depend on path history because context vector connection is missing</a:t>
            </a:r>
          </a:p>
        </p:txBody>
      </p:sp>
      <p:sp>
        <p:nvSpPr>
          <p:cNvPr id="2764" name="Shape 2764"/>
          <p:cNvSpPr/>
          <p:nvPr/>
        </p:nvSpPr>
        <p:spPr>
          <a:xfrm>
            <a:off x="1330875" y="3409300"/>
            <a:ext cx="212700" cy="189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765" name="Shape 2765"/>
          <p:cNvGrpSpPr/>
          <p:nvPr/>
        </p:nvGrpSpPr>
        <p:grpSpPr>
          <a:xfrm>
            <a:off x="1543550" y="3504025"/>
            <a:ext cx="2807650" cy="1199375"/>
            <a:chOff x="1543550" y="3885025"/>
            <a:chExt cx="2807650" cy="1199375"/>
          </a:xfrm>
        </p:grpSpPr>
        <p:grpSp>
          <p:nvGrpSpPr>
            <p:cNvPr id="2766" name="Shape 2766"/>
            <p:cNvGrpSpPr/>
            <p:nvPr/>
          </p:nvGrpSpPr>
          <p:grpSpPr>
            <a:xfrm>
              <a:off x="1962800" y="4374925"/>
              <a:ext cx="2388400" cy="236400"/>
              <a:chOff x="1962800" y="4374925"/>
              <a:chExt cx="2388400" cy="236400"/>
            </a:xfrm>
          </p:grpSpPr>
          <p:sp>
            <p:nvSpPr>
              <p:cNvPr id="2767" name="Shape 2767"/>
              <p:cNvSpPr/>
              <p:nvPr/>
            </p:nvSpPr>
            <p:spPr>
              <a:xfrm>
                <a:off x="19628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68" name="Shape 2768"/>
              <p:cNvSpPr/>
              <p:nvPr/>
            </p:nvSpPr>
            <p:spPr>
              <a:xfrm>
                <a:off x="25724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69" name="Shape 2769"/>
              <p:cNvSpPr/>
              <p:nvPr/>
            </p:nvSpPr>
            <p:spPr>
              <a:xfrm>
                <a:off x="31820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70" name="Shape 2770"/>
              <p:cNvSpPr/>
              <p:nvPr/>
            </p:nvSpPr>
            <p:spPr>
              <a:xfrm>
                <a:off x="3744300" y="4374925"/>
                <a:ext cx="260100" cy="23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771" name="Shape 2771"/>
              <p:cNvCxnSpPr>
                <a:stCxn id="2767" idx="3"/>
                <a:endCxn id="2768" idx="1"/>
              </p:cNvCxnSpPr>
              <p:nvPr/>
            </p:nvCxnSpPr>
            <p:spPr>
              <a:xfrm>
                <a:off x="2222900" y="4493125"/>
                <a:ext cx="349500" cy="0"/>
              </a:xfrm>
              <a:prstGeom prst="straightConnector1">
                <a:avLst/>
              </a:prstGeom>
              <a:noFill/>
              <a:ln cap="flat" cmpd="sng" w="19050">
                <a:solidFill>
                  <a:schemeClr val="dk2"/>
                </a:solidFill>
                <a:prstDash val="solid"/>
                <a:round/>
                <a:headEnd len="lg" w="lg" type="none"/>
                <a:tailEnd len="lg" w="lg" type="triangle"/>
              </a:ln>
            </p:spPr>
          </p:cxnSp>
          <p:cxnSp>
            <p:nvCxnSpPr>
              <p:cNvPr id="2772" name="Shape 2772"/>
              <p:cNvCxnSpPr>
                <a:stCxn id="2768" idx="3"/>
                <a:endCxn id="2769" idx="1"/>
              </p:cNvCxnSpPr>
              <p:nvPr/>
            </p:nvCxnSpPr>
            <p:spPr>
              <a:xfrm>
                <a:off x="2832500" y="4493125"/>
                <a:ext cx="349500" cy="0"/>
              </a:xfrm>
              <a:prstGeom prst="straightConnector1">
                <a:avLst/>
              </a:prstGeom>
              <a:noFill/>
              <a:ln cap="flat" cmpd="sng" w="19050">
                <a:solidFill>
                  <a:schemeClr val="dk2"/>
                </a:solidFill>
                <a:prstDash val="solid"/>
                <a:round/>
                <a:headEnd len="lg" w="lg" type="none"/>
                <a:tailEnd len="lg" w="lg" type="triangle"/>
              </a:ln>
            </p:spPr>
          </p:cxnSp>
          <p:cxnSp>
            <p:nvCxnSpPr>
              <p:cNvPr id="2773" name="Shape 2773"/>
              <p:cNvCxnSpPr>
                <a:stCxn id="2769" idx="3"/>
                <a:endCxn id="2770" idx="1"/>
              </p:cNvCxnSpPr>
              <p:nvPr/>
            </p:nvCxnSpPr>
            <p:spPr>
              <a:xfrm>
                <a:off x="3442100" y="4493125"/>
                <a:ext cx="302100" cy="0"/>
              </a:xfrm>
              <a:prstGeom prst="straightConnector1">
                <a:avLst/>
              </a:prstGeom>
              <a:noFill/>
              <a:ln cap="flat" cmpd="sng" w="19050">
                <a:solidFill>
                  <a:schemeClr val="dk2"/>
                </a:solidFill>
                <a:prstDash val="solid"/>
                <a:round/>
                <a:headEnd len="lg" w="lg" type="none"/>
                <a:tailEnd len="lg" w="lg" type="triangle"/>
              </a:ln>
            </p:spPr>
          </p:cxnSp>
          <p:cxnSp>
            <p:nvCxnSpPr>
              <p:cNvPr id="2774" name="Shape 2774"/>
              <p:cNvCxnSpPr>
                <a:stCxn id="2770" idx="3"/>
              </p:cNvCxnSpPr>
              <p:nvPr/>
            </p:nvCxnSpPr>
            <p:spPr>
              <a:xfrm>
                <a:off x="4004400" y="4493125"/>
                <a:ext cx="346800" cy="0"/>
              </a:xfrm>
              <a:prstGeom prst="straightConnector1">
                <a:avLst/>
              </a:prstGeom>
              <a:noFill/>
              <a:ln cap="flat" cmpd="sng" w="19050">
                <a:solidFill>
                  <a:schemeClr val="dk2"/>
                </a:solidFill>
                <a:prstDash val="solid"/>
                <a:round/>
                <a:headEnd len="lg" w="lg" type="none"/>
                <a:tailEnd len="lg" w="lg" type="triangle"/>
              </a:ln>
            </p:spPr>
          </p:cxnSp>
        </p:grpSp>
        <p:grpSp>
          <p:nvGrpSpPr>
            <p:cNvPr id="2775" name="Shape 2775"/>
            <p:cNvGrpSpPr/>
            <p:nvPr/>
          </p:nvGrpSpPr>
          <p:grpSpPr>
            <a:xfrm>
              <a:off x="1956775" y="4611325"/>
              <a:ext cx="2102450" cy="473075"/>
              <a:chOff x="1956775" y="4611325"/>
              <a:chExt cx="2102450" cy="473075"/>
            </a:xfrm>
          </p:grpSpPr>
          <p:grpSp>
            <p:nvGrpSpPr>
              <p:cNvPr id="2776" name="Shape 2776"/>
              <p:cNvGrpSpPr/>
              <p:nvPr/>
            </p:nvGrpSpPr>
            <p:grpSpPr>
              <a:xfrm>
                <a:off x="2092850" y="4611325"/>
                <a:ext cx="1782400" cy="325200"/>
                <a:chOff x="2092850" y="4611325"/>
                <a:chExt cx="1782400" cy="325200"/>
              </a:xfrm>
            </p:grpSpPr>
            <p:cxnSp>
              <p:nvCxnSpPr>
                <p:cNvPr id="2777" name="Shape 2777"/>
                <p:cNvCxnSpPr>
                  <a:endCxn id="2767" idx="2"/>
                </p:cNvCxnSpPr>
                <p:nvPr/>
              </p:nvCxnSpPr>
              <p:spPr>
                <a:xfrm rot="10800000">
                  <a:off x="2092850" y="46113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778" name="Shape 2778"/>
                <p:cNvCxnSpPr>
                  <a:endCxn id="2768" idx="2"/>
                </p:cNvCxnSpPr>
                <p:nvPr/>
              </p:nvCxnSpPr>
              <p:spPr>
                <a:xfrm rot="10800000">
                  <a:off x="2702450" y="46113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779" name="Shape 2779"/>
                <p:cNvCxnSpPr>
                  <a:endCxn id="2769" idx="2"/>
                </p:cNvCxnSpPr>
                <p:nvPr/>
              </p:nvCxnSpPr>
              <p:spPr>
                <a:xfrm rot="10800000">
                  <a:off x="3312050" y="4611325"/>
                  <a:ext cx="0" cy="319500"/>
                </a:xfrm>
                <a:prstGeom prst="straightConnector1">
                  <a:avLst/>
                </a:prstGeom>
                <a:noFill/>
                <a:ln cap="flat" cmpd="sng" w="9525">
                  <a:solidFill>
                    <a:schemeClr val="dk2"/>
                  </a:solidFill>
                  <a:prstDash val="solid"/>
                  <a:round/>
                  <a:headEnd len="lg" w="lg" type="none"/>
                  <a:tailEnd len="lg" w="lg" type="triangle"/>
                </a:ln>
              </p:spPr>
            </p:cxnSp>
            <p:cxnSp>
              <p:nvCxnSpPr>
                <p:cNvPr id="2780" name="Shape 2780"/>
                <p:cNvCxnSpPr>
                  <a:endCxn id="2770" idx="2"/>
                </p:cNvCxnSpPr>
                <p:nvPr/>
              </p:nvCxnSpPr>
              <p:spPr>
                <a:xfrm rot="10800000">
                  <a:off x="3874350" y="4611325"/>
                  <a:ext cx="900" cy="325200"/>
                </a:xfrm>
                <a:prstGeom prst="straightConnector1">
                  <a:avLst/>
                </a:prstGeom>
                <a:noFill/>
                <a:ln cap="flat" cmpd="sng" w="9525">
                  <a:solidFill>
                    <a:schemeClr val="dk2"/>
                  </a:solidFill>
                  <a:prstDash val="solid"/>
                  <a:round/>
                  <a:headEnd len="lg" w="lg" type="none"/>
                  <a:tailEnd len="lg" w="lg" type="triangle"/>
                </a:ln>
              </p:spPr>
            </p:cxnSp>
          </p:grpSp>
          <p:sp>
            <p:nvSpPr>
              <p:cNvPr id="2781" name="Shape 2781"/>
              <p:cNvSpPr txBox="1"/>
              <p:nvPr/>
            </p:nvSpPr>
            <p:spPr>
              <a:xfrm>
                <a:off x="1956775"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x</a:t>
                </a:r>
                <a:r>
                  <a:rPr baseline="-25000" lang="en" sz="1200"/>
                  <a:t>1</a:t>
                </a:r>
              </a:p>
            </p:txBody>
          </p:sp>
          <p:sp>
            <p:nvSpPr>
              <p:cNvPr id="2782" name="Shape 2782"/>
              <p:cNvSpPr txBox="1"/>
              <p:nvPr/>
            </p:nvSpPr>
            <p:spPr>
              <a:xfrm>
                <a:off x="2572275"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x</a:t>
                </a:r>
                <a:r>
                  <a:rPr baseline="-25000" lang="en" sz="1200"/>
                  <a:t>2</a:t>
                </a:r>
              </a:p>
            </p:txBody>
          </p:sp>
          <p:sp>
            <p:nvSpPr>
              <p:cNvPr id="2783" name="Shape 2783"/>
              <p:cNvSpPr txBox="1"/>
              <p:nvPr/>
            </p:nvSpPr>
            <p:spPr>
              <a:xfrm>
                <a:off x="3179050" y="4942500"/>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x</a:t>
                </a:r>
                <a:r>
                  <a:rPr baseline="-25000" lang="en" sz="1200"/>
                  <a:t>3</a:t>
                </a:r>
              </a:p>
            </p:txBody>
          </p:sp>
          <p:sp>
            <p:nvSpPr>
              <p:cNvPr id="2784" name="Shape 2784"/>
              <p:cNvSpPr txBox="1"/>
              <p:nvPr/>
            </p:nvSpPr>
            <p:spPr>
              <a:xfrm>
                <a:off x="3748725" y="4936625"/>
                <a:ext cx="310500" cy="141900"/>
              </a:xfrm>
              <a:prstGeom prst="rect">
                <a:avLst/>
              </a:prstGeom>
              <a:noFill/>
              <a:ln>
                <a:noFill/>
              </a:ln>
            </p:spPr>
            <p:txBody>
              <a:bodyPr anchorCtr="0" anchor="ctr" bIns="91425" lIns="91425" rIns="91425" tIns="91425">
                <a:noAutofit/>
              </a:bodyPr>
              <a:lstStyle/>
              <a:p>
                <a:pPr lvl="0" rtl="0" algn="ctr">
                  <a:spcBef>
                    <a:spcPts val="0"/>
                  </a:spcBef>
                  <a:buNone/>
                </a:pPr>
                <a:r>
                  <a:rPr lang="en" sz="1200"/>
                  <a:t>x</a:t>
                </a:r>
                <a:r>
                  <a:rPr baseline="-25000" lang="en" sz="1200"/>
                  <a:t>4</a:t>
                </a:r>
              </a:p>
            </p:txBody>
          </p:sp>
        </p:grpSp>
        <p:grpSp>
          <p:nvGrpSpPr>
            <p:cNvPr id="2785" name="Shape 2785"/>
            <p:cNvGrpSpPr/>
            <p:nvPr/>
          </p:nvGrpSpPr>
          <p:grpSpPr>
            <a:xfrm>
              <a:off x="1543550" y="3885025"/>
              <a:ext cx="2330800" cy="489900"/>
              <a:chOff x="1543550" y="3885025"/>
              <a:chExt cx="2330800" cy="489900"/>
            </a:xfrm>
          </p:grpSpPr>
          <p:cxnSp>
            <p:nvCxnSpPr>
              <p:cNvPr id="2786" name="Shape 2786"/>
              <p:cNvCxnSpPr>
                <a:stCxn id="2768" idx="0"/>
                <a:endCxn id="2764" idx="3"/>
              </p:cNvCxnSpPr>
              <p:nvPr/>
            </p:nvCxnSpPr>
            <p:spPr>
              <a:xfrm rot="10800000">
                <a:off x="1543550" y="3885025"/>
                <a:ext cx="1158900" cy="489900"/>
              </a:xfrm>
              <a:prstGeom prst="straightConnector1">
                <a:avLst/>
              </a:prstGeom>
              <a:noFill/>
              <a:ln cap="flat" cmpd="sng" w="9525">
                <a:solidFill>
                  <a:srgbClr val="FF00FF"/>
                </a:solidFill>
                <a:prstDash val="solid"/>
                <a:round/>
                <a:headEnd len="lg" w="lg" type="none"/>
                <a:tailEnd len="lg" w="lg" type="triangle"/>
              </a:ln>
            </p:spPr>
          </p:cxnSp>
          <p:cxnSp>
            <p:nvCxnSpPr>
              <p:cNvPr id="2787" name="Shape 2787"/>
              <p:cNvCxnSpPr>
                <a:stCxn id="2769" idx="0"/>
                <a:endCxn id="2764" idx="3"/>
              </p:cNvCxnSpPr>
              <p:nvPr/>
            </p:nvCxnSpPr>
            <p:spPr>
              <a:xfrm rot="10800000">
                <a:off x="1543550" y="3885025"/>
                <a:ext cx="1768500" cy="489900"/>
              </a:xfrm>
              <a:prstGeom prst="straightConnector1">
                <a:avLst/>
              </a:prstGeom>
              <a:noFill/>
              <a:ln cap="flat" cmpd="sng" w="9525">
                <a:solidFill>
                  <a:srgbClr val="FF00FF"/>
                </a:solidFill>
                <a:prstDash val="solid"/>
                <a:round/>
                <a:headEnd len="lg" w="lg" type="none"/>
                <a:tailEnd len="lg" w="lg" type="triangle"/>
              </a:ln>
            </p:spPr>
          </p:cxnSp>
          <p:cxnSp>
            <p:nvCxnSpPr>
              <p:cNvPr id="2788" name="Shape 2788"/>
              <p:cNvCxnSpPr>
                <a:stCxn id="2770" idx="0"/>
                <a:endCxn id="2764" idx="3"/>
              </p:cNvCxnSpPr>
              <p:nvPr/>
            </p:nvCxnSpPr>
            <p:spPr>
              <a:xfrm rot="10800000">
                <a:off x="1543650" y="3885025"/>
                <a:ext cx="2330700" cy="489900"/>
              </a:xfrm>
              <a:prstGeom prst="straightConnector1">
                <a:avLst/>
              </a:prstGeom>
              <a:noFill/>
              <a:ln cap="flat" cmpd="sng" w="9525">
                <a:solidFill>
                  <a:srgbClr val="FF00FF"/>
                </a:solidFill>
                <a:prstDash val="solid"/>
                <a:round/>
                <a:headEnd len="lg" w="lg" type="none"/>
                <a:tailEnd len="lg" w="lg" type="triangle"/>
              </a:ln>
            </p:spPr>
          </p:cxnSp>
          <p:cxnSp>
            <p:nvCxnSpPr>
              <p:cNvPr id="2789" name="Shape 2789"/>
              <p:cNvCxnSpPr>
                <a:stCxn id="2767" idx="0"/>
                <a:endCxn id="2764" idx="3"/>
              </p:cNvCxnSpPr>
              <p:nvPr/>
            </p:nvCxnSpPr>
            <p:spPr>
              <a:xfrm rot="10800000">
                <a:off x="1543550" y="3885025"/>
                <a:ext cx="549300" cy="489900"/>
              </a:xfrm>
              <a:prstGeom prst="straightConnector1">
                <a:avLst/>
              </a:prstGeom>
              <a:noFill/>
              <a:ln cap="flat" cmpd="sng" w="9525">
                <a:solidFill>
                  <a:srgbClr val="FF00FF"/>
                </a:solidFill>
                <a:prstDash val="solid"/>
                <a:round/>
                <a:headEnd len="lg" w="lg" type="none"/>
                <a:tailEnd len="lg" w="lg" type="triangle"/>
              </a:ln>
            </p:spPr>
          </p:cxnSp>
        </p:grpSp>
      </p:grpSp>
      <p:cxnSp>
        <p:nvCxnSpPr>
          <p:cNvPr id="2790" name="Shape 2790"/>
          <p:cNvCxnSpPr>
            <a:stCxn id="2748" idx="3"/>
            <a:endCxn id="2764" idx="1"/>
          </p:cNvCxnSpPr>
          <p:nvPr/>
        </p:nvCxnSpPr>
        <p:spPr>
          <a:xfrm>
            <a:off x="1097175" y="3286725"/>
            <a:ext cx="233700" cy="217200"/>
          </a:xfrm>
          <a:prstGeom prst="straightConnector1">
            <a:avLst/>
          </a:prstGeom>
          <a:noFill/>
          <a:ln cap="flat" cmpd="sng" w="9525">
            <a:solidFill>
              <a:srgbClr val="FF00FF"/>
            </a:solidFill>
            <a:prstDash val="solid"/>
            <a:round/>
            <a:headEnd len="lg" w="lg" type="none"/>
            <a:tailEnd len="lg" w="lg" type="triangle"/>
          </a:ln>
        </p:spPr>
      </p:cxnSp>
      <p:cxnSp>
        <p:nvCxnSpPr>
          <p:cNvPr id="2791" name="Shape 2791"/>
          <p:cNvCxnSpPr>
            <a:stCxn id="2764" idx="0"/>
          </p:cNvCxnSpPr>
          <p:nvPr/>
        </p:nvCxnSpPr>
        <p:spPr>
          <a:xfrm flipH="1" rot="10800000">
            <a:off x="1437225" y="3225400"/>
            <a:ext cx="206400" cy="183900"/>
          </a:xfrm>
          <a:prstGeom prst="straightConnector1">
            <a:avLst/>
          </a:prstGeom>
          <a:noFill/>
          <a:ln cap="flat" cmpd="sng" w="9525">
            <a:solidFill>
              <a:srgbClr val="FF00FF"/>
            </a:solidFill>
            <a:prstDash val="solid"/>
            <a:round/>
            <a:headEnd len="lg" w="lg" type="none"/>
            <a:tailEnd len="lg" w="lg" type="triangle"/>
          </a:ln>
        </p:spPr>
      </p:cxnSp>
      <p:cxnSp>
        <p:nvCxnSpPr>
          <p:cNvPr id="2792" name="Shape 2792"/>
          <p:cNvCxnSpPr>
            <a:stCxn id="2748" idx="0"/>
          </p:cNvCxnSpPr>
          <p:nvPr/>
        </p:nvCxnSpPr>
        <p:spPr>
          <a:xfrm flipH="1" rot="10800000">
            <a:off x="1215375" y="3154275"/>
            <a:ext cx="333600" cy="2400"/>
          </a:xfrm>
          <a:prstGeom prst="straightConnector1">
            <a:avLst/>
          </a:prstGeom>
          <a:noFill/>
          <a:ln cap="flat" cmpd="sng" w="9525">
            <a:solidFill>
              <a:schemeClr val="dk2"/>
            </a:solidFill>
            <a:prstDash val="solid"/>
            <a:round/>
            <a:headEnd len="lg" w="lg" type="none"/>
            <a:tailEnd len="lg" w="lg" type="triangle"/>
          </a:ln>
        </p:spPr>
      </p:cxnSp>
      <p:cxnSp>
        <p:nvCxnSpPr>
          <p:cNvPr id="2793" name="Shape 2793"/>
          <p:cNvCxnSpPr>
            <a:stCxn id="2764" idx="0"/>
            <a:endCxn id="2747" idx="3"/>
          </p:cNvCxnSpPr>
          <p:nvPr/>
        </p:nvCxnSpPr>
        <p:spPr>
          <a:xfrm rot="10800000">
            <a:off x="1097325" y="2724400"/>
            <a:ext cx="339900" cy="684900"/>
          </a:xfrm>
          <a:prstGeom prst="straightConnector1">
            <a:avLst/>
          </a:prstGeom>
          <a:noFill/>
          <a:ln cap="flat" cmpd="sng" w="28575">
            <a:solidFill>
              <a:srgbClr val="FF00FF"/>
            </a:solidFill>
            <a:prstDash val="solid"/>
            <a:round/>
            <a:headEnd len="lg" w="lg" type="none"/>
            <a:tailEnd len="lg" w="lg" type="triangle"/>
          </a:ln>
        </p:spPr>
      </p:cxnSp>
      <p:sp>
        <p:nvSpPr>
          <p:cNvPr id="2794" name="Shape 2794"/>
          <p:cNvSpPr txBox="1"/>
          <p:nvPr/>
        </p:nvSpPr>
        <p:spPr>
          <a:xfrm>
            <a:off x="4240925" y="3844150"/>
            <a:ext cx="4918800" cy="6360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FF00FF"/>
                </a:solidFill>
              </a:rPr>
              <a:t>* Missing connections in sequence transducer</a:t>
            </a:r>
          </a:p>
        </p:txBody>
      </p:sp>
      <p:sp>
        <p:nvSpPr>
          <p:cNvPr id="2795" name="Shape 2795"/>
          <p:cNvSpPr txBox="1"/>
          <p:nvPr/>
        </p:nvSpPr>
        <p:spPr>
          <a:xfrm>
            <a:off x="0" y="4728350"/>
            <a:ext cx="6727800" cy="4152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Graves, A. “Sequence transduction with recurrent neural networks.” </a:t>
            </a:r>
            <a:r>
              <a:rPr i="1" lang="en" sz="1200">
                <a:solidFill>
                  <a:srgbClr val="434343"/>
                </a:solidFill>
                <a:highlight>
                  <a:srgbClr val="FFFFFF"/>
                </a:highlight>
              </a:rPr>
              <a:t>ICML (2012).</a:t>
            </a: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9" name="Shape 2799"/>
        <p:cNvGrpSpPr/>
        <p:nvPr/>
      </p:nvGrpSpPr>
      <p:grpSpPr>
        <a:xfrm>
          <a:off x="0" y="0"/>
          <a:ext cx="0" cy="0"/>
          <a:chOff x="0" y="0"/>
          <a:chExt cx="0" cy="0"/>
        </a:xfrm>
      </p:grpSpPr>
      <p:sp>
        <p:nvSpPr>
          <p:cNvPr id="2800" name="Shape 2800"/>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sz="2800"/>
              <a:t>Online Segment to Segment Neural Transduction</a:t>
            </a:r>
          </a:p>
        </p:txBody>
      </p:sp>
      <p:grpSp>
        <p:nvGrpSpPr>
          <p:cNvPr id="2801" name="Shape 2801"/>
          <p:cNvGrpSpPr/>
          <p:nvPr/>
        </p:nvGrpSpPr>
        <p:grpSpPr>
          <a:xfrm>
            <a:off x="1165787" y="973538"/>
            <a:ext cx="5035467" cy="3824233"/>
            <a:chOff x="544941" y="352521"/>
            <a:chExt cx="5656557" cy="4216354"/>
          </a:xfrm>
        </p:grpSpPr>
        <p:pic>
          <p:nvPicPr>
            <p:cNvPr descr="Screen Shot 2016-11-01 at 10.19.38.png" id="2802" name="Shape 2802"/>
            <p:cNvPicPr preferRelativeResize="0"/>
            <p:nvPr/>
          </p:nvPicPr>
          <p:blipFill>
            <a:blip r:embed="rId3">
              <a:alphaModFix/>
            </a:blip>
            <a:stretch>
              <a:fillRect/>
            </a:stretch>
          </p:blipFill>
          <p:spPr>
            <a:xfrm>
              <a:off x="2023848" y="352525"/>
              <a:ext cx="4177649" cy="4216351"/>
            </a:xfrm>
            <a:prstGeom prst="rect">
              <a:avLst/>
            </a:prstGeom>
            <a:noFill/>
            <a:ln>
              <a:noFill/>
            </a:ln>
          </p:spPr>
        </p:pic>
        <p:sp>
          <p:nvSpPr>
            <p:cNvPr id="2803" name="Shape 2803"/>
            <p:cNvSpPr/>
            <p:nvPr/>
          </p:nvSpPr>
          <p:spPr>
            <a:xfrm>
              <a:off x="544941" y="2157996"/>
              <a:ext cx="1520400" cy="264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2400">
                  <a:solidFill>
                    <a:srgbClr val="FF0000"/>
                  </a:solidFill>
                </a:rPr>
                <a:t>encoder</a:t>
              </a:r>
            </a:p>
          </p:txBody>
        </p:sp>
        <p:sp>
          <p:nvSpPr>
            <p:cNvPr id="2804" name="Shape 2804"/>
            <p:cNvSpPr/>
            <p:nvPr/>
          </p:nvSpPr>
          <p:spPr>
            <a:xfrm>
              <a:off x="1161342" y="1112658"/>
              <a:ext cx="2011800" cy="264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2400">
                  <a:solidFill>
                    <a:srgbClr val="0000FF"/>
                  </a:solidFill>
                </a:rPr>
                <a:t>decoder</a:t>
              </a:r>
            </a:p>
          </p:txBody>
        </p:sp>
        <p:sp>
          <p:nvSpPr>
            <p:cNvPr id="2805" name="Shape 2805"/>
            <p:cNvSpPr/>
            <p:nvPr/>
          </p:nvSpPr>
          <p:spPr>
            <a:xfrm>
              <a:off x="749589" y="3053813"/>
              <a:ext cx="1647900" cy="4164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solidFill>
                    <a:srgbClr val="FF0000"/>
                  </a:solidFill>
                </a:rPr>
                <a:t>inputs</a:t>
              </a:r>
            </a:p>
          </p:txBody>
        </p:sp>
        <p:sp>
          <p:nvSpPr>
            <p:cNvPr id="2806" name="Shape 2806"/>
            <p:cNvSpPr/>
            <p:nvPr/>
          </p:nvSpPr>
          <p:spPr>
            <a:xfrm>
              <a:off x="2023837" y="676638"/>
              <a:ext cx="1374300" cy="264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solidFill>
                    <a:srgbClr val="0000FF"/>
                  </a:solidFill>
                </a:rPr>
                <a:t>outputs</a:t>
              </a:r>
            </a:p>
          </p:txBody>
        </p:sp>
        <p:sp>
          <p:nvSpPr>
            <p:cNvPr id="2807" name="Shape 2807"/>
            <p:cNvSpPr/>
            <p:nvPr/>
          </p:nvSpPr>
          <p:spPr>
            <a:xfrm>
              <a:off x="1474221" y="352521"/>
              <a:ext cx="1520400" cy="264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t> predictions</a:t>
              </a:r>
            </a:p>
          </p:txBody>
        </p:sp>
      </p:grpSp>
      <p:sp>
        <p:nvSpPr>
          <p:cNvPr id="2808" name="Shape 2808"/>
          <p:cNvSpPr txBox="1"/>
          <p:nvPr/>
        </p:nvSpPr>
        <p:spPr>
          <a:xfrm>
            <a:off x="24950" y="4721575"/>
            <a:ext cx="8797200" cy="4035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rPr>
              <a:t>Y</a:t>
            </a:r>
            <a:r>
              <a:rPr lang="en" sz="1200">
                <a:solidFill>
                  <a:srgbClr val="434343"/>
                </a:solidFill>
              </a:rPr>
              <a:t>u</a:t>
            </a:r>
            <a:r>
              <a:rPr lang="en" sz="1200">
                <a:solidFill>
                  <a:srgbClr val="434343"/>
                </a:solidFill>
              </a:rPr>
              <a:t>, L., B</a:t>
            </a:r>
            <a:r>
              <a:rPr lang="en" sz="1200">
                <a:solidFill>
                  <a:srgbClr val="434343"/>
                </a:solidFill>
              </a:rPr>
              <a:t>uys, J., </a:t>
            </a:r>
            <a:r>
              <a:rPr lang="en" sz="1200">
                <a:solidFill>
                  <a:srgbClr val="434343"/>
                </a:solidFill>
              </a:rPr>
              <a:t>Blunsom, P.  “Online Segment to Segment Neural Transduction.” </a:t>
            </a:r>
            <a:r>
              <a:rPr i="1" lang="en" sz="1200">
                <a:solidFill>
                  <a:srgbClr val="434343"/>
                </a:solidFill>
              </a:rPr>
              <a:t>EMLP (2016).</a:t>
            </a: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2" name="Shape 2812"/>
        <p:cNvGrpSpPr/>
        <p:nvPr/>
      </p:nvGrpSpPr>
      <p:grpSpPr>
        <a:xfrm>
          <a:off x="0" y="0"/>
          <a:ext cx="0" cy="0"/>
          <a:chOff x="0" y="0"/>
          <a:chExt cx="0" cy="0"/>
        </a:xfrm>
      </p:grpSpPr>
      <p:sp>
        <p:nvSpPr>
          <p:cNvPr id="2813" name="Shape 2813"/>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sz="2800"/>
              <a:t>Online Segment to Segment Neural Transduction</a:t>
            </a:r>
          </a:p>
        </p:txBody>
      </p:sp>
      <p:graphicFrame>
        <p:nvGraphicFramePr>
          <p:cNvPr id="2814" name="Shape 2814"/>
          <p:cNvGraphicFramePr/>
          <p:nvPr/>
        </p:nvGraphicFramePr>
        <p:xfrm>
          <a:off x="106400" y="806000"/>
          <a:ext cx="3000000" cy="3000000"/>
        </p:xfrm>
        <a:graphic>
          <a:graphicData uri="http://schemas.openxmlformats.org/drawingml/2006/table">
            <a:tbl>
              <a:tblPr>
                <a:noFill/>
                <a:tableStyleId>{03083729-248B-4AE9-AF73-2E2849343D85}</a:tableStyleId>
              </a:tblPr>
              <a:tblGrid>
                <a:gridCol w="4486575"/>
                <a:gridCol w="1445500"/>
                <a:gridCol w="1431275"/>
                <a:gridCol w="1419400"/>
              </a:tblGrid>
              <a:tr h="579250">
                <a:tc>
                  <a:txBody>
                    <a:bodyPr>
                      <a:noAutofit/>
                    </a:bodyPr>
                    <a:lstStyle/>
                    <a:p>
                      <a:pPr lvl="0">
                        <a:spcBef>
                          <a:spcPts val="0"/>
                        </a:spcBef>
                        <a:buNone/>
                      </a:pPr>
                      <a:r>
                        <a:rPr lang="en" sz="2100">
                          <a:solidFill>
                            <a:srgbClr val="434343"/>
                          </a:solidFill>
                        </a:rPr>
                        <a:t>Model</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28575">
                      <a:solidFill>
                        <a:srgbClr val="666666"/>
                      </a:solidFill>
                      <a:prstDash val="solid"/>
                      <a:round/>
                      <a:headEnd len="med" w="med" type="none"/>
                      <a:tailEnd len="med" w="med" type="none"/>
                    </a:lnT>
                    <a:lnB cap="flat" cmpd="sng" w="28575">
                      <a:solidFill>
                        <a:srgbClr val="666666"/>
                      </a:solidFill>
                      <a:prstDash val="solid"/>
                      <a:round/>
                      <a:headEnd len="med" w="med" type="none"/>
                      <a:tailEnd len="med" w="med" type="none"/>
                    </a:lnB>
                  </a:tcPr>
                </a:tc>
                <a:tc>
                  <a:txBody>
                    <a:bodyPr>
                      <a:noAutofit/>
                    </a:bodyPr>
                    <a:lstStyle/>
                    <a:p>
                      <a:pPr lvl="0" algn="ctr">
                        <a:spcBef>
                          <a:spcPts val="0"/>
                        </a:spcBef>
                        <a:buNone/>
                      </a:pPr>
                      <a:r>
                        <a:rPr lang="en" sz="2100">
                          <a:solidFill>
                            <a:srgbClr val="434343"/>
                          </a:solidFill>
                        </a:rPr>
                        <a:t>ROUGE-1</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28575">
                      <a:solidFill>
                        <a:srgbClr val="666666"/>
                      </a:solidFill>
                      <a:prstDash val="solid"/>
                      <a:round/>
                      <a:headEnd len="med" w="med" type="none"/>
                      <a:tailEnd len="med" w="med" type="none"/>
                    </a:lnT>
                    <a:lnB cap="flat" cmpd="sng" w="28575">
                      <a:solidFill>
                        <a:srgbClr val="666666"/>
                      </a:solidFill>
                      <a:prstDash val="solid"/>
                      <a:round/>
                      <a:headEnd len="med" w="med" type="none"/>
                      <a:tailEnd len="med" w="med" type="none"/>
                    </a:lnB>
                  </a:tcPr>
                </a:tc>
                <a:tc>
                  <a:txBody>
                    <a:bodyPr>
                      <a:noAutofit/>
                    </a:bodyPr>
                    <a:lstStyle/>
                    <a:p>
                      <a:pPr lvl="0" algn="ctr">
                        <a:spcBef>
                          <a:spcPts val="0"/>
                        </a:spcBef>
                        <a:buNone/>
                      </a:pPr>
                      <a:r>
                        <a:rPr lang="en" sz="2100">
                          <a:solidFill>
                            <a:srgbClr val="434343"/>
                          </a:solidFill>
                        </a:rPr>
                        <a:t>ROUGE-2 </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28575">
                      <a:solidFill>
                        <a:srgbClr val="666666"/>
                      </a:solidFill>
                      <a:prstDash val="solid"/>
                      <a:round/>
                      <a:headEnd len="med" w="med" type="none"/>
                      <a:tailEnd len="med" w="med" type="none"/>
                    </a:lnT>
                    <a:lnB cap="flat" cmpd="sng" w="28575">
                      <a:solidFill>
                        <a:srgbClr val="666666"/>
                      </a:solidFill>
                      <a:prstDash val="solid"/>
                      <a:round/>
                      <a:headEnd len="med" w="med" type="none"/>
                      <a:tailEnd len="med" w="med" type="none"/>
                    </a:lnB>
                  </a:tcPr>
                </a:tc>
                <a:tc>
                  <a:txBody>
                    <a:bodyPr>
                      <a:noAutofit/>
                    </a:bodyPr>
                    <a:lstStyle/>
                    <a:p>
                      <a:pPr lvl="0" algn="ctr">
                        <a:spcBef>
                          <a:spcPts val="0"/>
                        </a:spcBef>
                        <a:buNone/>
                      </a:pPr>
                      <a:r>
                        <a:rPr lang="en" sz="2100">
                          <a:solidFill>
                            <a:srgbClr val="434343"/>
                          </a:solidFill>
                        </a:rPr>
                        <a:t>ROUGE-L</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28575">
                      <a:solidFill>
                        <a:srgbClr val="666666"/>
                      </a:solidFill>
                      <a:prstDash val="solid"/>
                      <a:round/>
                      <a:headEnd len="med" w="med" type="none"/>
                      <a:tailEnd len="med" w="med" type="none"/>
                    </a:lnT>
                    <a:lnB cap="flat" cmpd="sng" w="28575">
                      <a:solidFill>
                        <a:srgbClr val="666666"/>
                      </a:solidFill>
                      <a:prstDash val="solid"/>
                      <a:round/>
                      <a:headEnd len="med" w="med" type="none"/>
                      <a:tailEnd len="med" w="med" type="none"/>
                    </a:lnB>
                  </a:tcPr>
                </a:tc>
              </a:tr>
              <a:tr h="562400">
                <a:tc>
                  <a:txBody>
                    <a:bodyPr>
                      <a:noAutofit/>
                    </a:bodyPr>
                    <a:lstStyle/>
                    <a:p>
                      <a:pPr lvl="0">
                        <a:spcBef>
                          <a:spcPts val="0"/>
                        </a:spcBef>
                        <a:buNone/>
                      </a:pPr>
                      <a:r>
                        <a:rPr lang="en" sz="1800">
                          <a:solidFill>
                            <a:srgbClr val="434343"/>
                          </a:solidFill>
                        </a:rPr>
                        <a:t>Seq2Seq</a:t>
                      </a:r>
                    </a:p>
                  </a:txBody>
                  <a:tcPr marT="91425" marB="91425" marR="91425" marL="91425">
                    <a:lnT cap="flat" cmpd="sng" w="28575">
                      <a:solidFill>
                        <a:srgbClr val="666666"/>
                      </a:solidFill>
                      <a:prstDash val="solid"/>
                      <a:round/>
                      <a:headEnd len="med" w="med" type="none"/>
                      <a:tailEnd len="med" w="med" type="none"/>
                    </a:lnT>
                  </a:tcPr>
                </a:tc>
                <a:tc>
                  <a:txBody>
                    <a:bodyPr>
                      <a:noAutofit/>
                    </a:bodyPr>
                    <a:lstStyle/>
                    <a:p>
                      <a:pPr lvl="0" algn="ctr">
                        <a:spcBef>
                          <a:spcPts val="0"/>
                        </a:spcBef>
                        <a:buNone/>
                      </a:pPr>
                      <a:r>
                        <a:rPr lang="en" sz="1800">
                          <a:solidFill>
                            <a:srgbClr val="434343"/>
                          </a:solidFill>
                        </a:rPr>
                        <a:t>25.2</a:t>
                      </a:r>
                    </a:p>
                  </a:txBody>
                  <a:tcPr marT="91425" marB="91425" marR="91425" marL="91425">
                    <a:lnT cap="flat" cmpd="sng" w="28575">
                      <a:solidFill>
                        <a:srgbClr val="666666"/>
                      </a:solidFill>
                      <a:prstDash val="solid"/>
                      <a:round/>
                      <a:headEnd len="med" w="med" type="none"/>
                      <a:tailEnd len="med" w="med" type="none"/>
                    </a:lnT>
                  </a:tcPr>
                </a:tc>
                <a:tc>
                  <a:txBody>
                    <a:bodyPr>
                      <a:noAutofit/>
                    </a:bodyPr>
                    <a:lstStyle/>
                    <a:p>
                      <a:pPr lvl="0" algn="ctr">
                        <a:spcBef>
                          <a:spcPts val="0"/>
                        </a:spcBef>
                        <a:buNone/>
                      </a:pPr>
                      <a:r>
                        <a:rPr lang="en" sz="1800">
                          <a:solidFill>
                            <a:srgbClr val="434343"/>
                          </a:solidFill>
                        </a:rPr>
                        <a:t>9.1</a:t>
                      </a:r>
                    </a:p>
                  </a:txBody>
                  <a:tcPr marT="91425" marB="91425" marR="91425" marL="91425">
                    <a:lnT cap="flat" cmpd="sng" w="28575">
                      <a:solidFill>
                        <a:srgbClr val="666666"/>
                      </a:solidFill>
                      <a:prstDash val="solid"/>
                      <a:round/>
                      <a:headEnd len="med" w="med" type="none"/>
                      <a:tailEnd len="med" w="med" type="none"/>
                    </a:lnT>
                  </a:tcPr>
                </a:tc>
                <a:tc>
                  <a:txBody>
                    <a:bodyPr>
                      <a:noAutofit/>
                    </a:bodyPr>
                    <a:lstStyle/>
                    <a:p>
                      <a:pPr lvl="0" algn="ctr">
                        <a:spcBef>
                          <a:spcPts val="0"/>
                        </a:spcBef>
                        <a:buNone/>
                      </a:pPr>
                      <a:r>
                        <a:rPr lang="en" sz="1800">
                          <a:solidFill>
                            <a:srgbClr val="434343"/>
                          </a:solidFill>
                        </a:rPr>
                        <a:t>23.1</a:t>
                      </a:r>
                    </a:p>
                  </a:txBody>
                  <a:tcPr marT="91425" marB="91425" marR="91425" marL="91425">
                    <a:lnT cap="flat" cmpd="sng" w="28575">
                      <a:solidFill>
                        <a:srgbClr val="666666"/>
                      </a:solidFill>
                      <a:prstDash val="solid"/>
                      <a:round/>
                      <a:headEnd len="med" w="med" type="none"/>
                      <a:tailEnd len="med" w="med" type="none"/>
                    </a:lnT>
                  </a:tcPr>
                </a:tc>
              </a:tr>
              <a:tr h="562400">
                <a:tc>
                  <a:txBody>
                    <a:bodyPr>
                      <a:noAutofit/>
                    </a:bodyPr>
                    <a:lstStyle/>
                    <a:p>
                      <a:pPr lvl="0">
                        <a:spcBef>
                          <a:spcPts val="0"/>
                        </a:spcBef>
                        <a:buNone/>
                      </a:pPr>
                      <a:r>
                        <a:rPr lang="en" sz="1800">
                          <a:solidFill>
                            <a:srgbClr val="434343"/>
                          </a:solidFill>
                        </a:rPr>
                        <a:t>Seq2Seq + attention</a:t>
                      </a:r>
                    </a:p>
                  </a:txBody>
                  <a:tcPr marT="91425" marB="91425" marR="91425" marL="91425"/>
                </a:tc>
                <a:tc>
                  <a:txBody>
                    <a:bodyPr>
                      <a:noAutofit/>
                    </a:bodyPr>
                    <a:lstStyle/>
                    <a:p>
                      <a:pPr lvl="0" algn="ctr">
                        <a:spcBef>
                          <a:spcPts val="0"/>
                        </a:spcBef>
                        <a:buNone/>
                      </a:pPr>
                      <a:r>
                        <a:rPr lang="en" sz="1800">
                          <a:solidFill>
                            <a:srgbClr val="434343"/>
                          </a:solidFill>
                        </a:rPr>
                        <a:t>30.3</a:t>
                      </a:r>
                    </a:p>
                  </a:txBody>
                  <a:tcPr marT="91425" marB="91425" marR="91425" marL="91425"/>
                </a:tc>
                <a:tc>
                  <a:txBody>
                    <a:bodyPr>
                      <a:noAutofit/>
                    </a:bodyPr>
                    <a:lstStyle/>
                    <a:p>
                      <a:pPr lvl="0" algn="ctr">
                        <a:spcBef>
                          <a:spcPts val="0"/>
                        </a:spcBef>
                        <a:buNone/>
                      </a:pPr>
                      <a:r>
                        <a:rPr lang="en" sz="1800">
                          <a:solidFill>
                            <a:srgbClr val="434343"/>
                          </a:solidFill>
                        </a:rPr>
                        <a:t>14.2</a:t>
                      </a:r>
                    </a:p>
                  </a:txBody>
                  <a:tcPr marT="91425" marB="91425" marR="91425" marL="91425"/>
                </a:tc>
                <a:tc>
                  <a:txBody>
                    <a:bodyPr>
                      <a:noAutofit/>
                    </a:bodyPr>
                    <a:lstStyle/>
                    <a:p>
                      <a:pPr lvl="0" algn="ctr">
                        <a:spcBef>
                          <a:spcPts val="0"/>
                        </a:spcBef>
                        <a:buNone/>
                      </a:pPr>
                      <a:r>
                        <a:rPr lang="en" sz="1800">
                          <a:solidFill>
                            <a:srgbClr val="434343"/>
                          </a:solidFill>
                        </a:rPr>
                        <a:t>28.5</a:t>
                      </a:r>
                    </a:p>
                  </a:txBody>
                  <a:tcPr marT="91425" marB="91425" marR="91425" marL="91425"/>
                </a:tc>
              </a:tr>
              <a:tr h="562400">
                <a:tc>
                  <a:txBody>
                    <a:bodyPr>
                      <a:noAutofit/>
                    </a:bodyPr>
                    <a:lstStyle/>
                    <a:p>
                      <a:pPr lvl="0">
                        <a:spcBef>
                          <a:spcPts val="0"/>
                        </a:spcBef>
                        <a:buNone/>
                      </a:pPr>
                      <a:r>
                        <a:rPr lang="en" sz="1800">
                          <a:solidFill>
                            <a:srgbClr val="434343"/>
                          </a:solidFill>
                        </a:rPr>
                        <a:t>Neural Transduction</a:t>
                      </a:r>
                    </a:p>
                  </a:txBody>
                  <a:tcPr marT="91425" marB="91425" marR="91425" marL="91425"/>
                </a:tc>
                <a:tc>
                  <a:txBody>
                    <a:bodyPr>
                      <a:noAutofit/>
                    </a:bodyPr>
                    <a:lstStyle/>
                    <a:p>
                      <a:pPr lvl="0" algn="ctr">
                        <a:spcBef>
                          <a:spcPts val="0"/>
                        </a:spcBef>
                        <a:buNone/>
                      </a:pPr>
                      <a:r>
                        <a:rPr lang="en" sz="1800">
                          <a:solidFill>
                            <a:srgbClr val="434343"/>
                          </a:solidFill>
                        </a:rPr>
                        <a:t>31.2</a:t>
                      </a:r>
                    </a:p>
                  </a:txBody>
                  <a:tcPr marT="91425" marB="91425" marR="91425" marL="91425"/>
                </a:tc>
                <a:tc>
                  <a:txBody>
                    <a:bodyPr>
                      <a:noAutofit/>
                    </a:bodyPr>
                    <a:lstStyle/>
                    <a:p>
                      <a:pPr lvl="0" algn="ctr">
                        <a:spcBef>
                          <a:spcPts val="0"/>
                        </a:spcBef>
                        <a:buNone/>
                      </a:pPr>
                      <a:r>
                        <a:rPr lang="en" sz="1800">
                          <a:solidFill>
                            <a:srgbClr val="434343"/>
                          </a:solidFill>
                        </a:rPr>
                        <a:t>14.3</a:t>
                      </a:r>
                    </a:p>
                  </a:txBody>
                  <a:tcPr marT="91425" marB="91425" marR="91425" marL="91425"/>
                </a:tc>
                <a:tc>
                  <a:txBody>
                    <a:bodyPr>
                      <a:noAutofit/>
                    </a:bodyPr>
                    <a:lstStyle/>
                    <a:p>
                      <a:pPr lvl="0" algn="ctr">
                        <a:spcBef>
                          <a:spcPts val="0"/>
                        </a:spcBef>
                        <a:buNone/>
                      </a:pPr>
                      <a:r>
                        <a:rPr lang="en" sz="1800">
                          <a:solidFill>
                            <a:srgbClr val="434343"/>
                          </a:solidFill>
                        </a:rPr>
                        <a:t>28.9</a:t>
                      </a:r>
                    </a:p>
                  </a:txBody>
                  <a:tcPr marT="91425" marB="91425" marR="91425" marL="91425"/>
                </a:tc>
              </a:tr>
              <a:tr h="705825">
                <a:tc>
                  <a:txBody>
                    <a:bodyPr>
                      <a:noAutofit/>
                    </a:bodyPr>
                    <a:lstStyle/>
                    <a:p>
                      <a:pPr lvl="0" rtl="0">
                        <a:spcBef>
                          <a:spcPts val="0"/>
                        </a:spcBef>
                        <a:buNone/>
                      </a:pPr>
                      <a:r>
                        <a:rPr lang="en" sz="1800">
                          <a:solidFill>
                            <a:srgbClr val="434343"/>
                          </a:solidFill>
                        </a:rPr>
                        <a:t>Neural Transduction + </a:t>
                      </a:r>
                      <a:r>
                        <a:rPr lang="en" sz="1800">
                          <a:solidFill>
                            <a:srgbClr val="434343"/>
                          </a:solidFill>
                        </a:rPr>
                        <a:t>bidirectional</a:t>
                      </a:r>
                      <a:r>
                        <a:rPr lang="en" sz="1800">
                          <a:solidFill>
                            <a:srgbClr val="434343"/>
                          </a:solidFill>
                        </a:rPr>
                        <a:t> encoder</a:t>
                      </a:r>
                    </a:p>
                  </a:txBody>
                  <a:tcPr marT="91425" marB="91425" marR="91425" marL="91425">
                    <a:lnB cap="flat" cmpd="sng" w="28575">
                      <a:solidFill>
                        <a:srgbClr val="666666"/>
                      </a:solidFill>
                      <a:prstDash val="solid"/>
                      <a:round/>
                      <a:headEnd len="med" w="med" type="none"/>
                      <a:tailEnd len="med" w="med" type="none"/>
                    </a:lnB>
                  </a:tcPr>
                </a:tc>
                <a:tc>
                  <a:txBody>
                    <a:bodyPr>
                      <a:noAutofit/>
                    </a:bodyPr>
                    <a:lstStyle/>
                    <a:p>
                      <a:pPr lvl="0" rtl="0" algn="ctr">
                        <a:spcBef>
                          <a:spcPts val="0"/>
                        </a:spcBef>
                        <a:buNone/>
                      </a:pPr>
                      <a:r>
                        <a:rPr lang="en" sz="1800">
                          <a:solidFill>
                            <a:srgbClr val="434343"/>
                          </a:solidFill>
                        </a:rPr>
                        <a:t>31.7</a:t>
                      </a:r>
                    </a:p>
                  </a:txBody>
                  <a:tcPr marT="91425" marB="91425" marR="91425" marL="91425">
                    <a:lnB cap="flat" cmpd="sng" w="28575">
                      <a:solidFill>
                        <a:srgbClr val="666666"/>
                      </a:solidFill>
                      <a:prstDash val="solid"/>
                      <a:round/>
                      <a:headEnd len="med" w="med" type="none"/>
                      <a:tailEnd len="med" w="med" type="none"/>
                    </a:lnB>
                  </a:tcPr>
                </a:tc>
                <a:tc>
                  <a:txBody>
                    <a:bodyPr>
                      <a:noAutofit/>
                    </a:bodyPr>
                    <a:lstStyle/>
                    <a:p>
                      <a:pPr lvl="0" rtl="0" algn="ctr">
                        <a:spcBef>
                          <a:spcPts val="0"/>
                        </a:spcBef>
                        <a:buNone/>
                      </a:pPr>
                      <a:r>
                        <a:rPr lang="en" sz="1800">
                          <a:solidFill>
                            <a:srgbClr val="434343"/>
                          </a:solidFill>
                        </a:rPr>
                        <a:t>14.7</a:t>
                      </a:r>
                    </a:p>
                  </a:txBody>
                  <a:tcPr marT="91425" marB="91425" marR="91425" marL="91425">
                    <a:lnB cap="flat" cmpd="sng" w="28575">
                      <a:solidFill>
                        <a:srgbClr val="666666"/>
                      </a:solidFill>
                      <a:prstDash val="solid"/>
                      <a:round/>
                      <a:headEnd len="med" w="med" type="none"/>
                      <a:tailEnd len="med" w="med" type="none"/>
                    </a:lnB>
                  </a:tcPr>
                </a:tc>
                <a:tc>
                  <a:txBody>
                    <a:bodyPr>
                      <a:noAutofit/>
                    </a:bodyPr>
                    <a:lstStyle/>
                    <a:p>
                      <a:pPr lvl="0" rtl="0" algn="ctr">
                        <a:spcBef>
                          <a:spcPts val="0"/>
                        </a:spcBef>
                        <a:buNone/>
                      </a:pPr>
                      <a:r>
                        <a:rPr lang="en" sz="1800">
                          <a:solidFill>
                            <a:srgbClr val="434343"/>
                          </a:solidFill>
                        </a:rPr>
                        <a:t>29.3</a:t>
                      </a:r>
                    </a:p>
                  </a:txBody>
                  <a:tcPr marT="91425" marB="91425" marR="91425" marL="91425">
                    <a:lnB cap="flat" cmpd="sng" w="28575">
                      <a:solidFill>
                        <a:srgbClr val="666666"/>
                      </a:solidFill>
                      <a:prstDash val="solid"/>
                      <a:round/>
                      <a:headEnd len="med" w="med" type="none"/>
                      <a:tailEnd len="med" w="med" type="none"/>
                    </a:lnB>
                  </a:tcPr>
                </a:tc>
              </a:tr>
            </a:tbl>
          </a:graphicData>
        </a:graphic>
      </p:graphicFrame>
      <p:sp>
        <p:nvSpPr>
          <p:cNvPr id="2815" name="Shape 2815"/>
          <p:cNvSpPr txBox="1"/>
          <p:nvPr/>
        </p:nvSpPr>
        <p:spPr>
          <a:xfrm>
            <a:off x="734400" y="4014500"/>
            <a:ext cx="8112900" cy="5202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2400">
                <a:solidFill>
                  <a:srgbClr val="434343"/>
                </a:solidFill>
              </a:rPr>
              <a:t>F1 values on </a:t>
            </a:r>
            <a:r>
              <a:rPr lang="en" sz="2400">
                <a:solidFill>
                  <a:srgbClr val="434343"/>
                </a:solidFill>
              </a:rPr>
              <a:t>Abstractive sentence summarisation task</a:t>
            </a:r>
          </a:p>
        </p:txBody>
      </p:sp>
      <p:sp>
        <p:nvSpPr>
          <p:cNvPr id="2816" name="Shape 2816"/>
          <p:cNvSpPr txBox="1"/>
          <p:nvPr/>
        </p:nvSpPr>
        <p:spPr>
          <a:xfrm>
            <a:off x="24950" y="4569175"/>
            <a:ext cx="8797200" cy="403500"/>
          </a:xfrm>
          <a:prstGeom prst="rect">
            <a:avLst/>
          </a:prstGeom>
          <a:noFill/>
          <a:ln>
            <a:noFill/>
          </a:ln>
        </p:spPr>
        <p:txBody>
          <a:bodyPr anchorCtr="0" anchor="t" bIns="91425" lIns="91425" rIns="91425" tIns="91425">
            <a:noAutofit/>
          </a:bodyPr>
          <a:lstStyle/>
          <a:p>
            <a:pPr indent="-304800" lvl="0" marL="457200" rtl="0">
              <a:spcBef>
                <a:spcPts val="0"/>
              </a:spcBef>
              <a:buClr>
                <a:srgbClr val="434343"/>
              </a:buClr>
              <a:buSzPct val="100000"/>
              <a:buAutoNum type="arabicPeriod"/>
            </a:pPr>
            <a:r>
              <a:rPr lang="en" sz="1200">
                <a:solidFill>
                  <a:srgbClr val="434343"/>
                </a:solidFill>
              </a:rPr>
              <a:t>Yu, L., Buys, J., Blunsom, P.  “Online Segment to Segment Neural Transduction.” </a:t>
            </a:r>
            <a:r>
              <a:rPr i="1" lang="en" sz="1200">
                <a:solidFill>
                  <a:srgbClr val="434343"/>
                </a:solidFill>
              </a:rPr>
              <a:t>EMLP (2016).</a:t>
            </a:r>
          </a:p>
          <a:p>
            <a:pPr indent="-304800" lvl="0" marL="457200" rtl="0">
              <a:spcBef>
                <a:spcPts val="0"/>
              </a:spcBef>
              <a:buClr>
                <a:srgbClr val="434343"/>
              </a:buClr>
              <a:buSzPct val="100000"/>
              <a:buAutoNum type="arabicPeriod"/>
            </a:pPr>
            <a:r>
              <a:rPr lang="en" sz="1200">
                <a:solidFill>
                  <a:srgbClr val="434343"/>
                </a:solidFill>
              </a:rPr>
              <a:t>Yu, L., et al. “The Neural Noisy Channel.” </a:t>
            </a:r>
            <a:r>
              <a:rPr i="1" lang="en" sz="1200">
                <a:solidFill>
                  <a:srgbClr val="434343"/>
                </a:solidFill>
              </a:rPr>
              <a:t>ICLR (2017).</a:t>
            </a: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0" name="Shape 2820"/>
        <p:cNvGrpSpPr/>
        <p:nvPr/>
      </p:nvGrpSpPr>
      <p:grpSpPr>
        <a:xfrm>
          <a:off x="0" y="0"/>
          <a:ext cx="0" cy="0"/>
          <a:chOff x="0" y="0"/>
          <a:chExt cx="0" cy="0"/>
        </a:xfrm>
      </p:grpSpPr>
      <p:sp>
        <p:nvSpPr>
          <p:cNvPr id="2821" name="Shape 282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sz="3000"/>
              <a:t>A Neural Transducer</a:t>
            </a:r>
          </a:p>
        </p:txBody>
      </p:sp>
      <p:sp>
        <p:nvSpPr>
          <p:cNvPr id="2822" name="Shape 2822"/>
          <p:cNvSpPr txBox="1"/>
          <p:nvPr>
            <p:ph idx="1" type="body"/>
          </p:nvPr>
        </p:nvSpPr>
        <p:spPr>
          <a:xfrm>
            <a:off x="83100" y="771475"/>
            <a:ext cx="3500100" cy="3518100"/>
          </a:xfrm>
          <a:prstGeom prst="rect">
            <a:avLst/>
          </a:prstGeom>
        </p:spPr>
        <p:txBody>
          <a:bodyPr anchorCtr="0" anchor="t" bIns="91425" lIns="91425" rIns="91425" tIns="91425">
            <a:noAutofit/>
          </a:bodyPr>
          <a:lstStyle/>
          <a:p>
            <a:pPr indent="-355600" lvl="0" marL="457200" rtl="0">
              <a:spcBef>
                <a:spcPts val="0"/>
              </a:spcBef>
              <a:buSzPct val="100000"/>
            </a:pPr>
            <a:r>
              <a:rPr lang="en" sz="2000"/>
              <a:t>sequence-to-sequence models on local chunks</a:t>
            </a:r>
          </a:p>
          <a:p>
            <a:pPr indent="-355600" lvl="0" marL="457200" rtl="0">
              <a:spcBef>
                <a:spcPts val="0"/>
              </a:spcBef>
              <a:buSzPct val="100000"/>
            </a:pPr>
            <a:r>
              <a:rPr lang="en" sz="2000"/>
              <a:t>Features computed depend on symbols output so far</a:t>
            </a:r>
          </a:p>
          <a:p>
            <a:pPr indent="-355600" lvl="0" marL="457200" rtl="0">
              <a:spcBef>
                <a:spcPts val="0"/>
              </a:spcBef>
              <a:buClr>
                <a:srgbClr val="FF0000"/>
              </a:buClr>
              <a:buSzPct val="100000"/>
            </a:pPr>
            <a:r>
              <a:rPr lang="en" sz="2000">
                <a:solidFill>
                  <a:srgbClr val="FF0000"/>
                </a:solidFill>
              </a:rPr>
              <a:t>Introduces an     alignment            problem</a:t>
            </a:r>
          </a:p>
        </p:txBody>
      </p:sp>
      <p:pic>
        <p:nvPicPr>
          <p:cNvPr id="2823" name="Shape 2823"/>
          <p:cNvPicPr preferRelativeResize="0"/>
          <p:nvPr/>
        </p:nvPicPr>
        <p:blipFill>
          <a:blip r:embed="rId3">
            <a:alphaModFix/>
          </a:blip>
          <a:stretch>
            <a:fillRect/>
          </a:stretch>
        </p:blipFill>
        <p:spPr>
          <a:xfrm>
            <a:off x="2308750" y="793424"/>
            <a:ext cx="6675525" cy="3875225"/>
          </a:xfrm>
          <a:prstGeom prst="rect">
            <a:avLst/>
          </a:prstGeom>
          <a:noFill/>
          <a:ln>
            <a:noFill/>
          </a:ln>
        </p:spPr>
      </p:pic>
      <p:sp>
        <p:nvSpPr>
          <p:cNvPr id="2824" name="Shape 2824"/>
          <p:cNvSpPr txBox="1"/>
          <p:nvPr/>
        </p:nvSpPr>
        <p:spPr>
          <a:xfrm>
            <a:off x="0" y="4703550"/>
            <a:ext cx="9092700" cy="4305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Jaitly, N., et al. “</a:t>
            </a:r>
            <a:r>
              <a:rPr lang="en" sz="1200">
                <a:solidFill>
                  <a:srgbClr val="434343"/>
                </a:solidFill>
              </a:rPr>
              <a:t>An Online Sequence-to-Sequence Model Using Partial Conditioning.” </a:t>
            </a:r>
            <a:r>
              <a:rPr i="1" lang="en" sz="1200">
                <a:solidFill>
                  <a:srgbClr val="434343"/>
                </a:solidFill>
              </a:rPr>
              <a:t>NIPS (2016).</a:t>
            </a: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8" name="Shape 2828"/>
        <p:cNvGrpSpPr/>
        <p:nvPr/>
      </p:nvGrpSpPr>
      <p:grpSpPr>
        <a:xfrm>
          <a:off x="0" y="0"/>
          <a:ext cx="0" cy="0"/>
          <a:chOff x="0" y="0"/>
          <a:chExt cx="0" cy="0"/>
        </a:xfrm>
      </p:grpSpPr>
      <p:pic>
        <p:nvPicPr>
          <p:cNvPr descr="dynprog-1.png" id="2829" name="Shape 2829"/>
          <p:cNvPicPr preferRelativeResize="0"/>
          <p:nvPr/>
        </p:nvPicPr>
        <p:blipFill>
          <a:blip r:embed="rId3">
            <a:alphaModFix/>
          </a:blip>
          <a:stretch>
            <a:fillRect/>
          </a:stretch>
        </p:blipFill>
        <p:spPr>
          <a:xfrm>
            <a:off x="3671800" y="1019299"/>
            <a:ext cx="5103702" cy="3828225"/>
          </a:xfrm>
          <a:prstGeom prst="rect">
            <a:avLst/>
          </a:prstGeom>
          <a:noFill/>
          <a:ln>
            <a:noFill/>
          </a:ln>
        </p:spPr>
      </p:pic>
      <p:sp>
        <p:nvSpPr>
          <p:cNvPr id="2830" name="Shape 283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sz="3000"/>
              <a:t>A Neural Transducer - </a:t>
            </a:r>
            <a:r>
              <a:rPr lang="en"/>
              <a:t>Viterbi-like training</a:t>
            </a:r>
          </a:p>
        </p:txBody>
      </p:sp>
      <p:sp>
        <p:nvSpPr>
          <p:cNvPr id="2831" name="Shape 2831"/>
          <p:cNvSpPr txBox="1"/>
          <p:nvPr>
            <p:ph idx="1" type="body"/>
          </p:nvPr>
        </p:nvSpPr>
        <p:spPr>
          <a:xfrm>
            <a:off x="311700" y="1152475"/>
            <a:ext cx="3360000" cy="3707100"/>
          </a:xfrm>
          <a:prstGeom prst="rect">
            <a:avLst/>
          </a:prstGeom>
        </p:spPr>
        <p:txBody>
          <a:bodyPr anchorCtr="0" anchor="t" bIns="91425" lIns="91425" rIns="91425" tIns="91425">
            <a:noAutofit/>
          </a:bodyPr>
          <a:lstStyle/>
          <a:p>
            <a:pPr indent="-152400" lvl="0" marL="342900" rtl="0">
              <a:spcBef>
                <a:spcPts val="0"/>
              </a:spcBef>
              <a:buClr>
                <a:schemeClr val="dk2"/>
              </a:buClr>
            </a:pPr>
            <a:r>
              <a:rPr lang="en">
                <a:solidFill>
                  <a:schemeClr val="dk2"/>
                </a:solidFill>
              </a:rPr>
              <a:t>Naive beam search for Viterbi training fails easily because of corner cases</a:t>
            </a:r>
          </a:p>
          <a:p>
            <a:pPr indent="-152400" lvl="0" marL="342900" rtl="0">
              <a:spcBef>
                <a:spcPts val="0"/>
              </a:spcBef>
              <a:buClr>
                <a:schemeClr val="dk2"/>
              </a:buClr>
            </a:pPr>
            <a:r>
              <a:rPr lang="en"/>
              <a:t>Approximate Dynamic programming for finding best alignment works quite well</a:t>
            </a:r>
          </a:p>
        </p:txBody>
      </p:sp>
      <p:sp>
        <p:nvSpPr>
          <p:cNvPr id="2832" name="Shape 2832"/>
          <p:cNvSpPr txBox="1"/>
          <p:nvPr/>
        </p:nvSpPr>
        <p:spPr>
          <a:xfrm>
            <a:off x="0" y="4703550"/>
            <a:ext cx="9092700" cy="4305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Jaitly, N., et al. “An Online Sequence-to-Sequence Model Using Partial Conditioning.” </a:t>
            </a:r>
            <a:r>
              <a:rPr i="1" lang="en" sz="1200">
                <a:solidFill>
                  <a:srgbClr val="434343"/>
                </a:solidFill>
              </a:rPr>
              <a:t>NIPS (2016).</a:t>
            </a: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6" name="Shape 2836"/>
        <p:cNvGrpSpPr/>
        <p:nvPr/>
      </p:nvGrpSpPr>
      <p:grpSpPr>
        <a:xfrm>
          <a:off x="0" y="0"/>
          <a:ext cx="0" cy="0"/>
          <a:chOff x="0" y="0"/>
          <a:chExt cx="0" cy="0"/>
        </a:xfrm>
      </p:grpSpPr>
      <p:sp>
        <p:nvSpPr>
          <p:cNvPr id="2837" name="Shape 283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sz="3000"/>
              <a:t>A Neural Transducer - Results</a:t>
            </a:r>
          </a:p>
        </p:txBody>
      </p:sp>
      <p:pic>
        <p:nvPicPr>
          <p:cNvPr descr="Screen Shot 2016-12-14 at 7.35.11 PM.png" id="2838" name="Shape 2838"/>
          <p:cNvPicPr preferRelativeResize="0"/>
          <p:nvPr/>
        </p:nvPicPr>
        <p:blipFill rotWithShape="1">
          <a:blip r:embed="rId3">
            <a:alphaModFix/>
          </a:blip>
          <a:srcRect b="39813" l="19843" r="17001" t="42572"/>
          <a:stretch/>
        </p:blipFill>
        <p:spPr>
          <a:xfrm>
            <a:off x="1422199" y="752425"/>
            <a:ext cx="5649300" cy="984748"/>
          </a:xfrm>
          <a:prstGeom prst="rect">
            <a:avLst/>
          </a:prstGeom>
          <a:noFill/>
          <a:ln>
            <a:noFill/>
          </a:ln>
        </p:spPr>
      </p:pic>
      <p:pic>
        <p:nvPicPr>
          <p:cNvPr descr="Screen Shot 2016-12-14 at 7.36.31 PM.png" id="2839" name="Shape 2839"/>
          <p:cNvPicPr preferRelativeResize="0"/>
          <p:nvPr/>
        </p:nvPicPr>
        <p:blipFill rotWithShape="1">
          <a:blip r:embed="rId4">
            <a:alphaModFix/>
          </a:blip>
          <a:srcRect b="18149" l="13441" r="17735" t="30141"/>
          <a:stretch/>
        </p:blipFill>
        <p:spPr>
          <a:xfrm>
            <a:off x="1254375" y="1679900"/>
            <a:ext cx="6191726" cy="2907549"/>
          </a:xfrm>
          <a:prstGeom prst="rect">
            <a:avLst/>
          </a:prstGeom>
          <a:noFill/>
          <a:ln>
            <a:noFill/>
          </a:ln>
        </p:spPr>
      </p:pic>
      <p:sp>
        <p:nvSpPr>
          <p:cNvPr id="2840" name="Shape 2840"/>
          <p:cNvSpPr txBox="1"/>
          <p:nvPr/>
        </p:nvSpPr>
        <p:spPr>
          <a:xfrm>
            <a:off x="0" y="4703550"/>
            <a:ext cx="9092700" cy="4305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Jaitly, N., et al. “An Online Sequence-to-Sequence Model Using Partial Conditioning.” </a:t>
            </a:r>
            <a:r>
              <a:rPr i="1" lang="en" sz="1200">
                <a:solidFill>
                  <a:srgbClr val="434343"/>
                </a:solidFill>
              </a:rPr>
              <a:t>NIPS (2016).</a:t>
            </a: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4" name="Shape 2844"/>
        <p:cNvGrpSpPr/>
        <p:nvPr/>
      </p:nvGrpSpPr>
      <p:grpSpPr>
        <a:xfrm>
          <a:off x="0" y="0"/>
          <a:ext cx="0" cy="0"/>
          <a:chOff x="0" y="0"/>
          <a:chExt cx="0" cy="0"/>
        </a:xfrm>
      </p:grpSpPr>
      <p:sp>
        <p:nvSpPr>
          <p:cNvPr id="2845" name="Shape 284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 Stochastic Emissions Model</a:t>
            </a:r>
          </a:p>
        </p:txBody>
      </p:sp>
      <p:sp>
        <p:nvSpPr>
          <p:cNvPr id="2846" name="Shape 2846"/>
          <p:cNvSpPr txBox="1"/>
          <p:nvPr>
            <p:ph idx="1" type="body"/>
          </p:nvPr>
        </p:nvSpPr>
        <p:spPr>
          <a:xfrm>
            <a:off x="182775" y="617975"/>
            <a:ext cx="8778300" cy="3949200"/>
          </a:xfrm>
          <a:prstGeom prst="rect">
            <a:avLst/>
          </a:prstGeom>
        </p:spPr>
        <p:txBody>
          <a:bodyPr anchorCtr="0" anchor="t" bIns="91425" lIns="91425" rIns="91425" tIns="91425">
            <a:noAutofit/>
          </a:bodyPr>
          <a:lstStyle/>
          <a:p>
            <a:pPr indent="-381000" lvl="0" marL="457200" rtl="0">
              <a:spcBef>
                <a:spcPts val="0"/>
              </a:spcBef>
              <a:buSzPct val="100000"/>
            </a:pPr>
            <a:r>
              <a:rPr lang="en" sz="2400"/>
              <a:t>Autoregressive</a:t>
            </a:r>
            <a:r>
              <a:rPr lang="en" sz="2400"/>
              <a:t> at every step</a:t>
            </a:r>
          </a:p>
        </p:txBody>
      </p:sp>
      <p:pic>
        <p:nvPicPr>
          <p:cNvPr id="2847" name="Shape 2847"/>
          <p:cNvPicPr preferRelativeResize="0"/>
          <p:nvPr/>
        </p:nvPicPr>
        <p:blipFill>
          <a:blip r:embed="rId3">
            <a:alphaModFix/>
          </a:blip>
          <a:stretch>
            <a:fillRect/>
          </a:stretch>
        </p:blipFill>
        <p:spPr>
          <a:xfrm>
            <a:off x="228600" y="1259875"/>
            <a:ext cx="8424898" cy="3296699"/>
          </a:xfrm>
          <a:prstGeom prst="rect">
            <a:avLst/>
          </a:prstGeom>
          <a:noFill/>
          <a:ln>
            <a:noFill/>
          </a:ln>
        </p:spPr>
      </p:pic>
      <p:sp>
        <p:nvSpPr>
          <p:cNvPr id="2848" name="Shape 2848"/>
          <p:cNvSpPr txBox="1"/>
          <p:nvPr/>
        </p:nvSpPr>
        <p:spPr>
          <a:xfrm>
            <a:off x="0" y="4567175"/>
            <a:ext cx="9092700" cy="5664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 Luo, Y., et al. “Learning online alignments with continuous rewards policy gradient.” </a:t>
            </a:r>
            <a:r>
              <a:rPr i="1" lang="en" sz="1200">
                <a:solidFill>
                  <a:srgbClr val="434343"/>
                </a:solidFill>
              </a:rPr>
              <a:t>ICASSP (2017).</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28" name="Shape 22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t/>
            </a:r>
            <a:endParaRPr/>
          </a:p>
        </p:txBody>
      </p:sp>
      <p:pic>
        <p:nvPicPr>
          <p:cNvPr descr="PiotrMirowski_2016_INNS_Web.004.png" id="229" name="Shape 2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0" name="Shape 230"/>
          <p:cNvSpPr txBox="1"/>
          <p:nvPr>
            <p:ph idx="1" type="body"/>
          </p:nvPr>
        </p:nvSpPr>
        <p:spPr>
          <a:xfrm>
            <a:off x="5034214" y="4812043"/>
            <a:ext cx="4167899" cy="478500"/>
          </a:xfrm>
          <a:prstGeom prst="rect">
            <a:avLst/>
          </a:prstGeom>
        </p:spPr>
        <p:txBody>
          <a:bodyPr anchorCtr="0" anchor="t" bIns="91425" lIns="91425" rIns="91425" tIns="91425">
            <a:noAutofit/>
          </a:bodyPr>
          <a:lstStyle/>
          <a:p>
            <a:pPr lvl="0" rtl="0" algn="r">
              <a:spcBef>
                <a:spcPts val="0"/>
              </a:spcBef>
              <a:buNone/>
            </a:pPr>
            <a:r>
              <a:rPr lang="en" sz="1200"/>
              <a:t>Slide Credit: Piotr Mirowski</a:t>
            </a: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2" name="Shape 2852"/>
        <p:cNvGrpSpPr/>
        <p:nvPr/>
      </p:nvGrpSpPr>
      <p:grpSpPr>
        <a:xfrm>
          <a:off x="0" y="0"/>
          <a:ext cx="0" cy="0"/>
          <a:chOff x="0" y="0"/>
          <a:chExt cx="0" cy="0"/>
        </a:xfrm>
      </p:grpSpPr>
      <p:sp>
        <p:nvSpPr>
          <p:cNvPr id="2853" name="Shape 285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 Stochastic Emissions Model</a:t>
            </a:r>
          </a:p>
        </p:txBody>
      </p:sp>
      <p:sp>
        <p:nvSpPr>
          <p:cNvPr id="2854" name="Shape 2854"/>
          <p:cNvSpPr txBox="1"/>
          <p:nvPr>
            <p:ph idx="1" type="body"/>
          </p:nvPr>
        </p:nvSpPr>
        <p:spPr>
          <a:xfrm>
            <a:off x="182775" y="617975"/>
            <a:ext cx="8778300" cy="3949200"/>
          </a:xfrm>
          <a:prstGeom prst="rect">
            <a:avLst/>
          </a:prstGeom>
        </p:spPr>
        <p:txBody>
          <a:bodyPr anchorCtr="0" anchor="t" bIns="91425" lIns="91425" rIns="91425" tIns="91425">
            <a:noAutofit/>
          </a:bodyPr>
          <a:lstStyle/>
          <a:p>
            <a:pPr indent="-381000" lvl="0" marL="457200" rtl="0">
              <a:spcBef>
                <a:spcPts val="0"/>
              </a:spcBef>
              <a:buSzPct val="100000"/>
            </a:pPr>
            <a:r>
              <a:rPr lang="en" sz="2400"/>
              <a:t>Continuous Reward </a:t>
            </a:r>
          </a:p>
        </p:txBody>
      </p:sp>
      <p:pic>
        <p:nvPicPr>
          <p:cNvPr id="2855" name="Shape 2855"/>
          <p:cNvPicPr preferRelativeResize="0"/>
          <p:nvPr/>
        </p:nvPicPr>
        <p:blipFill>
          <a:blip r:embed="rId3">
            <a:alphaModFix/>
          </a:blip>
          <a:stretch>
            <a:fillRect/>
          </a:stretch>
        </p:blipFill>
        <p:spPr>
          <a:xfrm>
            <a:off x="228600" y="1259875"/>
            <a:ext cx="8424898" cy="3296699"/>
          </a:xfrm>
          <a:prstGeom prst="rect">
            <a:avLst/>
          </a:prstGeom>
          <a:noFill/>
          <a:ln>
            <a:noFill/>
          </a:ln>
        </p:spPr>
      </p:pic>
      <p:pic>
        <p:nvPicPr>
          <p:cNvPr id="2856" name="Shape 2856"/>
          <p:cNvPicPr preferRelativeResize="0"/>
          <p:nvPr/>
        </p:nvPicPr>
        <p:blipFill rotWithShape="1">
          <a:blip r:embed="rId4">
            <a:alphaModFix/>
          </a:blip>
          <a:srcRect b="0" l="3129" r="3176" t="0"/>
          <a:stretch/>
        </p:blipFill>
        <p:spPr>
          <a:xfrm>
            <a:off x="3744350" y="582080"/>
            <a:ext cx="4832950" cy="703344"/>
          </a:xfrm>
          <a:prstGeom prst="rect">
            <a:avLst/>
          </a:prstGeom>
          <a:noFill/>
          <a:ln>
            <a:noFill/>
          </a:ln>
        </p:spPr>
      </p:pic>
      <p:sp>
        <p:nvSpPr>
          <p:cNvPr id="2857" name="Shape 2857"/>
          <p:cNvSpPr txBox="1"/>
          <p:nvPr/>
        </p:nvSpPr>
        <p:spPr>
          <a:xfrm>
            <a:off x="0" y="4567175"/>
            <a:ext cx="9092700" cy="5664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 Luo, Y., et al. “Learning online alignments with continuous rewards policy gradient.” </a:t>
            </a:r>
            <a:r>
              <a:rPr i="1" lang="en" sz="1200">
                <a:solidFill>
                  <a:srgbClr val="434343"/>
                </a:solidFill>
              </a:rPr>
              <a:t>ICASSP (2017).</a:t>
            </a: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1" name="Shape 2861"/>
        <p:cNvGrpSpPr/>
        <p:nvPr/>
      </p:nvGrpSpPr>
      <p:grpSpPr>
        <a:xfrm>
          <a:off x="0" y="0"/>
          <a:ext cx="0" cy="0"/>
          <a:chOff x="0" y="0"/>
          <a:chExt cx="0" cy="0"/>
        </a:xfrm>
      </p:grpSpPr>
      <p:sp>
        <p:nvSpPr>
          <p:cNvPr id="2862" name="Shape 286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 Stochastic Emissions Model</a:t>
            </a:r>
          </a:p>
        </p:txBody>
      </p:sp>
      <p:sp>
        <p:nvSpPr>
          <p:cNvPr id="2863" name="Shape 2863"/>
          <p:cNvSpPr txBox="1"/>
          <p:nvPr>
            <p:ph idx="1" type="body"/>
          </p:nvPr>
        </p:nvSpPr>
        <p:spPr>
          <a:xfrm>
            <a:off x="182775" y="617975"/>
            <a:ext cx="8778300" cy="3949200"/>
          </a:xfrm>
          <a:prstGeom prst="rect">
            <a:avLst/>
          </a:prstGeom>
        </p:spPr>
        <p:txBody>
          <a:bodyPr anchorCtr="0" anchor="t" bIns="91425" lIns="91425" rIns="91425" tIns="91425">
            <a:noAutofit/>
          </a:bodyPr>
          <a:lstStyle/>
          <a:p>
            <a:pPr indent="-381000" lvl="0" marL="457200" rtl="0">
              <a:spcBef>
                <a:spcPts val="0"/>
              </a:spcBef>
              <a:buSzPct val="100000"/>
            </a:pPr>
            <a:r>
              <a:rPr lang="en" sz="2400"/>
              <a:t>Optimize for expected reward:</a:t>
            </a:r>
          </a:p>
        </p:txBody>
      </p:sp>
      <p:pic>
        <p:nvPicPr>
          <p:cNvPr id="2864" name="Shape 2864"/>
          <p:cNvPicPr preferRelativeResize="0"/>
          <p:nvPr/>
        </p:nvPicPr>
        <p:blipFill>
          <a:blip r:embed="rId3">
            <a:alphaModFix/>
          </a:blip>
          <a:stretch>
            <a:fillRect/>
          </a:stretch>
        </p:blipFill>
        <p:spPr>
          <a:xfrm>
            <a:off x="228600" y="1259875"/>
            <a:ext cx="8424898" cy="3296699"/>
          </a:xfrm>
          <a:prstGeom prst="rect">
            <a:avLst/>
          </a:prstGeom>
          <a:noFill/>
          <a:ln>
            <a:noFill/>
          </a:ln>
        </p:spPr>
      </p:pic>
      <p:pic>
        <p:nvPicPr>
          <p:cNvPr id="2865" name="Shape 2865"/>
          <p:cNvPicPr preferRelativeResize="0"/>
          <p:nvPr/>
        </p:nvPicPr>
        <p:blipFill>
          <a:blip r:embed="rId4">
            <a:alphaModFix/>
          </a:blip>
          <a:stretch>
            <a:fillRect/>
          </a:stretch>
        </p:blipFill>
        <p:spPr>
          <a:xfrm>
            <a:off x="5179651" y="617975"/>
            <a:ext cx="2396510" cy="715700"/>
          </a:xfrm>
          <a:prstGeom prst="rect">
            <a:avLst/>
          </a:prstGeom>
          <a:noFill/>
          <a:ln>
            <a:noFill/>
          </a:ln>
        </p:spPr>
      </p:pic>
      <p:sp>
        <p:nvSpPr>
          <p:cNvPr id="2866" name="Shape 2866"/>
          <p:cNvSpPr txBox="1"/>
          <p:nvPr/>
        </p:nvSpPr>
        <p:spPr>
          <a:xfrm>
            <a:off x="0" y="4567175"/>
            <a:ext cx="9092700" cy="5664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 Luo, Y., et al. “Learning online alignments with continuous rewards policy gradient.” </a:t>
            </a:r>
            <a:r>
              <a:rPr i="1" lang="en" sz="1200">
                <a:solidFill>
                  <a:srgbClr val="434343"/>
                </a:solidFill>
              </a:rPr>
              <a:t>ICASSP (2017).</a:t>
            </a: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0" name="Shape 2870"/>
        <p:cNvGrpSpPr/>
        <p:nvPr/>
      </p:nvGrpSpPr>
      <p:grpSpPr>
        <a:xfrm>
          <a:off x="0" y="0"/>
          <a:ext cx="0" cy="0"/>
          <a:chOff x="0" y="0"/>
          <a:chExt cx="0" cy="0"/>
        </a:xfrm>
      </p:grpSpPr>
      <p:sp>
        <p:nvSpPr>
          <p:cNvPr id="2871" name="Shape 287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 Stochastic Emissions Model</a:t>
            </a:r>
          </a:p>
        </p:txBody>
      </p:sp>
      <p:sp>
        <p:nvSpPr>
          <p:cNvPr id="2872" name="Shape 2872"/>
          <p:cNvSpPr txBox="1"/>
          <p:nvPr>
            <p:ph idx="1" type="body"/>
          </p:nvPr>
        </p:nvSpPr>
        <p:spPr>
          <a:xfrm>
            <a:off x="311700" y="1152475"/>
            <a:ext cx="7802700" cy="640800"/>
          </a:xfrm>
          <a:prstGeom prst="rect">
            <a:avLst/>
          </a:prstGeom>
        </p:spPr>
        <p:txBody>
          <a:bodyPr anchorCtr="0" anchor="t" bIns="91425" lIns="91425" rIns="91425" tIns="91425">
            <a:noAutofit/>
          </a:bodyPr>
          <a:lstStyle/>
          <a:p>
            <a:pPr lvl="0" rtl="0">
              <a:spcBef>
                <a:spcPts val="0"/>
              </a:spcBef>
              <a:buNone/>
            </a:pPr>
            <a:r>
              <a:t/>
            </a:r>
            <a:endParaRPr/>
          </a:p>
        </p:txBody>
      </p:sp>
      <p:pic>
        <p:nvPicPr>
          <p:cNvPr id="2873" name="Shape 2873"/>
          <p:cNvPicPr preferRelativeResize="0"/>
          <p:nvPr/>
        </p:nvPicPr>
        <p:blipFill>
          <a:blip r:embed="rId3">
            <a:alphaModFix/>
          </a:blip>
          <a:stretch>
            <a:fillRect/>
          </a:stretch>
        </p:blipFill>
        <p:spPr>
          <a:xfrm>
            <a:off x="228600" y="1073225"/>
            <a:ext cx="8400524" cy="37654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877" name="Shape 2877"/>
        <p:cNvGrpSpPr/>
        <p:nvPr/>
      </p:nvGrpSpPr>
      <p:grpSpPr>
        <a:xfrm>
          <a:off x="0" y="0"/>
          <a:ext cx="0" cy="0"/>
          <a:chOff x="0" y="0"/>
          <a:chExt cx="0" cy="0"/>
        </a:xfrm>
      </p:grpSpPr>
      <p:sp>
        <p:nvSpPr>
          <p:cNvPr id="2878" name="Shape 2878"/>
          <p:cNvSpPr txBox="1"/>
          <p:nvPr>
            <p:ph type="ctrTitle"/>
          </p:nvPr>
        </p:nvSpPr>
        <p:spPr>
          <a:xfrm>
            <a:off x="311708" y="1545450"/>
            <a:ext cx="8520600" cy="2052600"/>
          </a:xfrm>
          <a:prstGeom prst="rect">
            <a:avLst/>
          </a:prstGeom>
        </p:spPr>
        <p:txBody>
          <a:bodyPr anchorCtr="0" anchor="ctr" bIns="91425" lIns="91425" rIns="91425" tIns="91425">
            <a:noAutofit/>
          </a:bodyPr>
          <a:lstStyle/>
          <a:p>
            <a:pPr lvl="0" rtl="0">
              <a:spcBef>
                <a:spcPts val="0"/>
              </a:spcBef>
              <a:buNone/>
            </a:pPr>
            <a:r>
              <a:rPr lang="en"/>
              <a:t>New Architectures</a:t>
            </a: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2" name="Shape 2882"/>
        <p:cNvGrpSpPr/>
        <p:nvPr/>
      </p:nvGrpSpPr>
      <p:grpSpPr>
        <a:xfrm>
          <a:off x="0" y="0"/>
          <a:ext cx="0" cy="0"/>
          <a:chOff x="0" y="0"/>
          <a:chExt cx="0" cy="0"/>
        </a:xfrm>
      </p:grpSpPr>
      <p:pic>
        <p:nvPicPr>
          <p:cNvPr id="2883" name="Shape 2883"/>
          <p:cNvPicPr preferRelativeResize="0"/>
          <p:nvPr/>
        </p:nvPicPr>
        <p:blipFill>
          <a:blip r:embed="rId3">
            <a:alphaModFix/>
          </a:blip>
          <a:stretch>
            <a:fillRect/>
          </a:stretch>
        </p:blipFill>
        <p:spPr>
          <a:xfrm>
            <a:off x="329900" y="2276175"/>
            <a:ext cx="3119437" cy="2628674"/>
          </a:xfrm>
          <a:prstGeom prst="rect">
            <a:avLst/>
          </a:prstGeom>
          <a:noFill/>
          <a:ln>
            <a:noFill/>
          </a:ln>
        </p:spPr>
      </p:pic>
      <p:pic>
        <p:nvPicPr>
          <p:cNvPr descr="Screen Shot 2017-08-05 at 1.59.05 PM.png" id="2884" name="Shape 2884"/>
          <p:cNvPicPr preferRelativeResize="0"/>
          <p:nvPr/>
        </p:nvPicPr>
        <p:blipFill>
          <a:blip r:embed="rId4">
            <a:alphaModFix/>
          </a:blip>
          <a:stretch>
            <a:fillRect/>
          </a:stretch>
        </p:blipFill>
        <p:spPr>
          <a:xfrm>
            <a:off x="3924777" y="594425"/>
            <a:ext cx="2999375" cy="3649849"/>
          </a:xfrm>
          <a:prstGeom prst="rect">
            <a:avLst/>
          </a:prstGeom>
          <a:noFill/>
          <a:ln>
            <a:noFill/>
          </a:ln>
        </p:spPr>
      </p:pic>
      <p:pic>
        <p:nvPicPr>
          <p:cNvPr descr="wavenet.gif" id="2885" name="Shape 2885"/>
          <p:cNvPicPr preferRelativeResize="0"/>
          <p:nvPr/>
        </p:nvPicPr>
        <p:blipFill>
          <a:blip r:embed="rId5">
            <a:alphaModFix/>
          </a:blip>
          <a:stretch>
            <a:fillRect/>
          </a:stretch>
        </p:blipFill>
        <p:spPr>
          <a:xfrm>
            <a:off x="-11075" y="105175"/>
            <a:ext cx="4309700" cy="1980949"/>
          </a:xfrm>
          <a:prstGeom prst="rect">
            <a:avLst/>
          </a:prstGeom>
          <a:noFill/>
          <a:ln>
            <a:noFill/>
          </a:ln>
        </p:spPr>
      </p:pic>
      <p:sp>
        <p:nvSpPr>
          <p:cNvPr id="2886" name="Shape 2886"/>
          <p:cNvSpPr txBox="1"/>
          <p:nvPr/>
        </p:nvSpPr>
        <p:spPr>
          <a:xfrm>
            <a:off x="367600" y="2036962"/>
            <a:ext cx="3414000" cy="203400"/>
          </a:xfrm>
          <a:prstGeom prst="rect">
            <a:avLst/>
          </a:prstGeom>
          <a:noFill/>
          <a:ln>
            <a:noFill/>
          </a:ln>
        </p:spPr>
        <p:txBody>
          <a:bodyPr anchorCtr="0" anchor="t" bIns="91425" lIns="91425" rIns="91425" tIns="91425">
            <a:noAutofit/>
          </a:bodyPr>
          <a:lstStyle/>
          <a:p>
            <a:pPr lvl="0">
              <a:spcBef>
                <a:spcPts val="0"/>
              </a:spcBef>
              <a:buNone/>
            </a:pPr>
            <a:r>
              <a:rPr lang="en" sz="1200">
                <a:solidFill>
                  <a:schemeClr val="dk1"/>
                </a:solidFill>
              </a:rPr>
              <a:t>Wavenet, </a:t>
            </a:r>
            <a:r>
              <a:rPr lang="en" sz="1200"/>
              <a:t>van den Oord, et al, 2016 </a:t>
            </a:r>
          </a:p>
        </p:txBody>
      </p:sp>
      <p:sp>
        <p:nvSpPr>
          <p:cNvPr id="2887" name="Shape 2887"/>
          <p:cNvSpPr txBox="1"/>
          <p:nvPr/>
        </p:nvSpPr>
        <p:spPr>
          <a:xfrm>
            <a:off x="482300" y="4777644"/>
            <a:ext cx="3414000" cy="203400"/>
          </a:xfrm>
          <a:prstGeom prst="rect">
            <a:avLst/>
          </a:prstGeom>
          <a:noFill/>
          <a:ln>
            <a:noFill/>
          </a:ln>
        </p:spPr>
        <p:txBody>
          <a:bodyPr anchorCtr="0" anchor="t" bIns="91425" lIns="91425" rIns="91425" tIns="91425">
            <a:noAutofit/>
          </a:bodyPr>
          <a:lstStyle/>
          <a:p>
            <a:pPr lvl="0" rtl="0">
              <a:spcBef>
                <a:spcPts val="0"/>
              </a:spcBef>
              <a:buNone/>
            </a:pPr>
            <a:r>
              <a:rPr lang="en" sz="1200"/>
              <a:t>Bytenet</a:t>
            </a:r>
            <a:r>
              <a:rPr lang="en" sz="1200"/>
              <a:t>, Kalchbrenner, et al, 2016 </a:t>
            </a:r>
          </a:p>
        </p:txBody>
      </p:sp>
      <p:pic>
        <p:nvPicPr>
          <p:cNvPr id="2888" name="Shape 2888"/>
          <p:cNvPicPr preferRelativeResize="0"/>
          <p:nvPr/>
        </p:nvPicPr>
        <p:blipFill rotWithShape="1">
          <a:blip r:embed="rId6">
            <a:alphaModFix/>
          </a:blip>
          <a:srcRect b="4607" l="12143" r="16422" t="0"/>
          <a:stretch/>
        </p:blipFill>
        <p:spPr>
          <a:xfrm>
            <a:off x="6791200" y="690825"/>
            <a:ext cx="2438625" cy="3452448"/>
          </a:xfrm>
          <a:prstGeom prst="rect">
            <a:avLst/>
          </a:prstGeom>
          <a:noFill/>
          <a:ln>
            <a:noFill/>
          </a:ln>
        </p:spPr>
      </p:pic>
      <p:sp>
        <p:nvSpPr>
          <p:cNvPr id="2889" name="Shape 2889"/>
          <p:cNvSpPr txBox="1"/>
          <p:nvPr/>
        </p:nvSpPr>
        <p:spPr>
          <a:xfrm>
            <a:off x="6291300" y="4091286"/>
            <a:ext cx="3414000" cy="661800"/>
          </a:xfrm>
          <a:prstGeom prst="rect">
            <a:avLst/>
          </a:prstGeom>
          <a:noFill/>
          <a:ln>
            <a:noFill/>
          </a:ln>
        </p:spPr>
        <p:txBody>
          <a:bodyPr anchorCtr="0" anchor="ctr" bIns="91425" lIns="91425" rIns="91425" tIns="91425">
            <a:noAutofit/>
          </a:bodyPr>
          <a:lstStyle/>
          <a:p>
            <a:pPr lvl="0" algn="ctr">
              <a:spcBef>
                <a:spcPts val="0"/>
              </a:spcBef>
              <a:buNone/>
            </a:pPr>
            <a:r>
              <a:rPr lang="en" sz="1200"/>
              <a:t>Att is all you need</a:t>
            </a:r>
            <a:r>
              <a:rPr lang="en" sz="1200"/>
              <a:t>,</a:t>
            </a:r>
          </a:p>
          <a:p>
            <a:pPr lvl="0" rtl="0" algn="ctr">
              <a:spcBef>
                <a:spcPts val="0"/>
              </a:spcBef>
              <a:buNone/>
            </a:pPr>
            <a:r>
              <a:rPr lang="en" sz="1200"/>
              <a:t>Vaswani, et al, 2017 </a:t>
            </a:r>
          </a:p>
        </p:txBody>
      </p:sp>
      <p:sp>
        <p:nvSpPr>
          <p:cNvPr id="2890" name="Shape 2890"/>
          <p:cNvSpPr txBox="1"/>
          <p:nvPr/>
        </p:nvSpPr>
        <p:spPr>
          <a:xfrm>
            <a:off x="4022262" y="4244269"/>
            <a:ext cx="3414000" cy="203400"/>
          </a:xfrm>
          <a:prstGeom prst="rect">
            <a:avLst/>
          </a:prstGeom>
          <a:noFill/>
          <a:ln>
            <a:noFill/>
          </a:ln>
        </p:spPr>
        <p:txBody>
          <a:bodyPr anchorCtr="0" anchor="t" bIns="91425" lIns="91425" rIns="91425" tIns="91425">
            <a:noAutofit/>
          </a:bodyPr>
          <a:lstStyle/>
          <a:p>
            <a:pPr lvl="0" rtl="0">
              <a:spcBef>
                <a:spcPts val="0"/>
              </a:spcBef>
              <a:buNone/>
            </a:pPr>
            <a:r>
              <a:rPr lang="en" sz="1200"/>
              <a:t>Conv seq2seq, Gehring, et al, 2017 </a:t>
            </a: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4" name="Shape 2894"/>
        <p:cNvGrpSpPr/>
        <p:nvPr/>
      </p:nvGrpSpPr>
      <p:grpSpPr>
        <a:xfrm>
          <a:off x="0" y="0"/>
          <a:ext cx="0" cy="0"/>
          <a:chOff x="0" y="0"/>
          <a:chExt cx="0" cy="0"/>
        </a:xfrm>
      </p:grpSpPr>
      <p:sp>
        <p:nvSpPr>
          <p:cNvPr id="2895" name="Shape 289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Helvetica Neue Light"/>
                <a:ea typeface="Helvetica Neue Light"/>
                <a:cs typeface="Helvetica Neue Light"/>
                <a:sym typeface="Helvetica Neue Light"/>
              </a:rPr>
              <a:t>Self-Attention</a:t>
            </a:r>
          </a:p>
        </p:txBody>
      </p:sp>
      <p:sp>
        <p:nvSpPr>
          <p:cNvPr id="2896" name="Shape 2896"/>
          <p:cNvSpPr/>
          <p:nvPr/>
        </p:nvSpPr>
        <p:spPr>
          <a:xfrm>
            <a:off x="93937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97" name="Shape 2897"/>
          <p:cNvSpPr/>
          <p:nvPr/>
        </p:nvSpPr>
        <p:spPr>
          <a:xfrm>
            <a:off x="137815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98" name="Shape 2898"/>
          <p:cNvSpPr/>
          <p:nvPr/>
        </p:nvSpPr>
        <p:spPr>
          <a:xfrm>
            <a:off x="181692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99" name="Shape 2899"/>
          <p:cNvSpPr/>
          <p:nvPr/>
        </p:nvSpPr>
        <p:spPr>
          <a:xfrm>
            <a:off x="225570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0" name="Shape 2900"/>
          <p:cNvSpPr/>
          <p:nvPr/>
        </p:nvSpPr>
        <p:spPr>
          <a:xfrm>
            <a:off x="269447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1" name="Shape 2901"/>
          <p:cNvSpPr/>
          <p:nvPr/>
        </p:nvSpPr>
        <p:spPr>
          <a:xfrm>
            <a:off x="313325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2" name="Shape 2902"/>
          <p:cNvSpPr/>
          <p:nvPr/>
        </p:nvSpPr>
        <p:spPr>
          <a:xfrm>
            <a:off x="357202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3" name="Shape 2903"/>
          <p:cNvSpPr/>
          <p:nvPr/>
        </p:nvSpPr>
        <p:spPr>
          <a:xfrm>
            <a:off x="93937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4" name="Shape 2904"/>
          <p:cNvSpPr/>
          <p:nvPr/>
        </p:nvSpPr>
        <p:spPr>
          <a:xfrm>
            <a:off x="137815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5" name="Shape 2905"/>
          <p:cNvSpPr/>
          <p:nvPr/>
        </p:nvSpPr>
        <p:spPr>
          <a:xfrm>
            <a:off x="181692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6" name="Shape 2906"/>
          <p:cNvSpPr/>
          <p:nvPr/>
        </p:nvSpPr>
        <p:spPr>
          <a:xfrm>
            <a:off x="225570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7" name="Shape 2907"/>
          <p:cNvSpPr/>
          <p:nvPr/>
        </p:nvSpPr>
        <p:spPr>
          <a:xfrm>
            <a:off x="269447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8" name="Shape 2908"/>
          <p:cNvSpPr/>
          <p:nvPr/>
        </p:nvSpPr>
        <p:spPr>
          <a:xfrm>
            <a:off x="313325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9" name="Shape 2909"/>
          <p:cNvSpPr/>
          <p:nvPr/>
        </p:nvSpPr>
        <p:spPr>
          <a:xfrm>
            <a:off x="357202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910" name="Shape 2910"/>
          <p:cNvCxnSpPr/>
          <p:nvPr/>
        </p:nvCxnSpPr>
        <p:spPr>
          <a:xfrm flipH="1" rot="10800000">
            <a:off x="1862675" y="2768425"/>
            <a:ext cx="438900" cy="363000"/>
          </a:xfrm>
          <a:prstGeom prst="straightConnector1">
            <a:avLst/>
          </a:prstGeom>
          <a:noFill/>
          <a:ln cap="flat" cmpd="sng" w="28575">
            <a:solidFill>
              <a:srgbClr val="FF0000"/>
            </a:solidFill>
            <a:prstDash val="solid"/>
            <a:round/>
            <a:headEnd len="lg" w="lg" type="none"/>
            <a:tailEnd len="lg" w="lg" type="triangle"/>
          </a:ln>
        </p:spPr>
      </p:cxnSp>
      <p:cxnSp>
        <p:nvCxnSpPr>
          <p:cNvPr id="2911" name="Shape 2911"/>
          <p:cNvCxnSpPr/>
          <p:nvPr/>
        </p:nvCxnSpPr>
        <p:spPr>
          <a:xfrm rot="10800000">
            <a:off x="2301450" y="2768475"/>
            <a:ext cx="0" cy="363000"/>
          </a:xfrm>
          <a:prstGeom prst="straightConnector1">
            <a:avLst/>
          </a:prstGeom>
          <a:noFill/>
          <a:ln cap="flat" cmpd="sng" w="28575">
            <a:solidFill>
              <a:srgbClr val="00FF00"/>
            </a:solidFill>
            <a:prstDash val="solid"/>
            <a:round/>
            <a:headEnd len="lg" w="lg" type="none"/>
            <a:tailEnd len="lg" w="lg" type="triangle"/>
          </a:ln>
        </p:spPr>
      </p:cxnSp>
      <p:cxnSp>
        <p:nvCxnSpPr>
          <p:cNvPr id="2912" name="Shape 2912"/>
          <p:cNvCxnSpPr/>
          <p:nvPr/>
        </p:nvCxnSpPr>
        <p:spPr>
          <a:xfrm rot="10800000">
            <a:off x="2301325" y="2768425"/>
            <a:ext cx="438900" cy="363000"/>
          </a:xfrm>
          <a:prstGeom prst="straightConnector1">
            <a:avLst/>
          </a:prstGeom>
          <a:noFill/>
          <a:ln cap="flat" cmpd="sng" w="28575">
            <a:solidFill>
              <a:srgbClr val="0000FF"/>
            </a:solidFill>
            <a:prstDash val="solid"/>
            <a:round/>
            <a:headEnd len="lg" w="lg" type="none"/>
            <a:tailEnd len="lg" w="lg" type="triangle"/>
          </a:ln>
        </p:spPr>
      </p:cxnSp>
      <p:sp>
        <p:nvSpPr>
          <p:cNvPr id="2913" name="Shape 2913"/>
          <p:cNvSpPr txBox="1"/>
          <p:nvPr/>
        </p:nvSpPr>
        <p:spPr>
          <a:xfrm>
            <a:off x="882225" y="1779625"/>
            <a:ext cx="2689800" cy="687300"/>
          </a:xfrm>
          <a:prstGeom prst="rect">
            <a:avLst/>
          </a:prstGeom>
          <a:noFill/>
          <a:ln>
            <a:noFill/>
          </a:ln>
        </p:spPr>
        <p:txBody>
          <a:bodyPr anchorCtr="0" anchor="t" bIns="91425" lIns="91425" rIns="91425" tIns="91425">
            <a:noAutofit/>
          </a:bodyPr>
          <a:lstStyle/>
          <a:p>
            <a:pPr lvl="0" rtl="0" algn="ctr">
              <a:spcBef>
                <a:spcPts val="0"/>
              </a:spcBef>
              <a:buNone/>
            </a:pPr>
            <a:r>
              <a:rPr lang="en" sz="3000">
                <a:latin typeface="Helvetica Neue Light"/>
                <a:ea typeface="Helvetica Neue Light"/>
                <a:cs typeface="Helvetica Neue Light"/>
                <a:sym typeface="Helvetica Neue Light"/>
              </a:rPr>
              <a:t>Convolution</a:t>
            </a:r>
          </a:p>
        </p:txBody>
      </p:sp>
      <p:cxnSp>
        <p:nvCxnSpPr>
          <p:cNvPr id="2914" name="Shape 2914"/>
          <p:cNvCxnSpPr>
            <a:endCxn id="2906" idx="4"/>
          </p:cNvCxnSpPr>
          <p:nvPr/>
        </p:nvCxnSpPr>
        <p:spPr>
          <a:xfrm flipH="1" rot="10800000">
            <a:off x="1423950" y="2768425"/>
            <a:ext cx="877500" cy="363000"/>
          </a:xfrm>
          <a:prstGeom prst="straightConnector1">
            <a:avLst/>
          </a:prstGeom>
          <a:noFill/>
          <a:ln cap="flat" cmpd="sng" w="28575">
            <a:solidFill>
              <a:srgbClr val="9900FF"/>
            </a:solidFill>
            <a:prstDash val="solid"/>
            <a:round/>
            <a:headEnd len="lg" w="lg" type="none"/>
            <a:tailEnd len="lg" w="lg" type="triangle"/>
          </a:ln>
        </p:spPr>
      </p:cxnSp>
      <p:cxnSp>
        <p:nvCxnSpPr>
          <p:cNvPr id="2915" name="Shape 2915"/>
          <p:cNvCxnSpPr>
            <a:endCxn id="2906" idx="4"/>
          </p:cNvCxnSpPr>
          <p:nvPr/>
        </p:nvCxnSpPr>
        <p:spPr>
          <a:xfrm rot="10800000">
            <a:off x="2301450" y="2768425"/>
            <a:ext cx="877500" cy="363000"/>
          </a:xfrm>
          <a:prstGeom prst="straightConnector1">
            <a:avLst/>
          </a:prstGeom>
          <a:noFill/>
          <a:ln cap="flat" cmpd="sng" w="28575">
            <a:solidFill>
              <a:srgbClr val="F1C232"/>
            </a:solidFill>
            <a:prstDash val="solid"/>
            <a:round/>
            <a:headEnd len="lg" w="lg" type="none"/>
            <a:tailEnd len="lg" w="lg" type="triangle"/>
          </a:ln>
        </p:spPr>
      </p:cxnSp>
      <p:sp>
        <p:nvSpPr>
          <p:cNvPr id="2916" name="Shape 2916"/>
          <p:cNvSpPr/>
          <p:nvPr/>
        </p:nvSpPr>
        <p:spPr>
          <a:xfrm>
            <a:off x="506680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17" name="Shape 2917"/>
          <p:cNvSpPr/>
          <p:nvPr/>
        </p:nvSpPr>
        <p:spPr>
          <a:xfrm>
            <a:off x="550557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18" name="Shape 2918"/>
          <p:cNvSpPr/>
          <p:nvPr/>
        </p:nvSpPr>
        <p:spPr>
          <a:xfrm>
            <a:off x="594435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19" name="Shape 2919"/>
          <p:cNvSpPr/>
          <p:nvPr/>
        </p:nvSpPr>
        <p:spPr>
          <a:xfrm>
            <a:off x="638312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0" name="Shape 2920"/>
          <p:cNvSpPr/>
          <p:nvPr/>
        </p:nvSpPr>
        <p:spPr>
          <a:xfrm>
            <a:off x="682190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1" name="Shape 2921"/>
          <p:cNvSpPr/>
          <p:nvPr/>
        </p:nvSpPr>
        <p:spPr>
          <a:xfrm>
            <a:off x="726067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2" name="Shape 2922"/>
          <p:cNvSpPr/>
          <p:nvPr/>
        </p:nvSpPr>
        <p:spPr>
          <a:xfrm>
            <a:off x="769945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3" name="Shape 2923"/>
          <p:cNvSpPr/>
          <p:nvPr/>
        </p:nvSpPr>
        <p:spPr>
          <a:xfrm>
            <a:off x="506680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4" name="Shape 2924"/>
          <p:cNvSpPr/>
          <p:nvPr/>
        </p:nvSpPr>
        <p:spPr>
          <a:xfrm>
            <a:off x="550557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5" name="Shape 2925"/>
          <p:cNvSpPr/>
          <p:nvPr/>
        </p:nvSpPr>
        <p:spPr>
          <a:xfrm>
            <a:off x="594435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6" name="Shape 2926"/>
          <p:cNvSpPr/>
          <p:nvPr/>
        </p:nvSpPr>
        <p:spPr>
          <a:xfrm>
            <a:off x="638312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7" name="Shape 2927"/>
          <p:cNvSpPr/>
          <p:nvPr/>
        </p:nvSpPr>
        <p:spPr>
          <a:xfrm>
            <a:off x="682190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8" name="Shape 2928"/>
          <p:cNvSpPr/>
          <p:nvPr/>
        </p:nvSpPr>
        <p:spPr>
          <a:xfrm>
            <a:off x="726067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9" name="Shape 2929"/>
          <p:cNvSpPr/>
          <p:nvPr/>
        </p:nvSpPr>
        <p:spPr>
          <a:xfrm>
            <a:off x="769945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930" name="Shape 2930"/>
          <p:cNvCxnSpPr/>
          <p:nvPr/>
        </p:nvCxnSpPr>
        <p:spPr>
          <a:xfrm flipH="1" rot="10800000">
            <a:off x="5990100" y="2768425"/>
            <a:ext cx="438900" cy="363000"/>
          </a:xfrm>
          <a:prstGeom prst="straightConnector1">
            <a:avLst/>
          </a:prstGeom>
          <a:noFill/>
          <a:ln cap="flat" cmpd="sng" w="28575">
            <a:solidFill>
              <a:srgbClr val="666666"/>
            </a:solidFill>
            <a:prstDash val="solid"/>
            <a:round/>
            <a:headEnd len="lg" w="lg" type="none"/>
            <a:tailEnd len="lg" w="lg" type="triangle"/>
          </a:ln>
        </p:spPr>
      </p:cxnSp>
      <p:cxnSp>
        <p:nvCxnSpPr>
          <p:cNvPr id="2931" name="Shape 2931"/>
          <p:cNvCxnSpPr/>
          <p:nvPr/>
        </p:nvCxnSpPr>
        <p:spPr>
          <a:xfrm rot="10800000">
            <a:off x="6428875" y="2768475"/>
            <a:ext cx="0" cy="363000"/>
          </a:xfrm>
          <a:prstGeom prst="straightConnector1">
            <a:avLst/>
          </a:prstGeom>
          <a:noFill/>
          <a:ln cap="flat" cmpd="sng" w="28575">
            <a:solidFill>
              <a:srgbClr val="B7B7B7"/>
            </a:solidFill>
            <a:prstDash val="solid"/>
            <a:round/>
            <a:headEnd len="lg" w="lg" type="none"/>
            <a:tailEnd len="lg" w="lg" type="triangle"/>
          </a:ln>
        </p:spPr>
      </p:cxnSp>
      <p:cxnSp>
        <p:nvCxnSpPr>
          <p:cNvPr id="2932" name="Shape 2932"/>
          <p:cNvCxnSpPr/>
          <p:nvPr/>
        </p:nvCxnSpPr>
        <p:spPr>
          <a:xfrm rot="10800000">
            <a:off x="6428750" y="2768425"/>
            <a:ext cx="438900" cy="363000"/>
          </a:xfrm>
          <a:prstGeom prst="straightConnector1">
            <a:avLst/>
          </a:prstGeom>
          <a:noFill/>
          <a:ln cap="flat" cmpd="sng" w="28575">
            <a:solidFill>
              <a:srgbClr val="F3F3F3"/>
            </a:solidFill>
            <a:prstDash val="solid"/>
            <a:round/>
            <a:headEnd len="lg" w="lg" type="none"/>
            <a:tailEnd len="lg" w="lg" type="triangle"/>
          </a:ln>
        </p:spPr>
      </p:cxnSp>
      <p:sp>
        <p:nvSpPr>
          <p:cNvPr id="2933" name="Shape 2933"/>
          <p:cNvSpPr txBox="1"/>
          <p:nvPr/>
        </p:nvSpPr>
        <p:spPr>
          <a:xfrm>
            <a:off x="5009650" y="1779625"/>
            <a:ext cx="2689800" cy="687300"/>
          </a:xfrm>
          <a:prstGeom prst="rect">
            <a:avLst/>
          </a:prstGeom>
          <a:noFill/>
          <a:ln>
            <a:noFill/>
          </a:ln>
        </p:spPr>
        <p:txBody>
          <a:bodyPr anchorCtr="0" anchor="t" bIns="91425" lIns="91425" rIns="91425" tIns="91425">
            <a:noAutofit/>
          </a:bodyPr>
          <a:lstStyle/>
          <a:p>
            <a:pPr lvl="0" rtl="0" algn="ctr">
              <a:spcBef>
                <a:spcPts val="0"/>
              </a:spcBef>
              <a:buNone/>
            </a:pPr>
            <a:r>
              <a:rPr lang="en" sz="3000">
                <a:latin typeface="Helvetica Neue Light"/>
                <a:ea typeface="Helvetica Neue Light"/>
                <a:cs typeface="Helvetica Neue Light"/>
                <a:sym typeface="Helvetica Neue Light"/>
              </a:rPr>
              <a:t>Self-Attention</a:t>
            </a:r>
          </a:p>
        </p:txBody>
      </p:sp>
      <p:cxnSp>
        <p:nvCxnSpPr>
          <p:cNvPr id="2934" name="Shape 2934"/>
          <p:cNvCxnSpPr>
            <a:endCxn id="2926" idx="4"/>
          </p:cNvCxnSpPr>
          <p:nvPr/>
        </p:nvCxnSpPr>
        <p:spPr>
          <a:xfrm flipH="1" rot="10800000">
            <a:off x="5551375" y="2768425"/>
            <a:ext cx="877500" cy="363000"/>
          </a:xfrm>
          <a:prstGeom prst="straightConnector1">
            <a:avLst/>
          </a:prstGeom>
          <a:noFill/>
          <a:ln cap="flat" cmpd="sng" w="28575">
            <a:solidFill>
              <a:srgbClr val="F3F3F3"/>
            </a:solidFill>
            <a:prstDash val="solid"/>
            <a:round/>
            <a:headEnd len="lg" w="lg" type="none"/>
            <a:tailEnd len="lg" w="lg" type="triangle"/>
          </a:ln>
        </p:spPr>
      </p:cxnSp>
      <p:cxnSp>
        <p:nvCxnSpPr>
          <p:cNvPr id="2935" name="Shape 2935"/>
          <p:cNvCxnSpPr>
            <a:endCxn id="2926" idx="4"/>
          </p:cNvCxnSpPr>
          <p:nvPr/>
        </p:nvCxnSpPr>
        <p:spPr>
          <a:xfrm rot="10800000">
            <a:off x="6428875" y="2768425"/>
            <a:ext cx="877500" cy="363000"/>
          </a:xfrm>
          <a:prstGeom prst="straightConnector1">
            <a:avLst/>
          </a:prstGeom>
          <a:noFill/>
          <a:ln cap="flat" cmpd="sng" w="28575">
            <a:solidFill>
              <a:srgbClr val="434343"/>
            </a:solidFill>
            <a:prstDash val="solid"/>
            <a:round/>
            <a:headEnd len="lg" w="lg" type="none"/>
            <a:tailEnd len="lg" w="lg" type="triangle"/>
          </a:ln>
        </p:spPr>
      </p:cxnSp>
      <p:cxnSp>
        <p:nvCxnSpPr>
          <p:cNvPr id="2936" name="Shape 2936"/>
          <p:cNvCxnSpPr>
            <a:endCxn id="2926" idx="4"/>
          </p:cNvCxnSpPr>
          <p:nvPr/>
        </p:nvCxnSpPr>
        <p:spPr>
          <a:xfrm rot="10800000">
            <a:off x="6428875" y="2768425"/>
            <a:ext cx="1316400" cy="363000"/>
          </a:xfrm>
          <a:prstGeom prst="straightConnector1">
            <a:avLst/>
          </a:prstGeom>
          <a:noFill/>
          <a:ln cap="flat" cmpd="sng" w="28575">
            <a:solidFill>
              <a:srgbClr val="EFEFEF"/>
            </a:solidFill>
            <a:prstDash val="solid"/>
            <a:round/>
            <a:headEnd len="lg" w="lg" type="none"/>
            <a:tailEnd len="lg" w="lg" type="triangle"/>
          </a:ln>
        </p:spPr>
      </p:cxnSp>
      <p:cxnSp>
        <p:nvCxnSpPr>
          <p:cNvPr id="2937" name="Shape 2937"/>
          <p:cNvCxnSpPr>
            <a:endCxn id="2926" idx="4"/>
          </p:cNvCxnSpPr>
          <p:nvPr/>
        </p:nvCxnSpPr>
        <p:spPr>
          <a:xfrm flipH="1" rot="10800000">
            <a:off x="5112475" y="2768425"/>
            <a:ext cx="1316400" cy="363000"/>
          </a:xfrm>
          <a:prstGeom prst="straightConnector1">
            <a:avLst/>
          </a:prstGeom>
          <a:noFill/>
          <a:ln cap="flat" cmpd="sng" w="28575">
            <a:solidFill>
              <a:srgbClr val="B7B7B7"/>
            </a:solidFill>
            <a:prstDash val="solid"/>
            <a:round/>
            <a:headEnd len="lg" w="lg" type="none"/>
            <a:tailEnd len="lg" w="lg" type="triangle"/>
          </a:ln>
        </p:spPr>
      </p:cxn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1" name="Shape 2941"/>
        <p:cNvGrpSpPr/>
        <p:nvPr/>
      </p:nvGrpSpPr>
      <p:grpSpPr>
        <a:xfrm>
          <a:off x="0" y="0"/>
          <a:ext cx="0" cy="0"/>
          <a:chOff x="0" y="0"/>
          <a:chExt cx="0" cy="0"/>
        </a:xfrm>
      </p:grpSpPr>
      <p:sp>
        <p:nvSpPr>
          <p:cNvPr id="2942" name="Shape 294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Helvetica Neue Light"/>
                <a:ea typeface="Helvetica Neue Light"/>
                <a:cs typeface="Helvetica Neue Light"/>
                <a:sym typeface="Helvetica Neue Light"/>
              </a:rPr>
              <a:t>Self-Attention</a:t>
            </a:r>
          </a:p>
        </p:txBody>
      </p:sp>
      <p:sp>
        <p:nvSpPr>
          <p:cNvPr id="2943" name="Shape 2943"/>
          <p:cNvSpPr/>
          <p:nvPr/>
        </p:nvSpPr>
        <p:spPr>
          <a:xfrm>
            <a:off x="93937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44" name="Shape 2944"/>
          <p:cNvSpPr/>
          <p:nvPr/>
        </p:nvSpPr>
        <p:spPr>
          <a:xfrm>
            <a:off x="137815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45" name="Shape 2945"/>
          <p:cNvSpPr/>
          <p:nvPr/>
        </p:nvSpPr>
        <p:spPr>
          <a:xfrm>
            <a:off x="181692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46" name="Shape 2946"/>
          <p:cNvSpPr/>
          <p:nvPr/>
        </p:nvSpPr>
        <p:spPr>
          <a:xfrm>
            <a:off x="225570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47" name="Shape 2947"/>
          <p:cNvSpPr/>
          <p:nvPr/>
        </p:nvSpPr>
        <p:spPr>
          <a:xfrm>
            <a:off x="269447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48" name="Shape 2948"/>
          <p:cNvSpPr/>
          <p:nvPr/>
        </p:nvSpPr>
        <p:spPr>
          <a:xfrm>
            <a:off x="313325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49" name="Shape 2949"/>
          <p:cNvSpPr/>
          <p:nvPr/>
        </p:nvSpPr>
        <p:spPr>
          <a:xfrm>
            <a:off x="357202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50" name="Shape 2950"/>
          <p:cNvSpPr/>
          <p:nvPr/>
        </p:nvSpPr>
        <p:spPr>
          <a:xfrm>
            <a:off x="93937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51" name="Shape 2951"/>
          <p:cNvSpPr/>
          <p:nvPr/>
        </p:nvSpPr>
        <p:spPr>
          <a:xfrm>
            <a:off x="137815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52" name="Shape 2952"/>
          <p:cNvSpPr/>
          <p:nvPr/>
        </p:nvSpPr>
        <p:spPr>
          <a:xfrm>
            <a:off x="181692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53" name="Shape 2953"/>
          <p:cNvSpPr/>
          <p:nvPr/>
        </p:nvSpPr>
        <p:spPr>
          <a:xfrm>
            <a:off x="225570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54" name="Shape 2954"/>
          <p:cNvSpPr/>
          <p:nvPr/>
        </p:nvSpPr>
        <p:spPr>
          <a:xfrm>
            <a:off x="269447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55" name="Shape 2955"/>
          <p:cNvSpPr/>
          <p:nvPr/>
        </p:nvSpPr>
        <p:spPr>
          <a:xfrm>
            <a:off x="313325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56" name="Shape 2956"/>
          <p:cNvSpPr/>
          <p:nvPr/>
        </p:nvSpPr>
        <p:spPr>
          <a:xfrm>
            <a:off x="357202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957" name="Shape 2957"/>
          <p:cNvCxnSpPr/>
          <p:nvPr/>
        </p:nvCxnSpPr>
        <p:spPr>
          <a:xfrm flipH="1" rot="10800000">
            <a:off x="2319875" y="2768425"/>
            <a:ext cx="438900" cy="363000"/>
          </a:xfrm>
          <a:prstGeom prst="straightConnector1">
            <a:avLst/>
          </a:prstGeom>
          <a:noFill/>
          <a:ln cap="flat" cmpd="sng" w="28575">
            <a:solidFill>
              <a:srgbClr val="FF0000"/>
            </a:solidFill>
            <a:prstDash val="solid"/>
            <a:round/>
            <a:headEnd len="lg" w="lg" type="none"/>
            <a:tailEnd len="lg" w="lg" type="triangle"/>
          </a:ln>
        </p:spPr>
      </p:cxnSp>
      <p:cxnSp>
        <p:nvCxnSpPr>
          <p:cNvPr id="2958" name="Shape 2958"/>
          <p:cNvCxnSpPr/>
          <p:nvPr/>
        </p:nvCxnSpPr>
        <p:spPr>
          <a:xfrm rot="10800000">
            <a:off x="2758650" y="2768475"/>
            <a:ext cx="0" cy="363000"/>
          </a:xfrm>
          <a:prstGeom prst="straightConnector1">
            <a:avLst/>
          </a:prstGeom>
          <a:noFill/>
          <a:ln cap="flat" cmpd="sng" w="28575">
            <a:solidFill>
              <a:srgbClr val="00FF00"/>
            </a:solidFill>
            <a:prstDash val="solid"/>
            <a:round/>
            <a:headEnd len="lg" w="lg" type="none"/>
            <a:tailEnd len="lg" w="lg" type="triangle"/>
          </a:ln>
        </p:spPr>
      </p:cxnSp>
      <p:cxnSp>
        <p:nvCxnSpPr>
          <p:cNvPr id="2959" name="Shape 2959"/>
          <p:cNvCxnSpPr/>
          <p:nvPr/>
        </p:nvCxnSpPr>
        <p:spPr>
          <a:xfrm rot="10800000">
            <a:off x="2758525" y="2768425"/>
            <a:ext cx="438900" cy="363000"/>
          </a:xfrm>
          <a:prstGeom prst="straightConnector1">
            <a:avLst/>
          </a:prstGeom>
          <a:noFill/>
          <a:ln cap="flat" cmpd="sng" w="28575">
            <a:solidFill>
              <a:srgbClr val="0000FF"/>
            </a:solidFill>
            <a:prstDash val="solid"/>
            <a:round/>
            <a:headEnd len="lg" w="lg" type="none"/>
            <a:tailEnd len="lg" w="lg" type="triangle"/>
          </a:ln>
        </p:spPr>
      </p:cxnSp>
      <p:sp>
        <p:nvSpPr>
          <p:cNvPr id="2960" name="Shape 2960"/>
          <p:cNvSpPr txBox="1"/>
          <p:nvPr/>
        </p:nvSpPr>
        <p:spPr>
          <a:xfrm>
            <a:off x="882225" y="1779625"/>
            <a:ext cx="2689800" cy="687300"/>
          </a:xfrm>
          <a:prstGeom prst="rect">
            <a:avLst/>
          </a:prstGeom>
          <a:noFill/>
          <a:ln>
            <a:noFill/>
          </a:ln>
        </p:spPr>
        <p:txBody>
          <a:bodyPr anchorCtr="0" anchor="t" bIns="91425" lIns="91425" rIns="91425" tIns="91425">
            <a:noAutofit/>
          </a:bodyPr>
          <a:lstStyle/>
          <a:p>
            <a:pPr lvl="0" rtl="0" algn="ctr">
              <a:spcBef>
                <a:spcPts val="0"/>
              </a:spcBef>
              <a:buNone/>
            </a:pPr>
            <a:r>
              <a:rPr lang="en" sz="3000">
                <a:latin typeface="Helvetica Neue Light"/>
                <a:ea typeface="Helvetica Neue Light"/>
                <a:cs typeface="Helvetica Neue Light"/>
                <a:sym typeface="Helvetica Neue Light"/>
              </a:rPr>
              <a:t>Convolution</a:t>
            </a:r>
          </a:p>
        </p:txBody>
      </p:sp>
      <p:cxnSp>
        <p:nvCxnSpPr>
          <p:cNvPr id="2961" name="Shape 2961"/>
          <p:cNvCxnSpPr/>
          <p:nvPr/>
        </p:nvCxnSpPr>
        <p:spPr>
          <a:xfrm flipH="1" rot="10800000">
            <a:off x="1881150" y="2768425"/>
            <a:ext cx="877500" cy="363000"/>
          </a:xfrm>
          <a:prstGeom prst="straightConnector1">
            <a:avLst/>
          </a:prstGeom>
          <a:noFill/>
          <a:ln cap="flat" cmpd="sng" w="28575">
            <a:solidFill>
              <a:srgbClr val="9900FF"/>
            </a:solidFill>
            <a:prstDash val="solid"/>
            <a:round/>
            <a:headEnd len="lg" w="lg" type="none"/>
            <a:tailEnd len="lg" w="lg" type="triangle"/>
          </a:ln>
        </p:spPr>
      </p:cxnSp>
      <p:cxnSp>
        <p:nvCxnSpPr>
          <p:cNvPr id="2962" name="Shape 2962"/>
          <p:cNvCxnSpPr/>
          <p:nvPr/>
        </p:nvCxnSpPr>
        <p:spPr>
          <a:xfrm rot="10800000">
            <a:off x="2758650" y="2768425"/>
            <a:ext cx="877500" cy="363000"/>
          </a:xfrm>
          <a:prstGeom prst="straightConnector1">
            <a:avLst/>
          </a:prstGeom>
          <a:noFill/>
          <a:ln cap="flat" cmpd="sng" w="28575">
            <a:solidFill>
              <a:srgbClr val="F1C232"/>
            </a:solidFill>
            <a:prstDash val="solid"/>
            <a:round/>
            <a:headEnd len="lg" w="lg" type="none"/>
            <a:tailEnd len="lg" w="lg" type="triangle"/>
          </a:ln>
        </p:spPr>
      </p:cxnSp>
      <p:sp>
        <p:nvSpPr>
          <p:cNvPr id="2963" name="Shape 2963"/>
          <p:cNvSpPr/>
          <p:nvPr/>
        </p:nvSpPr>
        <p:spPr>
          <a:xfrm>
            <a:off x="506680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64" name="Shape 2964"/>
          <p:cNvSpPr/>
          <p:nvPr/>
        </p:nvSpPr>
        <p:spPr>
          <a:xfrm>
            <a:off x="550557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65" name="Shape 2965"/>
          <p:cNvSpPr/>
          <p:nvPr/>
        </p:nvSpPr>
        <p:spPr>
          <a:xfrm>
            <a:off x="594435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66" name="Shape 2966"/>
          <p:cNvSpPr/>
          <p:nvPr/>
        </p:nvSpPr>
        <p:spPr>
          <a:xfrm>
            <a:off x="638312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67" name="Shape 2967"/>
          <p:cNvSpPr/>
          <p:nvPr/>
        </p:nvSpPr>
        <p:spPr>
          <a:xfrm>
            <a:off x="682190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68" name="Shape 2968"/>
          <p:cNvSpPr/>
          <p:nvPr/>
        </p:nvSpPr>
        <p:spPr>
          <a:xfrm>
            <a:off x="7260675"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69" name="Shape 2969"/>
          <p:cNvSpPr/>
          <p:nvPr/>
        </p:nvSpPr>
        <p:spPr>
          <a:xfrm>
            <a:off x="7699450" y="313137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70" name="Shape 2970"/>
          <p:cNvSpPr/>
          <p:nvPr/>
        </p:nvSpPr>
        <p:spPr>
          <a:xfrm>
            <a:off x="506680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71" name="Shape 2971"/>
          <p:cNvSpPr/>
          <p:nvPr/>
        </p:nvSpPr>
        <p:spPr>
          <a:xfrm>
            <a:off x="550557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72" name="Shape 2972"/>
          <p:cNvSpPr/>
          <p:nvPr/>
        </p:nvSpPr>
        <p:spPr>
          <a:xfrm>
            <a:off x="594435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73" name="Shape 2973"/>
          <p:cNvSpPr/>
          <p:nvPr/>
        </p:nvSpPr>
        <p:spPr>
          <a:xfrm>
            <a:off x="6820646"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74" name="Shape 2974"/>
          <p:cNvSpPr/>
          <p:nvPr/>
        </p:nvSpPr>
        <p:spPr>
          <a:xfrm>
            <a:off x="636470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75" name="Shape 2975"/>
          <p:cNvSpPr/>
          <p:nvPr/>
        </p:nvSpPr>
        <p:spPr>
          <a:xfrm>
            <a:off x="7260675"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76" name="Shape 2976"/>
          <p:cNvSpPr/>
          <p:nvPr/>
        </p:nvSpPr>
        <p:spPr>
          <a:xfrm>
            <a:off x="7699450" y="2676625"/>
            <a:ext cx="91500" cy="918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977" name="Shape 2977"/>
          <p:cNvCxnSpPr>
            <a:stCxn id="2965" idx="0"/>
            <a:endCxn id="2973" idx="4"/>
          </p:cNvCxnSpPr>
          <p:nvPr/>
        </p:nvCxnSpPr>
        <p:spPr>
          <a:xfrm flipH="1" rot="10800000">
            <a:off x="5990100" y="2768375"/>
            <a:ext cx="876300" cy="363000"/>
          </a:xfrm>
          <a:prstGeom prst="straightConnector1">
            <a:avLst/>
          </a:prstGeom>
          <a:noFill/>
          <a:ln cap="flat" cmpd="sng" w="28575">
            <a:solidFill>
              <a:srgbClr val="D9D9D9"/>
            </a:solidFill>
            <a:prstDash val="solid"/>
            <a:round/>
            <a:headEnd len="lg" w="lg" type="none"/>
            <a:tailEnd len="lg" w="lg" type="triangle"/>
          </a:ln>
        </p:spPr>
      </p:cxnSp>
      <p:cxnSp>
        <p:nvCxnSpPr>
          <p:cNvPr id="2978" name="Shape 2978"/>
          <p:cNvCxnSpPr>
            <a:stCxn id="2966" idx="0"/>
            <a:endCxn id="2973" idx="4"/>
          </p:cNvCxnSpPr>
          <p:nvPr/>
        </p:nvCxnSpPr>
        <p:spPr>
          <a:xfrm flipH="1" rot="10800000">
            <a:off x="6428875" y="2768375"/>
            <a:ext cx="437400" cy="363000"/>
          </a:xfrm>
          <a:prstGeom prst="straightConnector1">
            <a:avLst/>
          </a:prstGeom>
          <a:noFill/>
          <a:ln cap="flat" cmpd="sng" w="28575">
            <a:solidFill>
              <a:srgbClr val="999999"/>
            </a:solidFill>
            <a:prstDash val="solid"/>
            <a:round/>
            <a:headEnd len="lg" w="lg" type="none"/>
            <a:tailEnd len="lg" w="lg" type="triangle"/>
          </a:ln>
        </p:spPr>
      </p:cxnSp>
      <p:cxnSp>
        <p:nvCxnSpPr>
          <p:cNvPr id="2979" name="Shape 2979"/>
          <p:cNvCxnSpPr>
            <a:stCxn id="2967" idx="0"/>
            <a:endCxn id="2973" idx="4"/>
          </p:cNvCxnSpPr>
          <p:nvPr/>
        </p:nvCxnSpPr>
        <p:spPr>
          <a:xfrm rot="10800000">
            <a:off x="6866450" y="2768375"/>
            <a:ext cx="1200" cy="363000"/>
          </a:xfrm>
          <a:prstGeom prst="straightConnector1">
            <a:avLst/>
          </a:prstGeom>
          <a:noFill/>
          <a:ln cap="flat" cmpd="sng" w="28575">
            <a:solidFill>
              <a:srgbClr val="F3F3F3"/>
            </a:solidFill>
            <a:prstDash val="solid"/>
            <a:round/>
            <a:headEnd len="lg" w="lg" type="none"/>
            <a:tailEnd len="lg" w="lg" type="triangle"/>
          </a:ln>
        </p:spPr>
      </p:cxnSp>
      <p:sp>
        <p:nvSpPr>
          <p:cNvPr id="2980" name="Shape 2980"/>
          <p:cNvSpPr txBox="1"/>
          <p:nvPr/>
        </p:nvSpPr>
        <p:spPr>
          <a:xfrm>
            <a:off x="5009650" y="1779625"/>
            <a:ext cx="2689800" cy="687300"/>
          </a:xfrm>
          <a:prstGeom prst="rect">
            <a:avLst/>
          </a:prstGeom>
          <a:noFill/>
          <a:ln>
            <a:noFill/>
          </a:ln>
        </p:spPr>
        <p:txBody>
          <a:bodyPr anchorCtr="0" anchor="t" bIns="91425" lIns="91425" rIns="91425" tIns="91425">
            <a:noAutofit/>
          </a:bodyPr>
          <a:lstStyle/>
          <a:p>
            <a:pPr lvl="0" rtl="0" algn="ctr">
              <a:spcBef>
                <a:spcPts val="0"/>
              </a:spcBef>
              <a:buNone/>
            </a:pPr>
            <a:r>
              <a:rPr lang="en" sz="3000">
                <a:latin typeface="Helvetica Neue Light"/>
                <a:ea typeface="Helvetica Neue Light"/>
                <a:cs typeface="Helvetica Neue Light"/>
                <a:sym typeface="Helvetica Neue Light"/>
              </a:rPr>
              <a:t>Self-Attention</a:t>
            </a:r>
          </a:p>
        </p:txBody>
      </p:sp>
      <p:cxnSp>
        <p:nvCxnSpPr>
          <p:cNvPr id="2981" name="Shape 2981"/>
          <p:cNvCxnSpPr>
            <a:stCxn id="2964" idx="0"/>
            <a:endCxn id="2973" idx="4"/>
          </p:cNvCxnSpPr>
          <p:nvPr/>
        </p:nvCxnSpPr>
        <p:spPr>
          <a:xfrm flipH="1" rot="10800000">
            <a:off x="5551325" y="2768375"/>
            <a:ext cx="1315200" cy="363000"/>
          </a:xfrm>
          <a:prstGeom prst="straightConnector1">
            <a:avLst/>
          </a:prstGeom>
          <a:noFill/>
          <a:ln cap="flat" cmpd="sng" w="28575">
            <a:solidFill>
              <a:srgbClr val="F3F3F3"/>
            </a:solidFill>
            <a:prstDash val="solid"/>
            <a:round/>
            <a:headEnd len="lg" w="lg" type="none"/>
            <a:tailEnd len="lg" w="lg" type="triangle"/>
          </a:ln>
        </p:spPr>
      </p:cxnSp>
      <p:cxnSp>
        <p:nvCxnSpPr>
          <p:cNvPr id="2982" name="Shape 2982"/>
          <p:cNvCxnSpPr>
            <a:stCxn id="2968" idx="0"/>
            <a:endCxn id="2973" idx="4"/>
          </p:cNvCxnSpPr>
          <p:nvPr/>
        </p:nvCxnSpPr>
        <p:spPr>
          <a:xfrm rot="10800000">
            <a:off x="6866325" y="2768375"/>
            <a:ext cx="440100" cy="363000"/>
          </a:xfrm>
          <a:prstGeom prst="straightConnector1">
            <a:avLst/>
          </a:prstGeom>
          <a:noFill/>
          <a:ln cap="flat" cmpd="sng" w="28575">
            <a:solidFill>
              <a:srgbClr val="EFEFEF"/>
            </a:solidFill>
            <a:prstDash val="solid"/>
            <a:round/>
            <a:headEnd len="lg" w="lg" type="none"/>
            <a:tailEnd len="lg" w="lg" type="triangle"/>
          </a:ln>
        </p:spPr>
      </p:cxnSp>
      <p:cxnSp>
        <p:nvCxnSpPr>
          <p:cNvPr id="2983" name="Shape 2983"/>
          <p:cNvCxnSpPr>
            <a:stCxn id="2969" idx="0"/>
            <a:endCxn id="2973" idx="4"/>
          </p:cNvCxnSpPr>
          <p:nvPr/>
        </p:nvCxnSpPr>
        <p:spPr>
          <a:xfrm rot="10800000">
            <a:off x="6866500" y="2768375"/>
            <a:ext cx="878700" cy="363000"/>
          </a:xfrm>
          <a:prstGeom prst="straightConnector1">
            <a:avLst/>
          </a:prstGeom>
          <a:noFill/>
          <a:ln cap="flat" cmpd="sng" w="28575">
            <a:solidFill>
              <a:srgbClr val="999999"/>
            </a:solidFill>
            <a:prstDash val="solid"/>
            <a:round/>
            <a:headEnd len="lg" w="lg" type="none"/>
            <a:tailEnd len="lg" w="lg" type="triangle"/>
          </a:ln>
        </p:spPr>
      </p:cxnSp>
      <p:cxnSp>
        <p:nvCxnSpPr>
          <p:cNvPr id="2984" name="Shape 2984"/>
          <p:cNvCxnSpPr>
            <a:stCxn id="2963" idx="0"/>
            <a:endCxn id="2973" idx="4"/>
          </p:cNvCxnSpPr>
          <p:nvPr/>
        </p:nvCxnSpPr>
        <p:spPr>
          <a:xfrm flipH="1" rot="10800000">
            <a:off x="5112550" y="2768375"/>
            <a:ext cx="1753800" cy="363000"/>
          </a:xfrm>
          <a:prstGeom prst="straightConnector1">
            <a:avLst/>
          </a:prstGeom>
          <a:noFill/>
          <a:ln cap="flat" cmpd="sng" w="28575">
            <a:solidFill>
              <a:srgbClr val="666666"/>
            </a:solidFill>
            <a:prstDash val="solid"/>
            <a:round/>
            <a:headEnd len="lg" w="lg" type="none"/>
            <a:tailEnd len="lg" w="lg" type="triangle"/>
          </a:ln>
        </p:spPr>
      </p:cxn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8" name="Shape 2988"/>
        <p:cNvGrpSpPr/>
        <p:nvPr/>
      </p:nvGrpSpPr>
      <p:grpSpPr>
        <a:xfrm>
          <a:off x="0" y="0"/>
          <a:ext cx="0" cy="0"/>
          <a:chOff x="0" y="0"/>
          <a:chExt cx="0" cy="0"/>
        </a:xfrm>
      </p:grpSpPr>
      <p:sp>
        <p:nvSpPr>
          <p:cNvPr id="2989" name="Shape 2989"/>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Helvetica Neue Light"/>
                <a:ea typeface="Helvetica Neue Light"/>
                <a:cs typeface="Helvetica Neue Light"/>
                <a:sym typeface="Helvetica Neue Light"/>
              </a:rPr>
              <a:t>Three ways of attention</a:t>
            </a:r>
          </a:p>
        </p:txBody>
      </p:sp>
      <p:sp>
        <p:nvSpPr>
          <p:cNvPr id="2990" name="Shape 2990"/>
          <p:cNvSpPr/>
          <p:nvPr/>
        </p:nvSpPr>
        <p:spPr>
          <a:xfrm>
            <a:off x="2860760" y="1869914"/>
            <a:ext cx="555600" cy="543000"/>
          </a:xfrm>
          <a:prstGeom prst="rect">
            <a:avLst/>
          </a:prstGeom>
          <a:noFill/>
          <a:ln cap="flat" cmpd="sng" w="28575">
            <a:solidFill>
              <a:srgbClr val="262626"/>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991" name="Shape 2991"/>
          <p:cNvSpPr/>
          <p:nvPr/>
        </p:nvSpPr>
        <p:spPr>
          <a:xfrm>
            <a:off x="3781008" y="1869914"/>
            <a:ext cx="555600" cy="543000"/>
          </a:xfrm>
          <a:prstGeom prst="rect">
            <a:avLst/>
          </a:prstGeom>
          <a:noFill/>
          <a:ln cap="flat" cmpd="sng" w="28575">
            <a:solidFill>
              <a:srgbClr val="262626"/>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992" name="Shape 2992"/>
          <p:cNvSpPr/>
          <p:nvPr/>
        </p:nvSpPr>
        <p:spPr>
          <a:xfrm>
            <a:off x="4701257" y="1869914"/>
            <a:ext cx="555600" cy="543000"/>
          </a:xfrm>
          <a:prstGeom prst="rect">
            <a:avLst/>
          </a:prstGeom>
          <a:noFill/>
          <a:ln cap="flat" cmpd="sng" w="28575">
            <a:solidFill>
              <a:srgbClr val="262626"/>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993" name="Shape 2993"/>
          <p:cNvSpPr/>
          <p:nvPr/>
        </p:nvSpPr>
        <p:spPr>
          <a:xfrm>
            <a:off x="6099131" y="1861448"/>
            <a:ext cx="555600" cy="543000"/>
          </a:xfrm>
          <a:prstGeom prst="rect">
            <a:avLst/>
          </a:prstGeom>
          <a:noFill/>
          <a:ln cap="flat" cmpd="sng" w="28575">
            <a:solidFill>
              <a:srgbClr val="262626"/>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994" name="Shape 2994"/>
          <p:cNvSpPr txBox="1"/>
          <p:nvPr/>
        </p:nvSpPr>
        <p:spPr>
          <a:xfrm>
            <a:off x="1596125" y="2018994"/>
            <a:ext cx="1201500" cy="2067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i="1" sz="2000">
              <a:solidFill>
                <a:schemeClr val="dk1"/>
              </a:solidFill>
              <a:latin typeface="Arial"/>
              <a:ea typeface="Arial"/>
              <a:cs typeface="Arial"/>
              <a:sym typeface="Arial"/>
            </a:endParaRPr>
          </a:p>
        </p:txBody>
      </p:sp>
      <p:cxnSp>
        <p:nvCxnSpPr>
          <p:cNvPr id="2995" name="Shape 2995"/>
          <p:cNvCxnSpPr/>
          <p:nvPr/>
        </p:nvCxnSpPr>
        <p:spPr>
          <a:xfrm rot="5400000">
            <a:off x="5328526" y="2097636"/>
            <a:ext cx="630300" cy="1200"/>
          </a:xfrm>
          <a:prstGeom prst="straightConnector1">
            <a:avLst/>
          </a:prstGeom>
          <a:noFill/>
          <a:ln cap="flat" cmpd="sng" w="9525">
            <a:solidFill>
              <a:srgbClr val="4A7DBA"/>
            </a:solidFill>
            <a:prstDash val="solid"/>
            <a:round/>
            <a:headEnd len="med" w="med" type="none"/>
            <a:tailEnd len="med" w="med" type="none"/>
          </a:ln>
        </p:spPr>
      </p:cxnSp>
      <p:sp>
        <p:nvSpPr>
          <p:cNvPr id="2996" name="Shape 2996"/>
          <p:cNvSpPr/>
          <p:nvPr/>
        </p:nvSpPr>
        <p:spPr>
          <a:xfrm flipH="1">
            <a:off x="2923840" y="1191880"/>
            <a:ext cx="3477900" cy="511799"/>
          </a:xfrm>
          <a:prstGeom prst="curvedDownArrow">
            <a:avLst>
              <a:gd fmla="val 25000" name="adj1"/>
              <a:gd fmla="val 50000" name="adj2"/>
              <a:gd fmla="val 25000" name="adj3"/>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997" name="Shape 2997"/>
          <p:cNvSpPr/>
          <p:nvPr/>
        </p:nvSpPr>
        <p:spPr>
          <a:xfrm flipH="1">
            <a:off x="3872604" y="1191880"/>
            <a:ext cx="2655600" cy="511799"/>
          </a:xfrm>
          <a:prstGeom prst="curvedDownArrow">
            <a:avLst>
              <a:gd fmla="val 25000" name="adj1"/>
              <a:gd fmla="val 50000" name="adj2"/>
              <a:gd fmla="val 25000" name="adj3"/>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998" name="Shape 2998"/>
          <p:cNvSpPr/>
          <p:nvPr/>
        </p:nvSpPr>
        <p:spPr>
          <a:xfrm flipH="1">
            <a:off x="4820835" y="1191880"/>
            <a:ext cx="1770600" cy="511799"/>
          </a:xfrm>
          <a:prstGeom prst="curvedDownArrow">
            <a:avLst>
              <a:gd fmla="val 25000" name="adj1"/>
              <a:gd fmla="val 50000" name="adj2"/>
              <a:gd fmla="val 25000" name="adj3"/>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999" name="Shape 2999"/>
          <p:cNvSpPr/>
          <p:nvPr/>
        </p:nvSpPr>
        <p:spPr>
          <a:xfrm>
            <a:off x="377412" y="3910689"/>
            <a:ext cx="496800" cy="634500"/>
          </a:xfrm>
          <a:prstGeom prst="rect">
            <a:avLst/>
          </a:prstGeom>
          <a:noFill/>
          <a:ln cap="flat" cmpd="sng" w="28575">
            <a:solidFill>
              <a:srgbClr val="262626"/>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000" name="Shape 3000"/>
          <p:cNvSpPr/>
          <p:nvPr/>
        </p:nvSpPr>
        <p:spPr>
          <a:xfrm>
            <a:off x="1596120" y="3910689"/>
            <a:ext cx="496800" cy="634500"/>
          </a:xfrm>
          <a:prstGeom prst="rect">
            <a:avLst/>
          </a:prstGeom>
          <a:noFill/>
          <a:ln cap="flat" cmpd="sng" w="28575">
            <a:solidFill>
              <a:srgbClr val="262626"/>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001" name="Shape 3001"/>
          <p:cNvSpPr/>
          <p:nvPr/>
        </p:nvSpPr>
        <p:spPr>
          <a:xfrm>
            <a:off x="2814829" y="3910689"/>
            <a:ext cx="496800" cy="634500"/>
          </a:xfrm>
          <a:prstGeom prst="rect">
            <a:avLst/>
          </a:prstGeom>
          <a:noFill/>
          <a:ln cap="flat" cmpd="sng" w="28575">
            <a:solidFill>
              <a:srgbClr val="262626"/>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002" name="Shape 3002"/>
          <p:cNvSpPr/>
          <p:nvPr/>
        </p:nvSpPr>
        <p:spPr>
          <a:xfrm flipH="1">
            <a:off x="540958" y="3486626"/>
            <a:ext cx="2714100" cy="368100"/>
          </a:xfrm>
          <a:prstGeom prst="curvedDownArrow">
            <a:avLst>
              <a:gd fmla="val 25000" name="adj1"/>
              <a:gd fmla="val 50000" name="adj2"/>
              <a:gd fmla="val 25000" name="adj3"/>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3003" name="Shape 3003"/>
          <p:cNvSpPr/>
          <p:nvPr/>
        </p:nvSpPr>
        <p:spPr>
          <a:xfrm flipH="1">
            <a:off x="1898158" y="3486626"/>
            <a:ext cx="1356900" cy="368100"/>
          </a:xfrm>
          <a:prstGeom prst="curvedDownArrow">
            <a:avLst>
              <a:gd fmla="val 25000" name="adj1"/>
              <a:gd fmla="val 50000" name="adj2"/>
              <a:gd fmla="val 25000" name="adj3"/>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3004" name="Shape 3004"/>
          <p:cNvSpPr/>
          <p:nvPr/>
        </p:nvSpPr>
        <p:spPr>
          <a:xfrm>
            <a:off x="371353" y="3486626"/>
            <a:ext cx="1356900" cy="368100"/>
          </a:xfrm>
          <a:prstGeom prst="curvedDownArrow">
            <a:avLst>
              <a:gd fmla="val 25000" name="adj1"/>
              <a:gd fmla="val 50000" name="adj2"/>
              <a:gd fmla="val 25000" name="adj3"/>
            </a:avLst>
          </a:prstGeom>
          <a:solidFill>
            <a:srgbClr val="00B05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3005" name="Shape 3005"/>
          <p:cNvSpPr/>
          <p:nvPr/>
        </p:nvSpPr>
        <p:spPr>
          <a:xfrm>
            <a:off x="371353" y="3486626"/>
            <a:ext cx="2770500" cy="368100"/>
          </a:xfrm>
          <a:prstGeom prst="curvedDownArrow">
            <a:avLst>
              <a:gd fmla="val 25000" name="adj1"/>
              <a:gd fmla="val 50000" name="adj2"/>
              <a:gd fmla="val 25000" name="adj3"/>
            </a:avLst>
          </a:prstGeom>
          <a:solidFill>
            <a:srgbClr val="00B05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3006" name="Shape 3006"/>
          <p:cNvSpPr/>
          <p:nvPr/>
        </p:nvSpPr>
        <p:spPr>
          <a:xfrm flipH="1">
            <a:off x="767177" y="3532645"/>
            <a:ext cx="1074300" cy="321900"/>
          </a:xfrm>
          <a:prstGeom prst="curvedDownArrow">
            <a:avLst>
              <a:gd fmla="val 25000" name="adj1"/>
              <a:gd fmla="val 50000" name="adj2"/>
              <a:gd fmla="val 25000" name="adj3"/>
            </a:avLst>
          </a:prstGeom>
          <a:solidFill>
            <a:srgbClr val="7030A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3007" name="Shape 3007"/>
          <p:cNvSpPr/>
          <p:nvPr/>
        </p:nvSpPr>
        <p:spPr>
          <a:xfrm>
            <a:off x="1784934" y="3532645"/>
            <a:ext cx="1131000" cy="321900"/>
          </a:xfrm>
          <a:prstGeom prst="curvedDownArrow">
            <a:avLst>
              <a:gd fmla="val 25000" name="adj1"/>
              <a:gd fmla="val 50000" name="adj2"/>
              <a:gd fmla="val 25000" name="adj3"/>
            </a:avLst>
          </a:prstGeom>
          <a:solidFill>
            <a:srgbClr val="7030A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3008" name="Shape 3008"/>
          <p:cNvSpPr/>
          <p:nvPr/>
        </p:nvSpPr>
        <p:spPr>
          <a:xfrm>
            <a:off x="4774106" y="4064926"/>
            <a:ext cx="576600" cy="617400"/>
          </a:xfrm>
          <a:prstGeom prst="rect">
            <a:avLst/>
          </a:prstGeom>
          <a:noFill/>
          <a:ln cap="flat" cmpd="sng" w="28575">
            <a:solidFill>
              <a:srgbClr val="262626"/>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3009" name="Shape 3009"/>
          <p:cNvSpPr/>
          <p:nvPr/>
        </p:nvSpPr>
        <p:spPr>
          <a:xfrm>
            <a:off x="6188382" y="4064926"/>
            <a:ext cx="576600" cy="617400"/>
          </a:xfrm>
          <a:prstGeom prst="rect">
            <a:avLst/>
          </a:prstGeom>
          <a:noFill/>
          <a:ln cap="flat" cmpd="sng" w="28575">
            <a:solidFill>
              <a:srgbClr val="262626"/>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3010" name="Shape 3010"/>
          <p:cNvSpPr/>
          <p:nvPr/>
        </p:nvSpPr>
        <p:spPr>
          <a:xfrm>
            <a:off x="7602657" y="4064926"/>
            <a:ext cx="576600" cy="617400"/>
          </a:xfrm>
          <a:prstGeom prst="rect">
            <a:avLst/>
          </a:prstGeom>
          <a:noFill/>
          <a:ln cap="flat" cmpd="sng" w="28575">
            <a:solidFill>
              <a:srgbClr val="262626"/>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3011" name="Shape 3011"/>
          <p:cNvSpPr/>
          <p:nvPr/>
        </p:nvSpPr>
        <p:spPr>
          <a:xfrm flipH="1">
            <a:off x="4701247" y="3562624"/>
            <a:ext cx="3477900" cy="447900"/>
          </a:xfrm>
          <a:prstGeom prst="curvedDownArrow">
            <a:avLst>
              <a:gd fmla="val 25000" name="adj1"/>
              <a:gd fmla="val 50000" name="adj2"/>
              <a:gd fmla="val 25000" name="adj3"/>
            </a:avLst>
          </a:prstGeom>
          <a:solidFill>
            <a:srgbClr val="4F81BD"/>
          </a:solidFill>
          <a:ln>
            <a:noFill/>
          </a:ln>
        </p:spPr>
        <p:txBody>
          <a:bodyPr anchorCtr="0" anchor="ctr" bIns="45700" lIns="91425" rIns="91425" tIns="45700">
            <a:noAutofit/>
          </a:bodyPr>
          <a:lstStyle/>
          <a:p>
            <a:pPr indent="0" lvl="0" marL="0" marR="0" rtl="0" algn="ctr">
              <a:spcBef>
                <a:spcPts val="0"/>
              </a:spcBef>
              <a:buNone/>
            </a:pPr>
            <a:r>
              <a:t/>
            </a:r>
            <a:endParaRPr sz="1800">
              <a:solidFill>
                <a:srgbClr val="000000"/>
              </a:solidFill>
              <a:latin typeface="Calibri"/>
              <a:ea typeface="Calibri"/>
              <a:cs typeface="Calibri"/>
              <a:sym typeface="Calibri"/>
            </a:endParaRPr>
          </a:p>
        </p:txBody>
      </p:sp>
      <p:sp>
        <p:nvSpPr>
          <p:cNvPr id="3012" name="Shape 3012"/>
          <p:cNvSpPr/>
          <p:nvPr/>
        </p:nvSpPr>
        <p:spPr>
          <a:xfrm flipH="1">
            <a:off x="6536163" y="3652202"/>
            <a:ext cx="1314900" cy="358200"/>
          </a:xfrm>
          <a:prstGeom prst="curvedDownArrow">
            <a:avLst>
              <a:gd fmla="val 25000" name="adj1"/>
              <a:gd fmla="val 50000" name="adj2"/>
              <a:gd fmla="val 25000" name="adj3"/>
            </a:avLst>
          </a:prstGeom>
          <a:solidFill>
            <a:srgbClr val="4F81BD"/>
          </a:solidFill>
          <a:ln>
            <a:noFill/>
          </a:ln>
        </p:spPr>
        <p:txBody>
          <a:bodyPr anchorCtr="0" anchor="ctr" bIns="45700" lIns="91425" rIns="91425" tIns="45700">
            <a:noAutofit/>
          </a:bodyPr>
          <a:lstStyle/>
          <a:p>
            <a:pPr indent="0" lvl="0" marL="0" marR="0" rtl="0" algn="ctr">
              <a:spcBef>
                <a:spcPts val="0"/>
              </a:spcBef>
              <a:buNone/>
            </a:pPr>
            <a:r>
              <a:t/>
            </a:r>
            <a:endParaRPr sz="1800">
              <a:solidFill>
                <a:srgbClr val="000000"/>
              </a:solidFill>
              <a:latin typeface="Calibri"/>
              <a:ea typeface="Calibri"/>
              <a:cs typeface="Calibri"/>
              <a:sym typeface="Calibri"/>
            </a:endParaRPr>
          </a:p>
        </p:txBody>
      </p:sp>
      <p:sp>
        <p:nvSpPr>
          <p:cNvPr id="3013" name="Shape 3013"/>
          <p:cNvSpPr/>
          <p:nvPr/>
        </p:nvSpPr>
        <p:spPr>
          <a:xfrm flipH="1">
            <a:off x="5094994" y="3652202"/>
            <a:ext cx="1312500" cy="358200"/>
          </a:xfrm>
          <a:prstGeom prst="curvedDownArrow">
            <a:avLst>
              <a:gd fmla="val 25000" name="adj1"/>
              <a:gd fmla="val 50000" name="adj2"/>
              <a:gd fmla="val 25000" name="adj3"/>
            </a:avLst>
          </a:prstGeom>
          <a:solidFill>
            <a:srgbClr val="4F81BD"/>
          </a:solidFill>
          <a:ln>
            <a:noFill/>
          </a:ln>
        </p:spPr>
        <p:txBody>
          <a:bodyPr anchorCtr="0" anchor="ctr" bIns="45700" lIns="91425" rIns="91425" tIns="45700">
            <a:noAutofit/>
          </a:bodyPr>
          <a:lstStyle/>
          <a:p>
            <a:pPr indent="0" lvl="0" marL="0" marR="0" rtl="0" algn="ctr">
              <a:spcBef>
                <a:spcPts val="0"/>
              </a:spcBef>
              <a:buNone/>
            </a:pPr>
            <a:r>
              <a:t/>
            </a:r>
            <a:endParaRPr sz="1800">
              <a:solidFill>
                <a:srgbClr val="000000"/>
              </a:solidFill>
              <a:latin typeface="Calibri"/>
              <a:ea typeface="Calibri"/>
              <a:cs typeface="Calibri"/>
              <a:sym typeface="Calibri"/>
            </a:endParaRPr>
          </a:p>
        </p:txBody>
      </p:sp>
      <p:sp>
        <p:nvSpPr>
          <p:cNvPr id="3014" name="Shape 3014"/>
          <p:cNvSpPr txBox="1"/>
          <p:nvPr/>
        </p:nvSpPr>
        <p:spPr>
          <a:xfrm>
            <a:off x="3025600" y="2665050"/>
            <a:ext cx="3297900" cy="321900"/>
          </a:xfrm>
          <a:prstGeom prst="rect">
            <a:avLst/>
          </a:prstGeom>
          <a:noFill/>
          <a:ln>
            <a:noFill/>
          </a:ln>
        </p:spPr>
        <p:txBody>
          <a:bodyPr anchorCtr="0" anchor="t" bIns="91425" lIns="91425" rIns="91425" tIns="91425">
            <a:noAutofit/>
          </a:bodyPr>
          <a:lstStyle/>
          <a:p>
            <a:pPr lvl="0" rtl="0" algn="ctr">
              <a:spcBef>
                <a:spcPts val="0"/>
              </a:spcBef>
              <a:buNone/>
            </a:pPr>
            <a:r>
              <a:rPr lang="en"/>
              <a:t>Encoder-Decoder Attention</a:t>
            </a:r>
          </a:p>
        </p:txBody>
      </p:sp>
      <p:sp>
        <p:nvSpPr>
          <p:cNvPr id="3015" name="Shape 3015"/>
          <p:cNvSpPr txBox="1"/>
          <p:nvPr/>
        </p:nvSpPr>
        <p:spPr>
          <a:xfrm>
            <a:off x="371350" y="4675650"/>
            <a:ext cx="2003700" cy="321900"/>
          </a:xfrm>
          <a:prstGeom prst="rect">
            <a:avLst/>
          </a:prstGeom>
          <a:noFill/>
          <a:ln>
            <a:noFill/>
          </a:ln>
        </p:spPr>
        <p:txBody>
          <a:bodyPr anchorCtr="0" anchor="t" bIns="91425" lIns="91425" rIns="91425" tIns="91425">
            <a:noAutofit/>
          </a:bodyPr>
          <a:lstStyle/>
          <a:p>
            <a:pPr lvl="0" rtl="0" algn="ctr">
              <a:spcBef>
                <a:spcPts val="0"/>
              </a:spcBef>
              <a:buNone/>
            </a:pPr>
            <a:r>
              <a:rPr lang="en"/>
              <a:t>Encoder Self-Attention</a:t>
            </a:r>
          </a:p>
        </p:txBody>
      </p:sp>
      <p:sp>
        <p:nvSpPr>
          <p:cNvPr id="3016" name="Shape 3016"/>
          <p:cNvSpPr txBox="1"/>
          <p:nvPr/>
        </p:nvSpPr>
        <p:spPr>
          <a:xfrm>
            <a:off x="5049125" y="4736725"/>
            <a:ext cx="2655600" cy="321900"/>
          </a:xfrm>
          <a:prstGeom prst="rect">
            <a:avLst/>
          </a:prstGeom>
          <a:noFill/>
          <a:ln>
            <a:noFill/>
          </a:ln>
        </p:spPr>
        <p:txBody>
          <a:bodyPr anchorCtr="0" anchor="t" bIns="91425" lIns="91425" rIns="91425" tIns="91425">
            <a:noAutofit/>
          </a:bodyPr>
          <a:lstStyle/>
          <a:p>
            <a:pPr lvl="0" rtl="0" algn="ctr">
              <a:spcBef>
                <a:spcPts val="0"/>
              </a:spcBef>
              <a:buNone/>
            </a:pPr>
            <a:r>
              <a:rPr lang="en"/>
              <a:t>MaskedDecoder Self-Attention</a:t>
            </a: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0" name="Shape 3020"/>
        <p:cNvGrpSpPr/>
        <p:nvPr/>
      </p:nvGrpSpPr>
      <p:grpSpPr>
        <a:xfrm>
          <a:off x="0" y="0"/>
          <a:ext cx="0" cy="0"/>
          <a:chOff x="0" y="0"/>
          <a:chExt cx="0" cy="0"/>
        </a:xfrm>
      </p:grpSpPr>
      <p:sp>
        <p:nvSpPr>
          <p:cNvPr id="3021" name="Shape 302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Helvetica Neue Light"/>
                <a:ea typeface="Helvetica Neue Light"/>
                <a:cs typeface="Helvetica Neue Light"/>
                <a:sym typeface="Helvetica Neue Light"/>
              </a:rPr>
              <a:t>Machine Translation Results: WMT-14</a:t>
            </a:r>
          </a:p>
        </p:txBody>
      </p:sp>
      <p:pic>
        <p:nvPicPr>
          <p:cNvPr id="3022" name="Shape 3022"/>
          <p:cNvPicPr preferRelativeResize="0"/>
          <p:nvPr/>
        </p:nvPicPr>
        <p:blipFill>
          <a:blip r:embed="rId3">
            <a:alphaModFix/>
          </a:blip>
          <a:stretch>
            <a:fillRect/>
          </a:stretch>
        </p:blipFill>
        <p:spPr>
          <a:xfrm>
            <a:off x="518975" y="1193025"/>
            <a:ext cx="8118576" cy="36466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6" name="Shape 3026"/>
        <p:cNvGrpSpPr/>
        <p:nvPr/>
      </p:nvGrpSpPr>
      <p:grpSpPr>
        <a:xfrm>
          <a:off x="0" y="0"/>
          <a:ext cx="0" cy="0"/>
          <a:chOff x="0" y="0"/>
          <a:chExt cx="0" cy="0"/>
        </a:xfrm>
      </p:grpSpPr>
      <p:sp>
        <p:nvSpPr>
          <p:cNvPr id="3027" name="Shape 302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Helvetica Neue Light"/>
                <a:ea typeface="Helvetica Neue Light"/>
                <a:cs typeface="Helvetica Neue Light"/>
                <a:sym typeface="Helvetica Neue Light"/>
              </a:rPr>
              <a:t>MultiModel</a:t>
            </a:r>
          </a:p>
        </p:txBody>
      </p:sp>
      <p:pic>
        <p:nvPicPr>
          <p:cNvPr descr="image1.png" id="3028" name="Shape 3028"/>
          <p:cNvPicPr preferRelativeResize="0"/>
          <p:nvPr/>
        </p:nvPicPr>
        <p:blipFill>
          <a:blip r:embed="rId3">
            <a:alphaModFix/>
          </a:blip>
          <a:stretch>
            <a:fillRect/>
          </a:stretch>
        </p:blipFill>
        <p:spPr>
          <a:xfrm>
            <a:off x="1167774" y="549400"/>
            <a:ext cx="6331952" cy="3993074"/>
          </a:xfrm>
          <a:prstGeom prst="rect">
            <a:avLst/>
          </a:prstGeom>
          <a:noFill/>
          <a:ln>
            <a:noFill/>
          </a:ln>
        </p:spPr>
      </p:pic>
      <p:sp>
        <p:nvSpPr>
          <p:cNvPr id="3029" name="Shape 3029"/>
          <p:cNvSpPr txBox="1"/>
          <p:nvPr/>
        </p:nvSpPr>
        <p:spPr>
          <a:xfrm>
            <a:off x="0" y="4728350"/>
            <a:ext cx="6727800" cy="4152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Kaiser, L., et al. “One Model To Learn Them All.” </a:t>
            </a:r>
            <a:r>
              <a:rPr i="1" lang="en" sz="1200">
                <a:solidFill>
                  <a:srgbClr val="434343"/>
                </a:solidFill>
                <a:highlight>
                  <a:srgbClr val="FFFFFF"/>
                </a:highlight>
              </a:rPr>
              <a:t>arxiv</a:t>
            </a:r>
            <a:r>
              <a:rPr i="1" lang="en" sz="1200">
                <a:solidFill>
                  <a:srgbClr val="434343"/>
                </a:solidFill>
                <a:highlight>
                  <a:srgbClr val="FFFFFF"/>
                </a:highlight>
              </a:rPr>
              <a:t> (2017).</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36" name="Shape 23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t/>
            </a:r>
            <a:endParaRPr/>
          </a:p>
        </p:txBody>
      </p:sp>
      <p:pic>
        <p:nvPicPr>
          <p:cNvPr descr="PiotrMirowski_2016_INNS_Web.005.png" id="237" name="Shape 2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8" name="Shape 238"/>
          <p:cNvSpPr txBox="1"/>
          <p:nvPr>
            <p:ph idx="1" type="body"/>
          </p:nvPr>
        </p:nvSpPr>
        <p:spPr>
          <a:xfrm>
            <a:off x="5034214" y="4812043"/>
            <a:ext cx="4167899" cy="478500"/>
          </a:xfrm>
          <a:prstGeom prst="rect">
            <a:avLst/>
          </a:prstGeom>
        </p:spPr>
        <p:txBody>
          <a:bodyPr anchorCtr="0" anchor="t" bIns="91425" lIns="91425" rIns="91425" tIns="91425">
            <a:noAutofit/>
          </a:bodyPr>
          <a:lstStyle/>
          <a:p>
            <a:pPr lvl="0" rtl="0" algn="r">
              <a:spcBef>
                <a:spcPts val="0"/>
              </a:spcBef>
              <a:buNone/>
            </a:pPr>
            <a:r>
              <a:rPr lang="en" sz="1200"/>
              <a:t>Slide Credit: Piotr Mirowski</a:t>
            </a: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3" name="Shape 3033"/>
        <p:cNvGrpSpPr/>
        <p:nvPr/>
      </p:nvGrpSpPr>
      <p:grpSpPr>
        <a:xfrm>
          <a:off x="0" y="0"/>
          <a:ext cx="0" cy="0"/>
          <a:chOff x="0" y="0"/>
          <a:chExt cx="0" cy="0"/>
        </a:xfrm>
      </p:grpSpPr>
      <p:sp>
        <p:nvSpPr>
          <p:cNvPr id="3034" name="Shape 3034"/>
          <p:cNvSpPr txBox="1"/>
          <p:nvPr>
            <p:ph type="title"/>
          </p:nvPr>
        </p:nvSpPr>
        <p:spPr>
          <a:xfrm>
            <a:off x="144300" y="122525"/>
            <a:ext cx="8855400" cy="6360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Helvetica Neue Light"/>
              <a:buNone/>
            </a:pPr>
            <a:r>
              <a:rPr lang="en" sz="2800"/>
              <a:t>MultiModel</a:t>
            </a:r>
          </a:p>
        </p:txBody>
      </p:sp>
      <p:pic>
        <p:nvPicPr>
          <p:cNvPr descr="image2.png" id="3035" name="Shape 3035"/>
          <p:cNvPicPr preferRelativeResize="0"/>
          <p:nvPr/>
        </p:nvPicPr>
        <p:blipFill>
          <a:blip r:embed="rId3">
            <a:alphaModFix/>
          </a:blip>
          <a:stretch>
            <a:fillRect/>
          </a:stretch>
        </p:blipFill>
        <p:spPr>
          <a:xfrm>
            <a:off x="669725" y="1512224"/>
            <a:ext cx="7503876" cy="3114100"/>
          </a:xfrm>
          <a:prstGeom prst="rect">
            <a:avLst/>
          </a:prstGeom>
          <a:noFill/>
          <a:ln>
            <a:noFill/>
          </a:ln>
        </p:spPr>
      </p:pic>
      <p:sp>
        <p:nvSpPr>
          <p:cNvPr id="3036" name="Shape 3036"/>
          <p:cNvSpPr txBox="1"/>
          <p:nvPr/>
        </p:nvSpPr>
        <p:spPr>
          <a:xfrm>
            <a:off x="0" y="4728350"/>
            <a:ext cx="6727800" cy="4152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Kaiser, L., et al. “One Model To Learn Them All.” </a:t>
            </a:r>
            <a:r>
              <a:rPr i="1" lang="en" sz="1200">
                <a:solidFill>
                  <a:srgbClr val="434343"/>
                </a:solidFill>
                <a:highlight>
                  <a:srgbClr val="FFFFFF"/>
                </a:highlight>
              </a:rPr>
              <a:t>arxiv (2017).</a:t>
            </a: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0" name="Shape 3040"/>
        <p:cNvGrpSpPr/>
        <p:nvPr/>
      </p:nvGrpSpPr>
      <p:grpSpPr>
        <a:xfrm>
          <a:off x="0" y="0"/>
          <a:ext cx="0" cy="0"/>
          <a:chOff x="0" y="0"/>
          <a:chExt cx="0" cy="0"/>
        </a:xfrm>
      </p:grpSpPr>
      <p:sp>
        <p:nvSpPr>
          <p:cNvPr id="3041" name="Shape 3041"/>
          <p:cNvSpPr txBox="1"/>
          <p:nvPr>
            <p:ph type="title"/>
          </p:nvPr>
        </p:nvSpPr>
        <p:spPr>
          <a:xfrm>
            <a:off x="381000" y="301228"/>
            <a:ext cx="8229600" cy="857400"/>
          </a:xfrm>
          <a:prstGeom prst="rect">
            <a:avLst/>
          </a:prstGeom>
        </p:spPr>
        <p:txBody>
          <a:bodyPr anchorCtr="0" anchor="b" bIns="91425" lIns="91425" rIns="91425" tIns="91425">
            <a:noAutofit/>
          </a:bodyPr>
          <a:lstStyle/>
          <a:p>
            <a:pPr lvl="0" rtl="0">
              <a:spcBef>
                <a:spcPts val="0"/>
              </a:spcBef>
              <a:buNone/>
            </a:pPr>
            <a:r>
              <a:rPr lang="en"/>
              <a:t>Processing</a:t>
            </a:r>
            <a:r>
              <a:rPr lang="en"/>
              <a:t> Depth</a:t>
            </a:r>
          </a:p>
          <a:p>
            <a:pPr lvl="0" rtl="0">
              <a:spcBef>
                <a:spcPts val="0"/>
              </a:spcBef>
              <a:buNone/>
            </a:pPr>
            <a:r>
              <a:t/>
            </a:r>
            <a:endParaRPr sz="1800"/>
          </a:p>
        </p:txBody>
      </p:sp>
      <p:sp>
        <p:nvSpPr>
          <p:cNvPr id="3042" name="Shape 3042"/>
          <p:cNvSpPr/>
          <p:nvPr/>
        </p:nvSpPr>
        <p:spPr>
          <a:xfrm>
            <a:off x="459237" y="23813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43" name="Shape 3043"/>
          <p:cNvSpPr/>
          <p:nvPr/>
        </p:nvSpPr>
        <p:spPr>
          <a:xfrm>
            <a:off x="459237" y="36379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3044" name="Shape 3044"/>
          <p:cNvSpPr/>
          <p:nvPr/>
        </p:nvSpPr>
        <p:spPr>
          <a:xfrm>
            <a:off x="1234337" y="23813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45" name="Shape 3045"/>
          <p:cNvSpPr/>
          <p:nvPr/>
        </p:nvSpPr>
        <p:spPr>
          <a:xfrm>
            <a:off x="1234337" y="36379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3046" name="Shape 3046"/>
          <p:cNvSpPr/>
          <p:nvPr/>
        </p:nvSpPr>
        <p:spPr>
          <a:xfrm>
            <a:off x="2009437" y="23813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47" name="Shape 3047"/>
          <p:cNvSpPr/>
          <p:nvPr/>
        </p:nvSpPr>
        <p:spPr>
          <a:xfrm>
            <a:off x="2009437" y="36379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3048" name="Shape 3048"/>
          <p:cNvSpPr/>
          <p:nvPr/>
        </p:nvSpPr>
        <p:spPr>
          <a:xfrm>
            <a:off x="2784537" y="23813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3049" name="Shape 3049"/>
          <p:cNvSpPr/>
          <p:nvPr/>
        </p:nvSpPr>
        <p:spPr>
          <a:xfrm>
            <a:off x="2784537" y="36379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sp>
        <p:nvSpPr>
          <p:cNvPr id="3050" name="Shape 3050"/>
          <p:cNvSpPr/>
          <p:nvPr/>
        </p:nvSpPr>
        <p:spPr>
          <a:xfrm>
            <a:off x="5786462" y="23813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51" name="Shape 3051"/>
          <p:cNvSpPr/>
          <p:nvPr/>
        </p:nvSpPr>
        <p:spPr>
          <a:xfrm>
            <a:off x="5786462" y="36379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3052" name="Shape 3052"/>
          <p:cNvSpPr/>
          <p:nvPr/>
        </p:nvSpPr>
        <p:spPr>
          <a:xfrm>
            <a:off x="6561562" y="23813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53" name="Shape 3053"/>
          <p:cNvSpPr/>
          <p:nvPr/>
        </p:nvSpPr>
        <p:spPr>
          <a:xfrm>
            <a:off x="6561562" y="36379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3054" name="Shape 3054"/>
          <p:cNvSpPr/>
          <p:nvPr/>
        </p:nvSpPr>
        <p:spPr>
          <a:xfrm>
            <a:off x="7336662" y="23813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55" name="Shape 3055"/>
          <p:cNvSpPr/>
          <p:nvPr/>
        </p:nvSpPr>
        <p:spPr>
          <a:xfrm>
            <a:off x="7336662" y="36379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3056" name="Shape 3056"/>
          <p:cNvSpPr/>
          <p:nvPr/>
        </p:nvSpPr>
        <p:spPr>
          <a:xfrm>
            <a:off x="8111762" y="23813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57" name="Shape 3057"/>
          <p:cNvSpPr/>
          <p:nvPr/>
        </p:nvSpPr>
        <p:spPr>
          <a:xfrm>
            <a:off x="8111762" y="36379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3058" name="Shape 3058"/>
          <p:cNvSpPr/>
          <p:nvPr/>
        </p:nvSpPr>
        <p:spPr>
          <a:xfrm>
            <a:off x="5786462" y="15295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3059" name="Shape 3059"/>
          <p:cNvSpPr/>
          <p:nvPr/>
        </p:nvSpPr>
        <p:spPr>
          <a:xfrm>
            <a:off x="6561562" y="15295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3060" name="Shape 3060"/>
          <p:cNvSpPr/>
          <p:nvPr/>
        </p:nvSpPr>
        <p:spPr>
          <a:xfrm>
            <a:off x="7336662" y="15295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3061" name="Shape 3061"/>
          <p:cNvSpPr/>
          <p:nvPr/>
        </p:nvSpPr>
        <p:spPr>
          <a:xfrm>
            <a:off x="8111762" y="15295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3062" name="Shape 3062"/>
          <p:cNvCxnSpPr>
            <a:stCxn id="3042" idx="3"/>
            <a:endCxn id="3044" idx="1"/>
          </p:cNvCxnSpPr>
          <p:nvPr/>
        </p:nvCxnSpPr>
        <p:spPr>
          <a:xfrm>
            <a:off x="879837" y="28073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63" name="Shape 3063"/>
          <p:cNvCxnSpPr>
            <a:stCxn id="3044" idx="3"/>
            <a:endCxn id="3046" idx="1"/>
          </p:cNvCxnSpPr>
          <p:nvPr/>
        </p:nvCxnSpPr>
        <p:spPr>
          <a:xfrm>
            <a:off x="1654937" y="28073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64" name="Shape 3064"/>
          <p:cNvCxnSpPr>
            <a:stCxn id="3046" idx="3"/>
            <a:endCxn id="3048" idx="1"/>
          </p:cNvCxnSpPr>
          <p:nvPr/>
        </p:nvCxnSpPr>
        <p:spPr>
          <a:xfrm>
            <a:off x="2430037" y="28073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65" name="Shape 3065"/>
          <p:cNvCxnSpPr>
            <a:stCxn id="3048" idx="3"/>
            <a:endCxn id="3066" idx="1"/>
          </p:cNvCxnSpPr>
          <p:nvPr/>
        </p:nvCxnSpPr>
        <p:spPr>
          <a:xfrm>
            <a:off x="3205137" y="2807381"/>
            <a:ext cx="309300" cy="0"/>
          </a:xfrm>
          <a:prstGeom prst="straightConnector1">
            <a:avLst/>
          </a:prstGeom>
          <a:noFill/>
          <a:ln cap="flat" cmpd="sng" w="19050">
            <a:solidFill>
              <a:schemeClr val="dk2"/>
            </a:solidFill>
            <a:prstDash val="solid"/>
            <a:round/>
            <a:headEnd len="lg" w="lg" type="none"/>
            <a:tailEnd len="lg" w="lg" type="triangle"/>
          </a:ln>
        </p:spPr>
      </p:cxnSp>
      <p:cxnSp>
        <p:nvCxnSpPr>
          <p:cNvPr id="3067" name="Shape 3067"/>
          <p:cNvCxnSpPr>
            <a:stCxn id="3050" idx="3"/>
            <a:endCxn id="3052" idx="1"/>
          </p:cNvCxnSpPr>
          <p:nvPr/>
        </p:nvCxnSpPr>
        <p:spPr>
          <a:xfrm>
            <a:off x="6207062" y="28073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68" name="Shape 3068"/>
          <p:cNvCxnSpPr>
            <a:stCxn id="3052" idx="3"/>
            <a:endCxn id="3054" idx="1"/>
          </p:cNvCxnSpPr>
          <p:nvPr/>
        </p:nvCxnSpPr>
        <p:spPr>
          <a:xfrm>
            <a:off x="6982162" y="28073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69" name="Shape 3069"/>
          <p:cNvCxnSpPr>
            <a:stCxn id="3054" idx="3"/>
            <a:endCxn id="3056" idx="1"/>
          </p:cNvCxnSpPr>
          <p:nvPr/>
        </p:nvCxnSpPr>
        <p:spPr>
          <a:xfrm>
            <a:off x="7757262" y="28073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70" name="Shape 3070"/>
          <p:cNvCxnSpPr>
            <a:stCxn id="3043" idx="0"/>
            <a:endCxn id="3042" idx="2"/>
          </p:cNvCxnSpPr>
          <p:nvPr/>
        </p:nvCxnSpPr>
        <p:spPr>
          <a:xfrm rot="10800000">
            <a:off x="669537" y="32332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071" name="Shape 3071"/>
          <p:cNvCxnSpPr>
            <a:stCxn id="3045" idx="0"/>
            <a:endCxn id="3044" idx="2"/>
          </p:cNvCxnSpPr>
          <p:nvPr/>
        </p:nvCxnSpPr>
        <p:spPr>
          <a:xfrm rot="10800000">
            <a:off x="1444637" y="32332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072" name="Shape 3072"/>
          <p:cNvCxnSpPr>
            <a:stCxn id="3047" idx="0"/>
            <a:endCxn id="3046" idx="2"/>
          </p:cNvCxnSpPr>
          <p:nvPr/>
        </p:nvCxnSpPr>
        <p:spPr>
          <a:xfrm rot="10800000">
            <a:off x="2219737" y="32332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073" name="Shape 3073"/>
          <p:cNvCxnSpPr>
            <a:stCxn id="3049" idx="0"/>
            <a:endCxn id="3048" idx="2"/>
          </p:cNvCxnSpPr>
          <p:nvPr/>
        </p:nvCxnSpPr>
        <p:spPr>
          <a:xfrm rot="10800000">
            <a:off x="2994837" y="32332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074" name="Shape 3074"/>
          <p:cNvCxnSpPr>
            <a:stCxn id="3051" idx="0"/>
            <a:endCxn id="3050" idx="2"/>
          </p:cNvCxnSpPr>
          <p:nvPr/>
        </p:nvCxnSpPr>
        <p:spPr>
          <a:xfrm rot="10800000">
            <a:off x="5996762" y="32332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075" name="Shape 3075"/>
          <p:cNvCxnSpPr>
            <a:stCxn id="3053" idx="0"/>
            <a:endCxn id="3052" idx="2"/>
          </p:cNvCxnSpPr>
          <p:nvPr/>
        </p:nvCxnSpPr>
        <p:spPr>
          <a:xfrm rot="10800000">
            <a:off x="6771862" y="32332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076" name="Shape 3076"/>
          <p:cNvCxnSpPr>
            <a:stCxn id="3055" idx="0"/>
            <a:endCxn id="3054" idx="2"/>
          </p:cNvCxnSpPr>
          <p:nvPr/>
        </p:nvCxnSpPr>
        <p:spPr>
          <a:xfrm rot="10800000">
            <a:off x="7546962" y="32332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077" name="Shape 3077"/>
          <p:cNvCxnSpPr>
            <a:stCxn id="3057" idx="0"/>
            <a:endCxn id="3056" idx="2"/>
          </p:cNvCxnSpPr>
          <p:nvPr/>
        </p:nvCxnSpPr>
        <p:spPr>
          <a:xfrm rot="10800000">
            <a:off x="8322062" y="32332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078" name="Shape 3078"/>
          <p:cNvCxnSpPr>
            <a:stCxn id="3050" idx="0"/>
            <a:endCxn id="3058" idx="2"/>
          </p:cNvCxnSpPr>
          <p:nvPr/>
        </p:nvCxnSpPr>
        <p:spPr>
          <a:xfrm rot="10800000">
            <a:off x="5996762" y="19769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079" name="Shape 3079"/>
          <p:cNvCxnSpPr>
            <a:stCxn id="3052" idx="0"/>
            <a:endCxn id="3059" idx="2"/>
          </p:cNvCxnSpPr>
          <p:nvPr/>
        </p:nvCxnSpPr>
        <p:spPr>
          <a:xfrm rot="10800000">
            <a:off x="6771862" y="19769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080" name="Shape 3080"/>
          <p:cNvCxnSpPr>
            <a:stCxn id="3054" idx="0"/>
            <a:endCxn id="3060" idx="2"/>
          </p:cNvCxnSpPr>
          <p:nvPr/>
        </p:nvCxnSpPr>
        <p:spPr>
          <a:xfrm rot="10800000">
            <a:off x="7546962" y="19769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081" name="Shape 3081"/>
          <p:cNvCxnSpPr>
            <a:stCxn id="3056" idx="0"/>
            <a:endCxn id="3061" idx="2"/>
          </p:cNvCxnSpPr>
          <p:nvPr/>
        </p:nvCxnSpPr>
        <p:spPr>
          <a:xfrm rot="10800000">
            <a:off x="8322062" y="1976981"/>
            <a:ext cx="0" cy="404400"/>
          </a:xfrm>
          <a:prstGeom prst="straightConnector1">
            <a:avLst/>
          </a:prstGeom>
          <a:noFill/>
          <a:ln cap="flat" cmpd="sng" w="19050">
            <a:solidFill>
              <a:schemeClr val="dk2"/>
            </a:solidFill>
            <a:prstDash val="solid"/>
            <a:round/>
            <a:headEnd len="lg" w="lg" type="none"/>
            <a:tailEnd len="lg" w="lg" type="triangle"/>
          </a:ln>
        </p:spPr>
      </p:cxnSp>
      <p:grpSp>
        <p:nvGrpSpPr>
          <p:cNvPr id="3082" name="Shape 3082"/>
          <p:cNvGrpSpPr/>
          <p:nvPr/>
        </p:nvGrpSpPr>
        <p:grpSpPr>
          <a:xfrm>
            <a:off x="3514450" y="2381343"/>
            <a:ext cx="2272000" cy="852075"/>
            <a:chOff x="1636675" y="4246625"/>
            <a:chExt cx="2272000" cy="1136100"/>
          </a:xfrm>
        </p:grpSpPr>
        <p:sp>
          <p:nvSpPr>
            <p:cNvPr id="3066" name="Shape 3066"/>
            <p:cNvSpPr/>
            <p:nvPr/>
          </p:nvSpPr>
          <p:spPr>
            <a:xfrm>
              <a:off x="1636675" y="4246625"/>
              <a:ext cx="420600" cy="11361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83" name="Shape 3083"/>
            <p:cNvSpPr/>
            <p:nvPr/>
          </p:nvSpPr>
          <p:spPr>
            <a:xfrm>
              <a:off x="2411775" y="4246625"/>
              <a:ext cx="420600" cy="11361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84" name="Shape 3084"/>
            <p:cNvSpPr/>
            <p:nvPr/>
          </p:nvSpPr>
          <p:spPr>
            <a:xfrm>
              <a:off x="3186875" y="4246625"/>
              <a:ext cx="420600" cy="11361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3085" name="Shape 3085"/>
            <p:cNvCxnSpPr>
              <a:stCxn id="3066" idx="3"/>
              <a:endCxn id="3083" idx="1"/>
            </p:cNvCxnSpPr>
            <p:nvPr/>
          </p:nvCxnSpPr>
          <p:spPr>
            <a:xfrm>
              <a:off x="20572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86" name="Shape 3086"/>
            <p:cNvCxnSpPr>
              <a:stCxn id="3083" idx="3"/>
              <a:endCxn id="3084" idx="1"/>
            </p:cNvCxnSpPr>
            <p:nvPr/>
          </p:nvCxnSpPr>
          <p:spPr>
            <a:xfrm>
              <a:off x="28323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87" name="Shape 3087"/>
            <p:cNvCxnSpPr>
              <a:stCxn id="3084" idx="3"/>
              <a:endCxn id="3050" idx="1"/>
            </p:cNvCxnSpPr>
            <p:nvPr/>
          </p:nvCxnSpPr>
          <p:spPr>
            <a:xfrm>
              <a:off x="3607475" y="4814675"/>
              <a:ext cx="301200" cy="0"/>
            </a:xfrm>
            <a:prstGeom prst="straightConnector1">
              <a:avLst/>
            </a:prstGeom>
            <a:noFill/>
            <a:ln cap="flat" cmpd="sng" w="19050">
              <a:solidFill>
                <a:schemeClr val="dk2"/>
              </a:solidFill>
              <a:prstDash val="solid"/>
              <a:round/>
              <a:headEnd len="lg" w="lg" type="none"/>
              <a:tailEnd len="lg" w="lg" type="triangle"/>
            </a:ln>
          </p:spPr>
        </p:cxnSp>
      </p:grpSp>
      <p:sp>
        <p:nvSpPr>
          <p:cNvPr id="3088" name="Shape 3088"/>
          <p:cNvSpPr txBox="1"/>
          <p:nvPr/>
        </p:nvSpPr>
        <p:spPr>
          <a:xfrm>
            <a:off x="3501662" y="3341600"/>
            <a:ext cx="2045400" cy="314700"/>
          </a:xfrm>
          <a:prstGeom prst="rect">
            <a:avLst/>
          </a:prstGeom>
          <a:noFill/>
          <a:ln>
            <a:noFill/>
          </a:ln>
        </p:spPr>
        <p:txBody>
          <a:bodyPr anchorCtr="0" anchor="t" bIns="91425" lIns="91425" rIns="91425" tIns="91425">
            <a:noAutofit/>
          </a:bodyPr>
          <a:lstStyle/>
          <a:p>
            <a:pPr lvl="0" rtl="0">
              <a:spcBef>
                <a:spcPts val="0"/>
              </a:spcBef>
              <a:buNone/>
            </a:pPr>
            <a:r>
              <a:rPr b="1" lang="en"/>
              <a:t>N</a:t>
            </a:r>
            <a:r>
              <a:rPr lang="en"/>
              <a:t> steps of “processing”</a:t>
            </a:r>
          </a:p>
        </p:txBody>
      </p:sp>
      <p:sp>
        <p:nvSpPr>
          <p:cNvPr id="3089" name="Shape 3089"/>
          <p:cNvSpPr txBox="1"/>
          <p:nvPr/>
        </p:nvSpPr>
        <p:spPr>
          <a:xfrm>
            <a:off x="0" y="4728350"/>
            <a:ext cx="8229600" cy="415200"/>
          </a:xfrm>
          <a:prstGeom prst="rect">
            <a:avLst/>
          </a:prstGeom>
          <a:noFill/>
          <a:ln>
            <a:noFill/>
          </a:ln>
        </p:spPr>
        <p:txBody>
          <a:bodyPr anchorCtr="0" anchor="ctr" bIns="91425" lIns="91425" rIns="91425" tIns="91425">
            <a:noAutofit/>
          </a:bodyPr>
          <a:lstStyle/>
          <a:p>
            <a:pPr indent="-304800" lvl="0" marL="457200" rtl="0">
              <a:spcBef>
                <a:spcPts val="0"/>
              </a:spcBef>
              <a:buClr>
                <a:srgbClr val="434343"/>
              </a:buClr>
              <a:buSzPct val="100000"/>
              <a:buAutoNum type="arabicPeriod"/>
            </a:pPr>
            <a:r>
              <a:rPr lang="en" sz="1200">
                <a:solidFill>
                  <a:srgbClr val="434343"/>
                </a:solidFill>
                <a:highlight>
                  <a:srgbClr val="FFFFFF"/>
                </a:highlight>
              </a:rPr>
              <a:t>Vinyals, O</a:t>
            </a:r>
            <a:r>
              <a:rPr lang="en" sz="1200">
                <a:solidFill>
                  <a:srgbClr val="434343"/>
                </a:solidFill>
                <a:highlight>
                  <a:srgbClr val="FFFFFF"/>
                </a:highlight>
              </a:rPr>
              <a:t>., et al. “Order Matters: Sequence to Sequence for sets.” </a:t>
            </a:r>
            <a:r>
              <a:rPr i="1" lang="en" sz="1200">
                <a:solidFill>
                  <a:srgbClr val="434343"/>
                </a:solidFill>
                <a:highlight>
                  <a:srgbClr val="FFFFFF"/>
                </a:highlight>
              </a:rPr>
              <a:t>ICLR</a:t>
            </a:r>
            <a:r>
              <a:rPr i="1" lang="en" sz="1200">
                <a:solidFill>
                  <a:srgbClr val="434343"/>
                </a:solidFill>
                <a:highlight>
                  <a:srgbClr val="FFFFFF"/>
                </a:highlight>
              </a:rPr>
              <a:t> (2015).</a:t>
            </a:r>
          </a:p>
          <a:p>
            <a:pPr indent="-304800" lvl="0" marL="457200" rtl="0">
              <a:spcBef>
                <a:spcPts val="0"/>
              </a:spcBef>
              <a:buClr>
                <a:srgbClr val="434343"/>
              </a:buClr>
              <a:buSzPct val="100000"/>
              <a:buAutoNum type="arabicPeriod"/>
            </a:pPr>
            <a:r>
              <a:rPr lang="en" sz="1200">
                <a:solidFill>
                  <a:srgbClr val="434343"/>
                </a:solidFill>
                <a:highlight>
                  <a:srgbClr val="FFFFFF"/>
                </a:highlight>
              </a:rPr>
              <a:t>Sukhbaatar, S., et al. “End-to-End Memory Networks.” </a:t>
            </a:r>
            <a:r>
              <a:rPr i="1" lang="en" sz="1200">
                <a:solidFill>
                  <a:srgbClr val="434343"/>
                </a:solidFill>
                <a:highlight>
                  <a:srgbClr val="FFFFFF"/>
                </a:highlight>
              </a:rPr>
              <a:t>NIPS (2015).</a:t>
            </a: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3" name="Shape 3093"/>
        <p:cNvGrpSpPr/>
        <p:nvPr/>
      </p:nvGrpSpPr>
      <p:grpSpPr>
        <a:xfrm>
          <a:off x="0" y="0"/>
          <a:ext cx="0" cy="0"/>
          <a:chOff x="0" y="0"/>
          <a:chExt cx="0" cy="0"/>
        </a:xfrm>
      </p:grpSpPr>
      <p:sp>
        <p:nvSpPr>
          <p:cNvPr id="3094" name="Shape 3094"/>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How to pick N? Learn it of course!</a:t>
            </a:r>
          </a:p>
        </p:txBody>
      </p:sp>
      <p:sp>
        <p:nvSpPr>
          <p:cNvPr id="3095" name="Shape 3095"/>
          <p:cNvSpPr txBox="1"/>
          <p:nvPr/>
        </p:nvSpPr>
        <p:spPr>
          <a:xfrm>
            <a:off x="311700" y="1152475"/>
            <a:ext cx="8520600" cy="3416400"/>
          </a:xfrm>
          <a:prstGeom prst="rect">
            <a:avLst/>
          </a:prstGeom>
          <a:noFill/>
          <a:ln>
            <a:noFill/>
          </a:ln>
        </p:spPr>
        <p:txBody>
          <a:bodyPr anchorCtr="0" anchor="t" bIns="91425" lIns="91425" rIns="91425" tIns="91425">
            <a:noAutofit/>
          </a:bodyPr>
          <a:lstStyle/>
          <a:p>
            <a:pPr lvl="0" rtl="0">
              <a:spcBef>
                <a:spcPts val="0"/>
              </a:spcBef>
              <a:buNone/>
            </a:pPr>
            <a:r>
              <a:rPr lang="en" sz="1900">
                <a:solidFill>
                  <a:srgbClr val="595959"/>
                </a:solidFill>
              </a:rPr>
              <a:t>Add a </a:t>
            </a:r>
            <a:r>
              <a:rPr i="1" lang="en" sz="1900">
                <a:solidFill>
                  <a:srgbClr val="FF0000"/>
                </a:solidFill>
              </a:rPr>
              <a:t>halting unit</a:t>
            </a:r>
            <a:r>
              <a:rPr i="1" lang="en" sz="1900">
                <a:solidFill>
                  <a:srgbClr val="595959"/>
                </a:solidFill>
              </a:rPr>
              <a:t> </a:t>
            </a:r>
            <a:r>
              <a:rPr i="1" lang="en" sz="1900">
                <a:solidFill>
                  <a:srgbClr val="FF0000"/>
                </a:solidFill>
              </a:rPr>
              <a:t>h</a:t>
            </a:r>
            <a:r>
              <a:rPr lang="en" sz="1900">
                <a:solidFill>
                  <a:srgbClr val="595959"/>
                </a:solidFill>
              </a:rPr>
              <a:t> to the output</a:t>
            </a:r>
          </a:p>
          <a:p>
            <a:pPr lvl="0" rtl="0">
              <a:spcBef>
                <a:spcPts val="0"/>
              </a:spcBef>
              <a:buNone/>
            </a:pPr>
            <a:r>
              <a:t/>
            </a:r>
            <a:endParaRPr sz="1900">
              <a:solidFill>
                <a:srgbClr val="595959"/>
              </a:solidFill>
            </a:endParaRPr>
          </a:p>
          <a:p>
            <a:pPr lvl="0" rtl="0">
              <a:lnSpc>
                <a:spcPct val="115000"/>
              </a:lnSpc>
              <a:spcBef>
                <a:spcPts val="0"/>
              </a:spcBef>
              <a:buNone/>
            </a:pPr>
            <a:r>
              <a:rPr lang="en" sz="1900">
                <a:solidFill>
                  <a:srgbClr val="595959"/>
                </a:solidFill>
              </a:rPr>
              <a:t>Use this to define the </a:t>
            </a:r>
            <a:r>
              <a:rPr i="1" lang="en" sz="1900">
                <a:solidFill>
                  <a:srgbClr val="FF0000"/>
                </a:solidFill>
              </a:rPr>
              <a:t>halt </a:t>
            </a:r>
          </a:p>
          <a:p>
            <a:pPr lvl="0" rtl="0">
              <a:lnSpc>
                <a:spcPct val="115000"/>
              </a:lnSpc>
              <a:spcBef>
                <a:spcPts val="0"/>
              </a:spcBef>
              <a:buNone/>
            </a:pPr>
            <a:r>
              <a:rPr i="1" lang="en" sz="1900">
                <a:solidFill>
                  <a:srgbClr val="FF0000"/>
                </a:solidFill>
              </a:rPr>
              <a:t>probability</a:t>
            </a:r>
            <a:r>
              <a:rPr i="1" lang="en" sz="1900">
                <a:solidFill>
                  <a:srgbClr val="595959"/>
                </a:solidFill>
              </a:rPr>
              <a:t> </a:t>
            </a:r>
            <a:r>
              <a:rPr i="1" lang="en" sz="1900">
                <a:solidFill>
                  <a:srgbClr val="FF0000"/>
                </a:solidFill>
              </a:rPr>
              <a:t>p</a:t>
            </a:r>
            <a:r>
              <a:rPr baseline="-25000" i="1" lang="en" sz="1900">
                <a:solidFill>
                  <a:srgbClr val="FF0000"/>
                </a:solidFill>
              </a:rPr>
              <a:t>t</a:t>
            </a:r>
            <a:r>
              <a:rPr baseline="30000" i="1" lang="en" sz="1900">
                <a:solidFill>
                  <a:srgbClr val="FF0000"/>
                </a:solidFill>
              </a:rPr>
              <a:t>n</a:t>
            </a:r>
            <a:r>
              <a:rPr baseline="30000" lang="en" sz="1900">
                <a:solidFill>
                  <a:srgbClr val="595959"/>
                </a:solidFill>
              </a:rPr>
              <a:t> </a:t>
            </a:r>
            <a:r>
              <a:rPr lang="en" sz="1900">
                <a:solidFill>
                  <a:srgbClr val="595959"/>
                </a:solidFill>
              </a:rPr>
              <a:t>at ponder step </a:t>
            </a:r>
            <a:r>
              <a:rPr i="1" lang="en" sz="1900">
                <a:solidFill>
                  <a:srgbClr val="595959"/>
                </a:solidFill>
              </a:rPr>
              <a:t>n</a:t>
            </a:r>
          </a:p>
          <a:p>
            <a:pPr lvl="0" rtl="0">
              <a:lnSpc>
                <a:spcPct val="115000"/>
              </a:lnSpc>
              <a:spcBef>
                <a:spcPts val="0"/>
              </a:spcBef>
              <a:buNone/>
            </a:pPr>
            <a:r>
              <a:t/>
            </a:r>
            <a:endParaRPr i="1" sz="1900">
              <a:solidFill>
                <a:srgbClr val="595959"/>
              </a:solidFill>
            </a:endParaRPr>
          </a:p>
          <a:p>
            <a:pPr lvl="0" rtl="0">
              <a:lnSpc>
                <a:spcPct val="115000"/>
              </a:lnSpc>
              <a:spcBef>
                <a:spcPts val="0"/>
              </a:spcBef>
              <a:buNone/>
            </a:pPr>
            <a:r>
              <a:rPr lang="en" sz="1900">
                <a:solidFill>
                  <a:srgbClr val="595959"/>
                </a:solidFill>
              </a:rPr>
              <a:t>Where </a:t>
            </a:r>
            <a:r>
              <a:rPr i="1" lang="en" sz="1900">
                <a:solidFill>
                  <a:srgbClr val="FF0000"/>
                </a:solidFill>
              </a:rPr>
              <a:t>N(t)</a:t>
            </a:r>
            <a:r>
              <a:rPr lang="en" sz="1900">
                <a:solidFill>
                  <a:srgbClr val="595959"/>
                </a:solidFill>
              </a:rPr>
              <a:t> is # updates at </a:t>
            </a:r>
            <a:r>
              <a:rPr i="1" lang="en" sz="1900">
                <a:solidFill>
                  <a:srgbClr val="595959"/>
                </a:solidFill>
              </a:rPr>
              <a:t>t</a:t>
            </a:r>
          </a:p>
          <a:p>
            <a:pPr lvl="0" rtl="0">
              <a:lnSpc>
                <a:spcPct val="115000"/>
              </a:lnSpc>
              <a:spcBef>
                <a:spcPts val="0"/>
              </a:spcBef>
              <a:buNone/>
            </a:pPr>
            <a:r>
              <a:t/>
            </a:r>
            <a:endParaRPr sz="1900">
              <a:solidFill>
                <a:srgbClr val="595959"/>
              </a:solidFill>
            </a:endParaRPr>
          </a:p>
          <a:p>
            <a:pPr lvl="0" rtl="0">
              <a:lnSpc>
                <a:spcPct val="115000"/>
              </a:lnSpc>
              <a:spcBef>
                <a:spcPts val="0"/>
              </a:spcBef>
              <a:buNone/>
            </a:pPr>
            <a:r>
              <a:rPr lang="en" sz="1900">
                <a:solidFill>
                  <a:srgbClr val="595959"/>
                </a:solidFill>
              </a:rPr>
              <a:t>And </a:t>
            </a:r>
            <a:r>
              <a:rPr i="1" lang="en" sz="1900">
                <a:solidFill>
                  <a:srgbClr val="FF0000"/>
                </a:solidFill>
              </a:rPr>
              <a:t>R(t)</a:t>
            </a:r>
            <a:r>
              <a:rPr lang="en" sz="1900">
                <a:solidFill>
                  <a:srgbClr val="595959"/>
                </a:solidFill>
              </a:rPr>
              <a:t> is the </a:t>
            </a:r>
            <a:r>
              <a:rPr i="1" lang="en" sz="1900">
                <a:solidFill>
                  <a:srgbClr val="FF0000"/>
                </a:solidFill>
              </a:rPr>
              <a:t>remainder </a:t>
            </a:r>
            <a:r>
              <a:rPr lang="en" sz="1900">
                <a:solidFill>
                  <a:srgbClr val="595959"/>
                </a:solidFill>
              </a:rPr>
              <a:t>at </a:t>
            </a:r>
            <a:r>
              <a:rPr i="1" lang="en" sz="1900">
                <a:solidFill>
                  <a:srgbClr val="595959"/>
                </a:solidFill>
              </a:rPr>
              <a:t>t</a:t>
            </a:r>
          </a:p>
          <a:p>
            <a:pPr lvl="0" rtl="0">
              <a:lnSpc>
                <a:spcPct val="115000"/>
              </a:lnSpc>
              <a:spcBef>
                <a:spcPts val="0"/>
              </a:spcBef>
              <a:buNone/>
            </a:pPr>
            <a:r>
              <a:t/>
            </a:r>
            <a:endParaRPr i="1" sz="1900">
              <a:solidFill>
                <a:srgbClr val="595959"/>
              </a:solidFill>
            </a:endParaRPr>
          </a:p>
          <a:p>
            <a:pPr lvl="0" rtl="0">
              <a:lnSpc>
                <a:spcPct val="115000"/>
              </a:lnSpc>
              <a:spcBef>
                <a:spcPts val="0"/>
              </a:spcBef>
              <a:buNone/>
            </a:pPr>
            <a:r>
              <a:rPr lang="en" sz="1900">
                <a:solidFill>
                  <a:srgbClr val="595959"/>
                </a:solidFill>
              </a:rPr>
              <a:t>The final states and outputs </a:t>
            </a:r>
          </a:p>
          <a:p>
            <a:pPr lvl="0" rtl="0">
              <a:lnSpc>
                <a:spcPct val="115000"/>
              </a:lnSpc>
              <a:spcBef>
                <a:spcPts val="0"/>
              </a:spcBef>
              <a:buNone/>
            </a:pPr>
            <a:r>
              <a:rPr lang="en" sz="1900">
                <a:solidFill>
                  <a:srgbClr val="595959"/>
                </a:solidFill>
              </a:rPr>
              <a:t>at </a:t>
            </a:r>
            <a:r>
              <a:rPr i="1" lang="en" sz="1900">
                <a:solidFill>
                  <a:srgbClr val="595959"/>
                </a:solidFill>
              </a:rPr>
              <a:t>t</a:t>
            </a:r>
            <a:r>
              <a:rPr lang="en" sz="1900">
                <a:solidFill>
                  <a:srgbClr val="595959"/>
                </a:solidFill>
              </a:rPr>
              <a:t> are </a:t>
            </a:r>
            <a:r>
              <a:rPr lang="en" sz="1900">
                <a:solidFill>
                  <a:srgbClr val="FF0000"/>
                </a:solidFill>
              </a:rPr>
              <a:t>weighted sums</a:t>
            </a:r>
            <a:r>
              <a:rPr lang="en" sz="1900">
                <a:solidFill>
                  <a:srgbClr val="595959"/>
                </a:solidFill>
              </a:rPr>
              <a:t> (!)</a:t>
            </a:r>
          </a:p>
          <a:p>
            <a:pPr lvl="0" rtl="0">
              <a:lnSpc>
                <a:spcPct val="115000"/>
              </a:lnSpc>
              <a:spcBef>
                <a:spcPts val="0"/>
              </a:spcBef>
              <a:buNone/>
            </a:pPr>
            <a:r>
              <a:t/>
            </a:r>
            <a:endParaRPr i="1" sz="1900">
              <a:solidFill>
                <a:srgbClr val="595959"/>
              </a:solidFill>
            </a:endParaRPr>
          </a:p>
        </p:txBody>
      </p:sp>
      <p:pic>
        <p:nvPicPr>
          <p:cNvPr id="3096" name="Shape 3096"/>
          <p:cNvPicPr preferRelativeResize="0"/>
          <p:nvPr/>
        </p:nvPicPr>
        <p:blipFill>
          <a:blip r:embed="rId3">
            <a:alphaModFix/>
          </a:blip>
          <a:stretch>
            <a:fillRect/>
          </a:stretch>
        </p:blipFill>
        <p:spPr>
          <a:xfrm>
            <a:off x="4619794" y="1743219"/>
            <a:ext cx="2746235" cy="813749"/>
          </a:xfrm>
          <a:prstGeom prst="rect">
            <a:avLst/>
          </a:prstGeom>
          <a:noFill/>
          <a:ln>
            <a:noFill/>
          </a:ln>
        </p:spPr>
      </p:pic>
      <p:pic>
        <p:nvPicPr>
          <p:cNvPr id="3097" name="Shape 3097"/>
          <p:cNvPicPr preferRelativeResize="0"/>
          <p:nvPr/>
        </p:nvPicPr>
        <p:blipFill>
          <a:blip r:embed="rId4">
            <a:alphaModFix/>
          </a:blip>
          <a:stretch>
            <a:fillRect/>
          </a:stretch>
        </p:blipFill>
        <p:spPr>
          <a:xfrm>
            <a:off x="4619810" y="1311647"/>
            <a:ext cx="2269923" cy="276227"/>
          </a:xfrm>
          <a:prstGeom prst="rect">
            <a:avLst/>
          </a:prstGeom>
          <a:noFill/>
          <a:ln>
            <a:noFill/>
          </a:ln>
        </p:spPr>
      </p:pic>
      <p:pic>
        <p:nvPicPr>
          <p:cNvPr id="3098" name="Shape 3098"/>
          <p:cNvPicPr preferRelativeResize="0"/>
          <p:nvPr/>
        </p:nvPicPr>
        <p:blipFill>
          <a:blip r:embed="rId5">
            <a:alphaModFix/>
          </a:blip>
          <a:stretch>
            <a:fillRect/>
          </a:stretch>
        </p:blipFill>
        <p:spPr>
          <a:xfrm>
            <a:off x="4619804" y="3243928"/>
            <a:ext cx="2351789" cy="821215"/>
          </a:xfrm>
          <a:prstGeom prst="rect">
            <a:avLst/>
          </a:prstGeom>
          <a:noFill/>
          <a:ln>
            <a:noFill/>
          </a:ln>
        </p:spPr>
      </p:pic>
      <p:pic>
        <p:nvPicPr>
          <p:cNvPr id="3099" name="Shape 3099"/>
          <p:cNvPicPr preferRelativeResize="0"/>
          <p:nvPr/>
        </p:nvPicPr>
        <p:blipFill>
          <a:blip r:embed="rId6">
            <a:alphaModFix/>
          </a:blip>
          <a:stretch>
            <a:fillRect/>
          </a:stretch>
        </p:blipFill>
        <p:spPr>
          <a:xfrm>
            <a:off x="4619809" y="4059154"/>
            <a:ext cx="3743513" cy="821215"/>
          </a:xfrm>
          <a:prstGeom prst="rect">
            <a:avLst/>
          </a:prstGeom>
          <a:noFill/>
          <a:ln>
            <a:noFill/>
          </a:ln>
        </p:spPr>
      </p:pic>
      <p:pic>
        <p:nvPicPr>
          <p:cNvPr id="3100" name="Shape 3100"/>
          <p:cNvPicPr preferRelativeResize="0"/>
          <p:nvPr/>
        </p:nvPicPr>
        <p:blipFill>
          <a:blip r:embed="rId7">
            <a:alphaModFix/>
          </a:blip>
          <a:stretch>
            <a:fillRect/>
          </a:stretch>
        </p:blipFill>
        <p:spPr>
          <a:xfrm>
            <a:off x="4619797" y="2748920"/>
            <a:ext cx="4205463" cy="389216"/>
          </a:xfrm>
          <a:prstGeom prst="rect">
            <a:avLst/>
          </a:prstGeom>
          <a:noFill/>
          <a:ln>
            <a:noFill/>
          </a:ln>
        </p:spPr>
      </p:pic>
      <p:sp>
        <p:nvSpPr>
          <p:cNvPr id="3101" name="Shape 3101"/>
          <p:cNvSpPr txBox="1"/>
          <p:nvPr/>
        </p:nvSpPr>
        <p:spPr>
          <a:xfrm>
            <a:off x="7807500" y="0"/>
            <a:ext cx="1336500" cy="326700"/>
          </a:xfrm>
          <a:prstGeom prst="rect">
            <a:avLst/>
          </a:prstGeom>
          <a:noFill/>
          <a:ln>
            <a:noFill/>
          </a:ln>
        </p:spPr>
        <p:txBody>
          <a:bodyPr anchorCtr="0" anchor="t" bIns="91425" lIns="91425" rIns="91425" tIns="91425">
            <a:noAutofit/>
          </a:bodyPr>
          <a:lstStyle/>
          <a:p>
            <a:pPr lvl="0" rtl="0">
              <a:spcBef>
                <a:spcPts val="0"/>
              </a:spcBef>
              <a:buNone/>
            </a:pPr>
            <a:r>
              <a:rPr lang="en"/>
              <a:t>Slide Credit:</a:t>
            </a:r>
          </a:p>
          <a:p>
            <a:pPr lvl="0" rtl="0">
              <a:spcBef>
                <a:spcPts val="0"/>
              </a:spcBef>
              <a:buNone/>
            </a:pPr>
            <a:r>
              <a:rPr lang="en"/>
              <a:t>Alex Graves</a:t>
            </a:r>
          </a:p>
        </p:txBody>
      </p:sp>
      <p:sp>
        <p:nvSpPr>
          <p:cNvPr id="3102" name="Shape 3102"/>
          <p:cNvSpPr txBox="1"/>
          <p:nvPr/>
        </p:nvSpPr>
        <p:spPr>
          <a:xfrm>
            <a:off x="0" y="4728350"/>
            <a:ext cx="7264500" cy="4152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Graves, A. “Adaptive Computation Time for Recurrent Neural Networks.” </a:t>
            </a:r>
            <a:r>
              <a:rPr i="1" lang="en" sz="1200">
                <a:solidFill>
                  <a:srgbClr val="434343"/>
                </a:solidFill>
                <a:highlight>
                  <a:srgbClr val="FFFFFF"/>
                </a:highlight>
              </a:rPr>
              <a:t>arxiv (2016).</a:t>
            </a: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6" name="Shape 3106"/>
        <p:cNvGrpSpPr/>
        <p:nvPr/>
      </p:nvGrpSpPr>
      <p:grpSpPr>
        <a:xfrm>
          <a:off x="0" y="0"/>
          <a:ext cx="0" cy="0"/>
          <a:chOff x="0" y="0"/>
          <a:chExt cx="0" cy="0"/>
        </a:xfrm>
      </p:grpSpPr>
      <p:sp>
        <p:nvSpPr>
          <p:cNvPr id="3107" name="Shape 3107"/>
          <p:cNvSpPr txBox="1"/>
          <p:nvPr>
            <p:ph type="title"/>
          </p:nvPr>
        </p:nvSpPr>
        <p:spPr>
          <a:xfrm>
            <a:off x="457200" y="148828"/>
            <a:ext cx="8229600" cy="857400"/>
          </a:xfrm>
          <a:prstGeom prst="rect">
            <a:avLst/>
          </a:prstGeom>
        </p:spPr>
        <p:txBody>
          <a:bodyPr anchorCtr="0" anchor="b" bIns="91425" lIns="91425" rIns="91425" tIns="91425">
            <a:noAutofit/>
          </a:bodyPr>
          <a:lstStyle/>
          <a:p>
            <a:pPr lvl="0" rtl="0">
              <a:spcBef>
                <a:spcPts val="0"/>
              </a:spcBef>
              <a:buNone/>
            </a:pPr>
            <a:r>
              <a:rPr lang="en"/>
              <a:t>Adaptive Computation Time (ACT)</a:t>
            </a:r>
          </a:p>
        </p:txBody>
      </p:sp>
      <p:sp>
        <p:nvSpPr>
          <p:cNvPr id="3108" name="Shape 3108"/>
          <p:cNvSpPr/>
          <p:nvPr/>
        </p:nvSpPr>
        <p:spPr>
          <a:xfrm>
            <a:off x="176800"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09" name="Shape 3109"/>
          <p:cNvSpPr/>
          <p:nvPr/>
        </p:nvSpPr>
        <p:spPr>
          <a:xfrm>
            <a:off x="176800"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3110" name="Shape 3110"/>
          <p:cNvSpPr/>
          <p:nvPr/>
        </p:nvSpPr>
        <p:spPr>
          <a:xfrm>
            <a:off x="951900"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11" name="Shape 3111"/>
          <p:cNvSpPr/>
          <p:nvPr/>
        </p:nvSpPr>
        <p:spPr>
          <a:xfrm>
            <a:off x="951900"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3112" name="Shape 3112"/>
          <p:cNvSpPr/>
          <p:nvPr/>
        </p:nvSpPr>
        <p:spPr>
          <a:xfrm>
            <a:off x="1727000"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13" name="Shape 3113"/>
          <p:cNvSpPr/>
          <p:nvPr/>
        </p:nvSpPr>
        <p:spPr>
          <a:xfrm>
            <a:off x="1727000"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3114" name="Shape 3114"/>
          <p:cNvSpPr/>
          <p:nvPr/>
        </p:nvSpPr>
        <p:spPr>
          <a:xfrm>
            <a:off x="2502100"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3115" name="Shape 3115"/>
          <p:cNvSpPr/>
          <p:nvPr/>
        </p:nvSpPr>
        <p:spPr>
          <a:xfrm>
            <a:off x="2502100"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sp>
        <p:nvSpPr>
          <p:cNvPr id="3116" name="Shape 3116"/>
          <p:cNvSpPr/>
          <p:nvPr/>
        </p:nvSpPr>
        <p:spPr>
          <a:xfrm>
            <a:off x="55040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17" name="Shape 3117"/>
          <p:cNvSpPr/>
          <p:nvPr/>
        </p:nvSpPr>
        <p:spPr>
          <a:xfrm>
            <a:off x="55040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3118" name="Shape 3118"/>
          <p:cNvSpPr/>
          <p:nvPr/>
        </p:nvSpPr>
        <p:spPr>
          <a:xfrm>
            <a:off x="62791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19" name="Shape 3119"/>
          <p:cNvSpPr/>
          <p:nvPr/>
        </p:nvSpPr>
        <p:spPr>
          <a:xfrm>
            <a:off x="62791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3120" name="Shape 3120"/>
          <p:cNvSpPr/>
          <p:nvPr/>
        </p:nvSpPr>
        <p:spPr>
          <a:xfrm>
            <a:off x="70542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21" name="Shape 3121"/>
          <p:cNvSpPr/>
          <p:nvPr/>
        </p:nvSpPr>
        <p:spPr>
          <a:xfrm>
            <a:off x="70542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3122" name="Shape 3122"/>
          <p:cNvSpPr/>
          <p:nvPr/>
        </p:nvSpPr>
        <p:spPr>
          <a:xfrm>
            <a:off x="78293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23" name="Shape 3123"/>
          <p:cNvSpPr/>
          <p:nvPr/>
        </p:nvSpPr>
        <p:spPr>
          <a:xfrm>
            <a:off x="78293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3124" name="Shape 3124"/>
          <p:cNvSpPr/>
          <p:nvPr/>
        </p:nvSpPr>
        <p:spPr>
          <a:xfrm>
            <a:off x="55040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3125" name="Shape 3125"/>
          <p:cNvSpPr/>
          <p:nvPr/>
        </p:nvSpPr>
        <p:spPr>
          <a:xfrm>
            <a:off x="62791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3126" name="Shape 3126"/>
          <p:cNvSpPr/>
          <p:nvPr/>
        </p:nvSpPr>
        <p:spPr>
          <a:xfrm>
            <a:off x="70542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3127" name="Shape 3127"/>
          <p:cNvSpPr/>
          <p:nvPr/>
        </p:nvSpPr>
        <p:spPr>
          <a:xfrm>
            <a:off x="78293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3128" name="Shape 3128"/>
          <p:cNvCxnSpPr>
            <a:stCxn id="3108" idx="3"/>
            <a:endCxn id="3110" idx="1"/>
          </p:cNvCxnSpPr>
          <p:nvPr/>
        </p:nvCxnSpPr>
        <p:spPr>
          <a:xfrm>
            <a:off x="597400"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29" name="Shape 3129"/>
          <p:cNvCxnSpPr>
            <a:stCxn id="3110" idx="3"/>
            <a:endCxn id="3112" idx="1"/>
          </p:cNvCxnSpPr>
          <p:nvPr/>
        </p:nvCxnSpPr>
        <p:spPr>
          <a:xfrm>
            <a:off x="1372500"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30" name="Shape 3130"/>
          <p:cNvCxnSpPr>
            <a:stCxn id="3112" idx="3"/>
            <a:endCxn id="3114" idx="1"/>
          </p:cNvCxnSpPr>
          <p:nvPr/>
        </p:nvCxnSpPr>
        <p:spPr>
          <a:xfrm>
            <a:off x="2147600"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31" name="Shape 3131"/>
          <p:cNvCxnSpPr>
            <a:stCxn id="3114" idx="3"/>
            <a:endCxn id="3132" idx="1"/>
          </p:cNvCxnSpPr>
          <p:nvPr/>
        </p:nvCxnSpPr>
        <p:spPr>
          <a:xfrm>
            <a:off x="2922700" y="3035981"/>
            <a:ext cx="309300" cy="0"/>
          </a:xfrm>
          <a:prstGeom prst="straightConnector1">
            <a:avLst/>
          </a:prstGeom>
          <a:noFill/>
          <a:ln cap="flat" cmpd="sng" w="19050">
            <a:solidFill>
              <a:schemeClr val="dk2"/>
            </a:solidFill>
            <a:prstDash val="solid"/>
            <a:round/>
            <a:headEnd len="lg" w="lg" type="none"/>
            <a:tailEnd len="lg" w="lg" type="triangle"/>
          </a:ln>
        </p:spPr>
      </p:cxnSp>
      <p:cxnSp>
        <p:nvCxnSpPr>
          <p:cNvPr id="3133" name="Shape 3133"/>
          <p:cNvCxnSpPr>
            <a:stCxn id="3116" idx="3"/>
            <a:endCxn id="3118" idx="1"/>
          </p:cNvCxnSpPr>
          <p:nvPr/>
        </p:nvCxnSpPr>
        <p:spPr>
          <a:xfrm>
            <a:off x="59246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34" name="Shape 3134"/>
          <p:cNvCxnSpPr>
            <a:stCxn id="3118" idx="3"/>
            <a:endCxn id="3120" idx="1"/>
          </p:cNvCxnSpPr>
          <p:nvPr/>
        </p:nvCxnSpPr>
        <p:spPr>
          <a:xfrm>
            <a:off x="66997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35" name="Shape 3135"/>
          <p:cNvCxnSpPr>
            <a:stCxn id="3120" idx="3"/>
            <a:endCxn id="3122" idx="1"/>
          </p:cNvCxnSpPr>
          <p:nvPr/>
        </p:nvCxnSpPr>
        <p:spPr>
          <a:xfrm>
            <a:off x="74748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36" name="Shape 3136"/>
          <p:cNvCxnSpPr>
            <a:stCxn id="3109" idx="0"/>
            <a:endCxn id="3108" idx="2"/>
          </p:cNvCxnSpPr>
          <p:nvPr/>
        </p:nvCxnSpPr>
        <p:spPr>
          <a:xfrm rot="10800000">
            <a:off x="387100"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37" name="Shape 3137"/>
          <p:cNvCxnSpPr>
            <a:stCxn id="3111" idx="0"/>
            <a:endCxn id="3110" idx="2"/>
          </p:cNvCxnSpPr>
          <p:nvPr/>
        </p:nvCxnSpPr>
        <p:spPr>
          <a:xfrm rot="10800000">
            <a:off x="1162200"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38" name="Shape 3138"/>
          <p:cNvCxnSpPr>
            <a:stCxn id="3113" idx="0"/>
            <a:endCxn id="3112" idx="2"/>
          </p:cNvCxnSpPr>
          <p:nvPr/>
        </p:nvCxnSpPr>
        <p:spPr>
          <a:xfrm rot="10800000">
            <a:off x="1937300"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39" name="Shape 3139"/>
          <p:cNvCxnSpPr>
            <a:stCxn id="3115" idx="0"/>
            <a:endCxn id="3114" idx="2"/>
          </p:cNvCxnSpPr>
          <p:nvPr/>
        </p:nvCxnSpPr>
        <p:spPr>
          <a:xfrm rot="10800000">
            <a:off x="2712400"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40" name="Shape 3140"/>
          <p:cNvCxnSpPr>
            <a:stCxn id="3117" idx="0"/>
            <a:endCxn id="3116" idx="2"/>
          </p:cNvCxnSpPr>
          <p:nvPr/>
        </p:nvCxnSpPr>
        <p:spPr>
          <a:xfrm rot="10800000">
            <a:off x="57143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41" name="Shape 3141"/>
          <p:cNvCxnSpPr>
            <a:stCxn id="3119" idx="0"/>
            <a:endCxn id="3118" idx="2"/>
          </p:cNvCxnSpPr>
          <p:nvPr/>
        </p:nvCxnSpPr>
        <p:spPr>
          <a:xfrm rot="10800000">
            <a:off x="64894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42" name="Shape 3142"/>
          <p:cNvCxnSpPr>
            <a:stCxn id="3121" idx="0"/>
            <a:endCxn id="3120" idx="2"/>
          </p:cNvCxnSpPr>
          <p:nvPr/>
        </p:nvCxnSpPr>
        <p:spPr>
          <a:xfrm rot="10800000">
            <a:off x="72645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43" name="Shape 3143"/>
          <p:cNvCxnSpPr>
            <a:stCxn id="3123" idx="0"/>
            <a:endCxn id="3122" idx="2"/>
          </p:cNvCxnSpPr>
          <p:nvPr/>
        </p:nvCxnSpPr>
        <p:spPr>
          <a:xfrm rot="10800000">
            <a:off x="80396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44" name="Shape 3144"/>
          <p:cNvCxnSpPr>
            <a:stCxn id="3116" idx="0"/>
            <a:endCxn id="3124" idx="2"/>
          </p:cNvCxnSpPr>
          <p:nvPr/>
        </p:nvCxnSpPr>
        <p:spPr>
          <a:xfrm rot="10800000">
            <a:off x="57143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145" name="Shape 3145"/>
          <p:cNvCxnSpPr>
            <a:stCxn id="3118" idx="0"/>
            <a:endCxn id="3125" idx="2"/>
          </p:cNvCxnSpPr>
          <p:nvPr/>
        </p:nvCxnSpPr>
        <p:spPr>
          <a:xfrm rot="10800000">
            <a:off x="64894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146" name="Shape 3146"/>
          <p:cNvCxnSpPr>
            <a:stCxn id="3120" idx="0"/>
            <a:endCxn id="3126" idx="2"/>
          </p:cNvCxnSpPr>
          <p:nvPr/>
        </p:nvCxnSpPr>
        <p:spPr>
          <a:xfrm rot="10800000">
            <a:off x="72645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147" name="Shape 3147"/>
          <p:cNvCxnSpPr>
            <a:stCxn id="3122" idx="0"/>
            <a:endCxn id="3127" idx="2"/>
          </p:cNvCxnSpPr>
          <p:nvPr/>
        </p:nvCxnSpPr>
        <p:spPr>
          <a:xfrm rot="10800000">
            <a:off x="8039625" y="2205581"/>
            <a:ext cx="0" cy="404400"/>
          </a:xfrm>
          <a:prstGeom prst="straightConnector1">
            <a:avLst/>
          </a:prstGeom>
          <a:noFill/>
          <a:ln cap="flat" cmpd="sng" w="19050">
            <a:solidFill>
              <a:schemeClr val="dk2"/>
            </a:solidFill>
            <a:prstDash val="solid"/>
            <a:round/>
            <a:headEnd len="lg" w="lg" type="none"/>
            <a:tailEnd len="lg" w="lg" type="triangle"/>
          </a:ln>
        </p:spPr>
      </p:cxnSp>
      <p:grpSp>
        <p:nvGrpSpPr>
          <p:cNvPr id="3148" name="Shape 3148"/>
          <p:cNvGrpSpPr/>
          <p:nvPr/>
        </p:nvGrpSpPr>
        <p:grpSpPr>
          <a:xfrm>
            <a:off x="3232012" y="2609943"/>
            <a:ext cx="2272000" cy="852075"/>
            <a:chOff x="1636675" y="4246625"/>
            <a:chExt cx="2272000" cy="1136100"/>
          </a:xfrm>
        </p:grpSpPr>
        <p:sp>
          <p:nvSpPr>
            <p:cNvPr id="3132" name="Shape 3132"/>
            <p:cNvSpPr/>
            <p:nvPr/>
          </p:nvSpPr>
          <p:spPr>
            <a:xfrm>
              <a:off x="1636675" y="4246625"/>
              <a:ext cx="420600" cy="11361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49" name="Shape 3149"/>
            <p:cNvSpPr/>
            <p:nvPr/>
          </p:nvSpPr>
          <p:spPr>
            <a:xfrm>
              <a:off x="2411775" y="4246625"/>
              <a:ext cx="420600" cy="11361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50" name="Shape 3150"/>
            <p:cNvSpPr/>
            <p:nvPr/>
          </p:nvSpPr>
          <p:spPr>
            <a:xfrm>
              <a:off x="3186875" y="4246625"/>
              <a:ext cx="420600" cy="11361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3151" name="Shape 3151"/>
            <p:cNvCxnSpPr>
              <a:stCxn id="3132" idx="3"/>
              <a:endCxn id="3149" idx="1"/>
            </p:cNvCxnSpPr>
            <p:nvPr/>
          </p:nvCxnSpPr>
          <p:spPr>
            <a:xfrm>
              <a:off x="20572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52" name="Shape 3152"/>
            <p:cNvCxnSpPr>
              <a:stCxn id="3149" idx="3"/>
              <a:endCxn id="3150" idx="1"/>
            </p:cNvCxnSpPr>
            <p:nvPr/>
          </p:nvCxnSpPr>
          <p:spPr>
            <a:xfrm>
              <a:off x="28323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53" name="Shape 3153"/>
            <p:cNvCxnSpPr>
              <a:stCxn id="3150" idx="3"/>
              <a:endCxn id="3116" idx="1"/>
            </p:cNvCxnSpPr>
            <p:nvPr/>
          </p:nvCxnSpPr>
          <p:spPr>
            <a:xfrm>
              <a:off x="3607475" y="4814675"/>
              <a:ext cx="301200" cy="0"/>
            </a:xfrm>
            <a:prstGeom prst="straightConnector1">
              <a:avLst/>
            </a:prstGeom>
            <a:noFill/>
            <a:ln cap="flat" cmpd="sng" w="19050">
              <a:solidFill>
                <a:schemeClr val="dk2"/>
              </a:solidFill>
              <a:prstDash val="solid"/>
              <a:round/>
              <a:headEnd len="lg" w="lg" type="none"/>
              <a:tailEnd len="lg" w="lg" type="triangle"/>
            </a:ln>
          </p:spPr>
        </p:cxnSp>
      </p:grpSp>
      <p:sp>
        <p:nvSpPr>
          <p:cNvPr id="3154" name="Shape 3154"/>
          <p:cNvSpPr txBox="1"/>
          <p:nvPr/>
        </p:nvSpPr>
        <p:spPr>
          <a:xfrm>
            <a:off x="3219225" y="3570200"/>
            <a:ext cx="2045400" cy="314700"/>
          </a:xfrm>
          <a:prstGeom prst="rect">
            <a:avLst/>
          </a:prstGeom>
          <a:noFill/>
          <a:ln>
            <a:noFill/>
          </a:ln>
        </p:spPr>
        <p:txBody>
          <a:bodyPr anchorCtr="0" anchor="t" bIns="91425" lIns="91425" rIns="91425" tIns="91425">
            <a:noAutofit/>
          </a:bodyPr>
          <a:lstStyle/>
          <a:p>
            <a:pPr lvl="0" rtl="0">
              <a:spcBef>
                <a:spcPts val="0"/>
              </a:spcBef>
              <a:buNone/>
            </a:pPr>
            <a:r>
              <a:rPr b="1" lang="en"/>
              <a:t>N</a:t>
            </a:r>
            <a:r>
              <a:rPr lang="en"/>
              <a:t> steps of “processing”</a:t>
            </a:r>
          </a:p>
        </p:txBody>
      </p:sp>
      <p:cxnSp>
        <p:nvCxnSpPr>
          <p:cNvPr id="3155" name="Shape 3155"/>
          <p:cNvCxnSpPr/>
          <p:nvPr/>
        </p:nvCxnSpPr>
        <p:spPr>
          <a:xfrm rot="10800000">
            <a:off x="3446250"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156" name="Shape 3156"/>
          <p:cNvCxnSpPr/>
          <p:nvPr/>
        </p:nvCxnSpPr>
        <p:spPr>
          <a:xfrm rot="10800000">
            <a:off x="42419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157" name="Shape 3157"/>
          <p:cNvCxnSpPr/>
          <p:nvPr/>
        </p:nvCxnSpPr>
        <p:spPr>
          <a:xfrm rot="10800000">
            <a:off x="4997600" y="2205581"/>
            <a:ext cx="0" cy="404400"/>
          </a:xfrm>
          <a:prstGeom prst="straightConnector1">
            <a:avLst/>
          </a:prstGeom>
          <a:noFill/>
          <a:ln cap="flat" cmpd="sng" w="19050">
            <a:solidFill>
              <a:schemeClr val="dk2"/>
            </a:solidFill>
            <a:prstDash val="solid"/>
            <a:round/>
            <a:headEnd len="lg" w="lg" type="none"/>
            <a:tailEnd len="lg" w="lg" type="triangle"/>
          </a:ln>
        </p:spPr>
      </p:cxnSp>
      <p:sp>
        <p:nvSpPr>
          <p:cNvPr id="3158" name="Shape 3158"/>
          <p:cNvSpPr txBox="1"/>
          <p:nvPr/>
        </p:nvSpPr>
        <p:spPr>
          <a:xfrm>
            <a:off x="3200850" y="1818900"/>
            <a:ext cx="490800" cy="404400"/>
          </a:xfrm>
          <a:prstGeom prst="rect">
            <a:avLst/>
          </a:prstGeom>
          <a:noFill/>
          <a:ln>
            <a:noFill/>
          </a:ln>
        </p:spPr>
        <p:txBody>
          <a:bodyPr anchorCtr="0" anchor="ctr" bIns="91425" lIns="91425" rIns="91425" tIns="91425">
            <a:noAutofit/>
          </a:bodyPr>
          <a:lstStyle/>
          <a:p>
            <a:pPr lvl="0" rtl="0" algn="ctr">
              <a:spcBef>
                <a:spcPts val="0"/>
              </a:spcBef>
              <a:buNone/>
            </a:pPr>
            <a:r>
              <a:rPr lang="en" sz="1200"/>
              <a:t>0.1</a:t>
            </a:r>
          </a:p>
        </p:txBody>
      </p:sp>
      <p:sp>
        <p:nvSpPr>
          <p:cNvPr id="3159" name="Shape 3159"/>
          <p:cNvSpPr txBox="1"/>
          <p:nvPr/>
        </p:nvSpPr>
        <p:spPr>
          <a:xfrm>
            <a:off x="3976525" y="1818900"/>
            <a:ext cx="490800" cy="404400"/>
          </a:xfrm>
          <a:prstGeom prst="rect">
            <a:avLst/>
          </a:prstGeom>
          <a:noFill/>
          <a:ln>
            <a:noFill/>
          </a:ln>
        </p:spPr>
        <p:txBody>
          <a:bodyPr anchorCtr="0" anchor="ctr" bIns="91425" lIns="91425" rIns="91425" tIns="91425">
            <a:noAutofit/>
          </a:bodyPr>
          <a:lstStyle/>
          <a:p>
            <a:pPr lvl="0" rtl="0" algn="ctr">
              <a:spcBef>
                <a:spcPts val="0"/>
              </a:spcBef>
              <a:buNone/>
            </a:pPr>
            <a:r>
              <a:rPr lang="en" sz="1200"/>
              <a:t>0.4</a:t>
            </a:r>
          </a:p>
        </p:txBody>
      </p:sp>
      <p:sp>
        <p:nvSpPr>
          <p:cNvPr id="3160" name="Shape 3160"/>
          <p:cNvSpPr txBox="1"/>
          <p:nvPr/>
        </p:nvSpPr>
        <p:spPr>
          <a:xfrm>
            <a:off x="4740275" y="1818900"/>
            <a:ext cx="490800" cy="404400"/>
          </a:xfrm>
          <a:prstGeom prst="rect">
            <a:avLst/>
          </a:prstGeom>
          <a:noFill/>
          <a:ln>
            <a:noFill/>
          </a:ln>
        </p:spPr>
        <p:txBody>
          <a:bodyPr anchorCtr="0" anchor="ctr" bIns="91425" lIns="91425" rIns="91425" tIns="91425">
            <a:noAutofit/>
          </a:bodyPr>
          <a:lstStyle/>
          <a:p>
            <a:pPr lvl="0" rtl="0" algn="ctr">
              <a:spcBef>
                <a:spcPts val="0"/>
              </a:spcBef>
              <a:buNone/>
            </a:pPr>
            <a:r>
              <a:rPr lang="en" sz="1200"/>
              <a:t>0.8</a:t>
            </a:r>
          </a:p>
        </p:txBody>
      </p:sp>
      <p:sp>
        <p:nvSpPr>
          <p:cNvPr id="3161" name="Shape 3161"/>
          <p:cNvSpPr txBox="1"/>
          <p:nvPr/>
        </p:nvSpPr>
        <p:spPr>
          <a:xfrm>
            <a:off x="0" y="4728350"/>
            <a:ext cx="7264500" cy="4152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Graves, A. “Adaptive Computation Time for Recurrent Neural Networks.” </a:t>
            </a:r>
            <a:r>
              <a:rPr i="1" lang="en" sz="1200">
                <a:solidFill>
                  <a:srgbClr val="434343"/>
                </a:solidFill>
                <a:highlight>
                  <a:srgbClr val="FFFFFF"/>
                </a:highlight>
              </a:rPr>
              <a:t>arxiv (2016).</a:t>
            </a: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5" name="Shape 3165"/>
        <p:cNvGrpSpPr/>
        <p:nvPr/>
      </p:nvGrpSpPr>
      <p:grpSpPr>
        <a:xfrm>
          <a:off x="0" y="0"/>
          <a:ext cx="0" cy="0"/>
          <a:chOff x="0" y="0"/>
          <a:chExt cx="0" cy="0"/>
        </a:xfrm>
      </p:grpSpPr>
      <p:sp>
        <p:nvSpPr>
          <p:cNvPr id="3166" name="Shape 3166"/>
          <p:cNvSpPr txBox="1"/>
          <p:nvPr>
            <p:ph type="title"/>
          </p:nvPr>
        </p:nvSpPr>
        <p:spPr>
          <a:xfrm>
            <a:off x="457200" y="148828"/>
            <a:ext cx="8229600" cy="857400"/>
          </a:xfrm>
          <a:prstGeom prst="rect">
            <a:avLst/>
          </a:prstGeom>
        </p:spPr>
        <p:txBody>
          <a:bodyPr anchorCtr="0" anchor="b" bIns="91425" lIns="91425" rIns="91425" tIns="91425">
            <a:noAutofit/>
          </a:bodyPr>
          <a:lstStyle/>
          <a:p>
            <a:pPr lvl="0" rtl="0">
              <a:spcBef>
                <a:spcPts val="0"/>
              </a:spcBef>
              <a:buNone/>
            </a:pPr>
            <a:r>
              <a:rPr lang="en">
                <a:solidFill>
                  <a:schemeClr val="dk2"/>
                </a:solidFill>
              </a:rPr>
              <a:t>Adaptive Computation Time (ACT) </a:t>
            </a:r>
            <a:r>
              <a:rPr lang="en" sz="1800">
                <a:solidFill>
                  <a:schemeClr val="dk2"/>
                </a:solidFill>
              </a:rPr>
              <a:t>[Graves, 2016]</a:t>
            </a:r>
          </a:p>
        </p:txBody>
      </p:sp>
      <p:sp>
        <p:nvSpPr>
          <p:cNvPr id="3167" name="Shape 3167"/>
          <p:cNvSpPr/>
          <p:nvPr/>
        </p:nvSpPr>
        <p:spPr>
          <a:xfrm>
            <a:off x="176800"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68" name="Shape 3168"/>
          <p:cNvSpPr/>
          <p:nvPr/>
        </p:nvSpPr>
        <p:spPr>
          <a:xfrm>
            <a:off x="176800"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3169" name="Shape 3169"/>
          <p:cNvSpPr/>
          <p:nvPr/>
        </p:nvSpPr>
        <p:spPr>
          <a:xfrm>
            <a:off x="951900"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70" name="Shape 3170"/>
          <p:cNvSpPr/>
          <p:nvPr/>
        </p:nvSpPr>
        <p:spPr>
          <a:xfrm>
            <a:off x="951900"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3171" name="Shape 3171"/>
          <p:cNvSpPr/>
          <p:nvPr/>
        </p:nvSpPr>
        <p:spPr>
          <a:xfrm>
            <a:off x="1727000"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72" name="Shape 3172"/>
          <p:cNvSpPr/>
          <p:nvPr/>
        </p:nvSpPr>
        <p:spPr>
          <a:xfrm>
            <a:off x="1727000"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3173" name="Shape 3173"/>
          <p:cNvSpPr/>
          <p:nvPr/>
        </p:nvSpPr>
        <p:spPr>
          <a:xfrm>
            <a:off x="2502100"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3174" name="Shape 3174"/>
          <p:cNvSpPr/>
          <p:nvPr/>
        </p:nvSpPr>
        <p:spPr>
          <a:xfrm>
            <a:off x="2502100"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sp>
        <p:nvSpPr>
          <p:cNvPr id="3175" name="Shape 3175"/>
          <p:cNvSpPr/>
          <p:nvPr/>
        </p:nvSpPr>
        <p:spPr>
          <a:xfrm>
            <a:off x="55040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76" name="Shape 3176"/>
          <p:cNvSpPr/>
          <p:nvPr/>
        </p:nvSpPr>
        <p:spPr>
          <a:xfrm>
            <a:off x="55040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3177" name="Shape 3177"/>
          <p:cNvSpPr/>
          <p:nvPr/>
        </p:nvSpPr>
        <p:spPr>
          <a:xfrm>
            <a:off x="62791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78" name="Shape 3178"/>
          <p:cNvSpPr/>
          <p:nvPr/>
        </p:nvSpPr>
        <p:spPr>
          <a:xfrm>
            <a:off x="62791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3179" name="Shape 3179"/>
          <p:cNvSpPr/>
          <p:nvPr/>
        </p:nvSpPr>
        <p:spPr>
          <a:xfrm>
            <a:off x="70542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80" name="Shape 3180"/>
          <p:cNvSpPr/>
          <p:nvPr/>
        </p:nvSpPr>
        <p:spPr>
          <a:xfrm>
            <a:off x="70542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3181" name="Shape 3181"/>
          <p:cNvSpPr/>
          <p:nvPr/>
        </p:nvSpPr>
        <p:spPr>
          <a:xfrm>
            <a:off x="78293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82" name="Shape 3182"/>
          <p:cNvSpPr/>
          <p:nvPr/>
        </p:nvSpPr>
        <p:spPr>
          <a:xfrm>
            <a:off x="78293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3183" name="Shape 3183"/>
          <p:cNvSpPr/>
          <p:nvPr/>
        </p:nvSpPr>
        <p:spPr>
          <a:xfrm>
            <a:off x="55040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3184" name="Shape 3184"/>
          <p:cNvSpPr/>
          <p:nvPr/>
        </p:nvSpPr>
        <p:spPr>
          <a:xfrm>
            <a:off x="62791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3185" name="Shape 3185"/>
          <p:cNvSpPr/>
          <p:nvPr/>
        </p:nvSpPr>
        <p:spPr>
          <a:xfrm>
            <a:off x="70542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3186" name="Shape 3186"/>
          <p:cNvSpPr/>
          <p:nvPr/>
        </p:nvSpPr>
        <p:spPr>
          <a:xfrm>
            <a:off x="78293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3187" name="Shape 3187"/>
          <p:cNvCxnSpPr>
            <a:stCxn id="3167" idx="3"/>
            <a:endCxn id="3169" idx="1"/>
          </p:cNvCxnSpPr>
          <p:nvPr/>
        </p:nvCxnSpPr>
        <p:spPr>
          <a:xfrm>
            <a:off x="597400"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88" name="Shape 3188"/>
          <p:cNvCxnSpPr>
            <a:stCxn id="3169" idx="3"/>
            <a:endCxn id="3171" idx="1"/>
          </p:cNvCxnSpPr>
          <p:nvPr/>
        </p:nvCxnSpPr>
        <p:spPr>
          <a:xfrm>
            <a:off x="1372500"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89" name="Shape 3189"/>
          <p:cNvCxnSpPr>
            <a:stCxn id="3171" idx="3"/>
            <a:endCxn id="3173" idx="1"/>
          </p:cNvCxnSpPr>
          <p:nvPr/>
        </p:nvCxnSpPr>
        <p:spPr>
          <a:xfrm>
            <a:off x="2147600"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90" name="Shape 3190"/>
          <p:cNvCxnSpPr>
            <a:stCxn id="3173" idx="3"/>
            <a:endCxn id="3191" idx="1"/>
          </p:cNvCxnSpPr>
          <p:nvPr/>
        </p:nvCxnSpPr>
        <p:spPr>
          <a:xfrm>
            <a:off x="2922700" y="3035981"/>
            <a:ext cx="309300" cy="0"/>
          </a:xfrm>
          <a:prstGeom prst="straightConnector1">
            <a:avLst/>
          </a:prstGeom>
          <a:noFill/>
          <a:ln cap="flat" cmpd="sng" w="19050">
            <a:solidFill>
              <a:schemeClr val="dk2"/>
            </a:solidFill>
            <a:prstDash val="solid"/>
            <a:round/>
            <a:headEnd len="lg" w="lg" type="none"/>
            <a:tailEnd len="lg" w="lg" type="triangle"/>
          </a:ln>
        </p:spPr>
      </p:cxnSp>
      <p:cxnSp>
        <p:nvCxnSpPr>
          <p:cNvPr id="3192" name="Shape 3192"/>
          <p:cNvCxnSpPr>
            <a:stCxn id="3175" idx="3"/>
            <a:endCxn id="3177" idx="1"/>
          </p:cNvCxnSpPr>
          <p:nvPr/>
        </p:nvCxnSpPr>
        <p:spPr>
          <a:xfrm>
            <a:off x="59246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93" name="Shape 3193"/>
          <p:cNvCxnSpPr>
            <a:stCxn id="3177" idx="3"/>
            <a:endCxn id="3179" idx="1"/>
          </p:cNvCxnSpPr>
          <p:nvPr/>
        </p:nvCxnSpPr>
        <p:spPr>
          <a:xfrm>
            <a:off x="66997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94" name="Shape 3194"/>
          <p:cNvCxnSpPr>
            <a:stCxn id="3179" idx="3"/>
            <a:endCxn id="3181" idx="1"/>
          </p:cNvCxnSpPr>
          <p:nvPr/>
        </p:nvCxnSpPr>
        <p:spPr>
          <a:xfrm>
            <a:off x="74748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195" name="Shape 3195"/>
          <p:cNvCxnSpPr>
            <a:stCxn id="3168" idx="0"/>
            <a:endCxn id="3167" idx="2"/>
          </p:cNvCxnSpPr>
          <p:nvPr/>
        </p:nvCxnSpPr>
        <p:spPr>
          <a:xfrm rot="10800000">
            <a:off x="387100"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96" name="Shape 3196"/>
          <p:cNvCxnSpPr>
            <a:stCxn id="3170" idx="0"/>
            <a:endCxn id="3169" idx="2"/>
          </p:cNvCxnSpPr>
          <p:nvPr/>
        </p:nvCxnSpPr>
        <p:spPr>
          <a:xfrm rot="10800000">
            <a:off x="1162200"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97" name="Shape 3197"/>
          <p:cNvCxnSpPr>
            <a:stCxn id="3172" idx="0"/>
            <a:endCxn id="3171" idx="2"/>
          </p:cNvCxnSpPr>
          <p:nvPr/>
        </p:nvCxnSpPr>
        <p:spPr>
          <a:xfrm rot="10800000">
            <a:off x="1937300"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98" name="Shape 3198"/>
          <p:cNvCxnSpPr>
            <a:stCxn id="3174" idx="0"/>
            <a:endCxn id="3173" idx="2"/>
          </p:cNvCxnSpPr>
          <p:nvPr/>
        </p:nvCxnSpPr>
        <p:spPr>
          <a:xfrm rot="10800000">
            <a:off x="2712400"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99" name="Shape 3199"/>
          <p:cNvCxnSpPr>
            <a:stCxn id="3176" idx="0"/>
            <a:endCxn id="3175" idx="2"/>
          </p:cNvCxnSpPr>
          <p:nvPr/>
        </p:nvCxnSpPr>
        <p:spPr>
          <a:xfrm rot="10800000">
            <a:off x="57143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200" name="Shape 3200"/>
          <p:cNvCxnSpPr>
            <a:stCxn id="3178" idx="0"/>
            <a:endCxn id="3177" idx="2"/>
          </p:cNvCxnSpPr>
          <p:nvPr/>
        </p:nvCxnSpPr>
        <p:spPr>
          <a:xfrm rot="10800000">
            <a:off x="64894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201" name="Shape 3201"/>
          <p:cNvCxnSpPr>
            <a:stCxn id="3180" idx="0"/>
            <a:endCxn id="3179" idx="2"/>
          </p:cNvCxnSpPr>
          <p:nvPr/>
        </p:nvCxnSpPr>
        <p:spPr>
          <a:xfrm rot="10800000">
            <a:off x="72645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202" name="Shape 3202"/>
          <p:cNvCxnSpPr>
            <a:stCxn id="3182" idx="0"/>
            <a:endCxn id="3181" idx="2"/>
          </p:cNvCxnSpPr>
          <p:nvPr/>
        </p:nvCxnSpPr>
        <p:spPr>
          <a:xfrm rot="10800000">
            <a:off x="80396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203" name="Shape 3203"/>
          <p:cNvCxnSpPr>
            <a:stCxn id="3175" idx="0"/>
            <a:endCxn id="3183" idx="2"/>
          </p:cNvCxnSpPr>
          <p:nvPr/>
        </p:nvCxnSpPr>
        <p:spPr>
          <a:xfrm rot="10800000">
            <a:off x="57143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204" name="Shape 3204"/>
          <p:cNvCxnSpPr>
            <a:stCxn id="3177" idx="0"/>
            <a:endCxn id="3184" idx="2"/>
          </p:cNvCxnSpPr>
          <p:nvPr/>
        </p:nvCxnSpPr>
        <p:spPr>
          <a:xfrm rot="10800000">
            <a:off x="64894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205" name="Shape 3205"/>
          <p:cNvCxnSpPr>
            <a:stCxn id="3179" idx="0"/>
            <a:endCxn id="3185" idx="2"/>
          </p:cNvCxnSpPr>
          <p:nvPr/>
        </p:nvCxnSpPr>
        <p:spPr>
          <a:xfrm rot="10800000">
            <a:off x="72645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206" name="Shape 3206"/>
          <p:cNvCxnSpPr>
            <a:stCxn id="3181" idx="0"/>
            <a:endCxn id="3186" idx="2"/>
          </p:cNvCxnSpPr>
          <p:nvPr/>
        </p:nvCxnSpPr>
        <p:spPr>
          <a:xfrm rot="10800000">
            <a:off x="8039625" y="2205581"/>
            <a:ext cx="0" cy="404400"/>
          </a:xfrm>
          <a:prstGeom prst="straightConnector1">
            <a:avLst/>
          </a:prstGeom>
          <a:noFill/>
          <a:ln cap="flat" cmpd="sng" w="19050">
            <a:solidFill>
              <a:schemeClr val="dk2"/>
            </a:solidFill>
            <a:prstDash val="solid"/>
            <a:round/>
            <a:headEnd len="lg" w="lg" type="none"/>
            <a:tailEnd len="lg" w="lg" type="triangle"/>
          </a:ln>
        </p:spPr>
      </p:cxnSp>
      <p:sp>
        <p:nvSpPr>
          <p:cNvPr id="3207" name="Shape 3207"/>
          <p:cNvSpPr txBox="1"/>
          <p:nvPr/>
        </p:nvSpPr>
        <p:spPr>
          <a:xfrm>
            <a:off x="3219225" y="3570200"/>
            <a:ext cx="2045400" cy="314700"/>
          </a:xfrm>
          <a:prstGeom prst="rect">
            <a:avLst/>
          </a:prstGeom>
          <a:noFill/>
          <a:ln>
            <a:noFill/>
          </a:ln>
        </p:spPr>
        <p:txBody>
          <a:bodyPr anchorCtr="0" anchor="t" bIns="91425" lIns="91425" rIns="91425" tIns="91425">
            <a:noAutofit/>
          </a:bodyPr>
          <a:lstStyle/>
          <a:p>
            <a:pPr lvl="0" rtl="0">
              <a:spcBef>
                <a:spcPts val="0"/>
              </a:spcBef>
              <a:buNone/>
            </a:pPr>
            <a:r>
              <a:rPr b="1" lang="en"/>
              <a:t>N</a:t>
            </a:r>
            <a:r>
              <a:rPr lang="en"/>
              <a:t> steps of “processing”</a:t>
            </a:r>
          </a:p>
        </p:txBody>
      </p:sp>
      <p:cxnSp>
        <p:nvCxnSpPr>
          <p:cNvPr id="3208" name="Shape 3208"/>
          <p:cNvCxnSpPr/>
          <p:nvPr/>
        </p:nvCxnSpPr>
        <p:spPr>
          <a:xfrm rot="10800000">
            <a:off x="3446250"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209" name="Shape 3209"/>
          <p:cNvCxnSpPr/>
          <p:nvPr/>
        </p:nvCxnSpPr>
        <p:spPr>
          <a:xfrm rot="10800000">
            <a:off x="4241925" y="2205581"/>
            <a:ext cx="0" cy="404400"/>
          </a:xfrm>
          <a:prstGeom prst="straightConnector1">
            <a:avLst/>
          </a:prstGeom>
          <a:noFill/>
          <a:ln cap="flat" cmpd="sng" w="19050">
            <a:solidFill>
              <a:schemeClr val="dk2"/>
            </a:solidFill>
            <a:prstDash val="solid"/>
            <a:round/>
            <a:headEnd len="lg" w="lg" type="none"/>
            <a:tailEnd len="lg" w="lg" type="triangle"/>
          </a:ln>
        </p:spPr>
      </p:cxnSp>
      <p:sp>
        <p:nvSpPr>
          <p:cNvPr id="3210" name="Shape 3210"/>
          <p:cNvSpPr txBox="1"/>
          <p:nvPr/>
        </p:nvSpPr>
        <p:spPr>
          <a:xfrm>
            <a:off x="3200850" y="1818900"/>
            <a:ext cx="490800" cy="404400"/>
          </a:xfrm>
          <a:prstGeom prst="rect">
            <a:avLst/>
          </a:prstGeom>
          <a:noFill/>
          <a:ln>
            <a:noFill/>
          </a:ln>
        </p:spPr>
        <p:txBody>
          <a:bodyPr anchorCtr="0" anchor="ctr" bIns="91425" lIns="91425" rIns="91425" tIns="91425">
            <a:noAutofit/>
          </a:bodyPr>
          <a:lstStyle/>
          <a:p>
            <a:pPr lvl="0" rtl="0" algn="ctr">
              <a:spcBef>
                <a:spcPts val="0"/>
              </a:spcBef>
              <a:buNone/>
            </a:pPr>
            <a:r>
              <a:rPr lang="en" sz="1200"/>
              <a:t>0.2</a:t>
            </a:r>
          </a:p>
        </p:txBody>
      </p:sp>
      <p:sp>
        <p:nvSpPr>
          <p:cNvPr id="3211" name="Shape 3211"/>
          <p:cNvSpPr txBox="1"/>
          <p:nvPr/>
        </p:nvSpPr>
        <p:spPr>
          <a:xfrm>
            <a:off x="3976525" y="1818900"/>
            <a:ext cx="490800" cy="404400"/>
          </a:xfrm>
          <a:prstGeom prst="rect">
            <a:avLst/>
          </a:prstGeom>
          <a:noFill/>
          <a:ln>
            <a:noFill/>
          </a:ln>
        </p:spPr>
        <p:txBody>
          <a:bodyPr anchorCtr="0" anchor="ctr" bIns="91425" lIns="91425" rIns="91425" tIns="91425">
            <a:noAutofit/>
          </a:bodyPr>
          <a:lstStyle/>
          <a:p>
            <a:pPr lvl="0" rtl="0" algn="ctr">
              <a:spcBef>
                <a:spcPts val="0"/>
              </a:spcBef>
              <a:buNone/>
            </a:pPr>
            <a:r>
              <a:rPr lang="en" sz="1200"/>
              <a:t>0.9</a:t>
            </a:r>
          </a:p>
        </p:txBody>
      </p:sp>
      <p:grpSp>
        <p:nvGrpSpPr>
          <p:cNvPr id="3212" name="Shape 3212"/>
          <p:cNvGrpSpPr/>
          <p:nvPr/>
        </p:nvGrpSpPr>
        <p:grpSpPr>
          <a:xfrm>
            <a:off x="3232012" y="2609943"/>
            <a:ext cx="2272100" cy="852075"/>
            <a:chOff x="1636675" y="4246625"/>
            <a:chExt cx="2272100" cy="1136100"/>
          </a:xfrm>
        </p:grpSpPr>
        <p:sp>
          <p:nvSpPr>
            <p:cNvPr id="3191" name="Shape 3191"/>
            <p:cNvSpPr/>
            <p:nvPr/>
          </p:nvSpPr>
          <p:spPr>
            <a:xfrm>
              <a:off x="1636675" y="4246625"/>
              <a:ext cx="420600" cy="11361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13" name="Shape 3213"/>
            <p:cNvSpPr/>
            <p:nvPr/>
          </p:nvSpPr>
          <p:spPr>
            <a:xfrm>
              <a:off x="2411775" y="4246625"/>
              <a:ext cx="420600" cy="11361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3214" name="Shape 3214"/>
            <p:cNvCxnSpPr>
              <a:stCxn id="3191" idx="3"/>
              <a:endCxn id="3213" idx="1"/>
            </p:cNvCxnSpPr>
            <p:nvPr/>
          </p:nvCxnSpPr>
          <p:spPr>
            <a:xfrm>
              <a:off x="20572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215" name="Shape 3215"/>
            <p:cNvCxnSpPr>
              <a:stCxn id="3213" idx="3"/>
              <a:endCxn id="3175" idx="1"/>
            </p:cNvCxnSpPr>
            <p:nvPr/>
          </p:nvCxnSpPr>
          <p:spPr>
            <a:xfrm>
              <a:off x="2832375" y="4814675"/>
              <a:ext cx="1076400" cy="0"/>
            </a:xfrm>
            <a:prstGeom prst="straightConnector1">
              <a:avLst/>
            </a:prstGeom>
            <a:noFill/>
            <a:ln cap="flat" cmpd="sng" w="19050">
              <a:solidFill>
                <a:schemeClr val="dk2"/>
              </a:solidFill>
              <a:prstDash val="solid"/>
              <a:round/>
              <a:headEnd len="lg" w="lg" type="none"/>
              <a:tailEnd len="lg" w="lg" type="triangle"/>
            </a:ln>
          </p:spPr>
        </p:cxnSp>
      </p:grpSp>
      <p:sp>
        <p:nvSpPr>
          <p:cNvPr id="3216" name="Shape 3216"/>
          <p:cNvSpPr txBox="1"/>
          <p:nvPr/>
        </p:nvSpPr>
        <p:spPr>
          <a:xfrm>
            <a:off x="0" y="4728350"/>
            <a:ext cx="7264500" cy="4152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Graves, A. “Adaptive Computation Time for Recurrent Neural Networks.” </a:t>
            </a:r>
            <a:r>
              <a:rPr i="1" lang="en" sz="1200">
                <a:solidFill>
                  <a:srgbClr val="434343"/>
                </a:solidFill>
                <a:highlight>
                  <a:srgbClr val="FFFFFF"/>
                </a:highlight>
              </a:rPr>
              <a:t>arxiv (2016).</a:t>
            </a: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0" name="Shape 3220"/>
        <p:cNvGrpSpPr/>
        <p:nvPr/>
      </p:nvGrpSpPr>
      <p:grpSpPr>
        <a:xfrm>
          <a:off x="0" y="0"/>
          <a:ext cx="0" cy="0"/>
          <a:chOff x="0" y="0"/>
          <a:chExt cx="0" cy="0"/>
        </a:xfrm>
      </p:grpSpPr>
      <p:sp>
        <p:nvSpPr>
          <p:cNvPr id="3221" name="Shape 3221"/>
          <p:cNvSpPr txBox="1"/>
          <p:nvPr>
            <p:ph type="title"/>
          </p:nvPr>
        </p:nvSpPr>
        <p:spPr>
          <a:xfrm>
            <a:off x="457200" y="148828"/>
            <a:ext cx="8229600" cy="857400"/>
          </a:xfrm>
          <a:prstGeom prst="rect">
            <a:avLst/>
          </a:prstGeom>
        </p:spPr>
        <p:txBody>
          <a:bodyPr anchorCtr="0" anchor="b" bIns="91425" lIns="91425" rIns="91425" tIns="91425">
            <a:noAutofit/>
          </a:bodyPr>
          <a:lstStyle/>
          <a:p>
            <a:pPr lvl="0" rtl="0">
              <a:spcBef>
                <a:spcPts val="0"/>
              </a:spcBef>
              <a:buNone/>
            </a:pPr>
            <a:r>
              <a:rPr lang="en"/>
              <a:t>(in)ACT </a:t>
            </a:r>
            <a:r>
              <a:rPr lang="en" sz="1800"/>
              <a:t>[Graves, 2016]</a:t>
            </a:r>
          </a:p>
        </p:txBody>
      </p:sp>
      <p:sp>
        <p:nvSpPr>
          <p:cNvPr id="3222" name="Shape 3222"/>
          <p:cNvSpPr/>
          <p:nvPr/>
        </p:nvSpPr>
        <p:spPr>
          <a:xfrm>
            <a:off x="764187"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23" name="Shape 3223"/>
          <p:cNvSpPr/>
          <p:nvPr/>
        </p:nvSpPr>
        <p:spPr>
          <a:xfrm>
            <a:off x="764187"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3224" name="Shape 3224"/>
          <p:cNvSpPr/>
          <p:nvPr/>
        </p:nvSpPr>
        <p:spPr>
          <a:xfrm>
            <a:off x="1539287"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3225" name="Shape 3225"/>
          <p:cNvSpPr/>
          <p:nvPr/>
        </p:nvSpPr>
        <p:spPr>
          <a:xfrm>
            <a:off x="1539287"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sp>
        <p:nvSpPr>
          <p:cNvPr id="3226" name="Shape 3226"/>
          <p:cNvSpPr/>
          <p:nvPr/>
        </p:nvSpPr>
        <p:spPr>
          <a:xfrm>
            <a:off x="2261092" y="260993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27" name="Shape 3227"/>
          <p:cNvSpPr/>
          <p:nvPr/>
        </p:nvSpPr>
        <p:spPr>
          <a:xfrm>
            <a:off x="2261092" y="386653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3228" name="Shape 3228"/>
          <p:cNvSpPr/>
          <p:nvPr/>
        </p:nvSpPr>
        <p:spPr>
          <a:xfrm>
            <a:off x="5316312" y="2614156"/>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29" name="Shape 3229"/>
          <p:cNvSpPr/>
          <p:nvPr/>
        </p:nvSpPr>
        <p:spPr>
          <a:xfrm>
            <a:off x="5316312" y="3870762"/>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3230" name="Shape 3230"/>
          <p:cNvSpPr/>
          <p:nvPr/>
        </p:nvSpPr>
        <p:spPr>
          <a:xfrm>
            <a:off x="7596087" y="2614056"/>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31" name="Shape 3231"/>
          <p:cNvSpPr/>
          <p:nvPr/>
        </p:nvSpPr>
        <p:spPr>
          <a:xfrm>
            <a:off x="7596087" y="3870662"/>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3232" name="Shape 3232"/>
          <p:cNvSpPr/>
          <p:nvPr/>
        </p:nvSpPr>
        <p:spPr>
          <a:xfrm>
            <a:off x="2261092" y="175810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3233" name="Shape 3233"/>
          <p:cNvSpPr/>
          <p:nvPr/>
        </p:nvSpPr>
        <p:spPr>
          <a:xfrm>
            <a:off x="5316312" y="1762325"/>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3234" name="Shape 3234"/>
          <p:cNvSpPr/>
          <p:nvPr/>
        </p:nvSpPr>
        <p:spPr>
          <a:xfrm>
            <a:off x="7596087" y="1762225"/>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cxnSp>
        <p:nvCxnSpPr>
          <p:cNvPr id="3235" name="Shape 3235"/>
          <p:cNvCxnSpPr>
            <a:stCxn id="3236" idx="3"/>
            <a:endCxn id="3222" idx="1"/>
          </p:cNvCxnSpPr>
          <p:nvPr/>
        </p:nvCxnSpPr>
        <p:spPr>
          <a:xfrm>
            <a:off x="409587"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237" name="Shape 3237"/>
          <p:cNvCxnSpPr>
            <a:stCxn id="3222" idx="3"/>
            <a:endCxn id="3224" idx="1"/>
          </p:cNvCxnSpPr>
          <p:nvPr/>
        </p:nvCxnSpPr>
        <p:spPr>
          <a:xfrm>
            <a:off x="1184787"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238" name="Shape 3238"/>
          <p:cNvCxnSpPr>
            <a:stCxn id="3230" idx="3"/>
            <a:endCxn id="3239" idx="1"/>
          </p:cNvCxnSpPr>
          <p:nvPr/>
        </p:nvCxnSpPr>
        <p:spPr>
          <a:xfrm>
            <a:off x="8016687" y="3040056"/>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240" name="Shape 3240"/>
          <p:cNvCxnSpPr>
            <a:stCxn id="3223" idx="0"/>
            <a:endCxn id="3222" idx="2"/>
          </p:cNvCxnSpPr>
          <p:nvPr/>
        </p:nvCxnSpPr>
        <p:spPr>
          <a:xfrm rot="10800000">
            <a:off x="974487"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241" name="Shape 3241"/>
          <p:cNvCxnSpPr>
            <a:stCxn id="3225" idx="0"/>
            <a:endCxn id="3224" idx="2"/>
          </p:cNvCxnSpPr>
          <p:nvPr/>
        </p:nvCxnSpPr>
        <p:spPr>
          <a:xfrm rot="10800000">
            <a:off x="1749587"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242" name="Shape 3242"/>
          <p:cNvCxnSpPr>
            <a:stCxn id="3227" idx="0"/>
            <a:endCxn id="3226" idx="2"/>
          </p:cNvCxnSpPr>
          <p:nvPr/>
        </p:nvCxnSpPr>
        <p:spPr>
          <a:xfrm rot="10800000">
            <a:off x="2471392" y="346183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243" name="Shape 3243"/>
          <p:cNvCxnSpPr>
            <a:stCxn id="3229" idx="0"/>
            <a:endCxn id="3228" idx="2"/>
          </p:cNvCxnSpPr>
          <p:nvPr/>
        </p:nvCxnSpPr>
        <p:spPr>
          <a:xfrm rot="10800000">
            <a:off x="5526612" y="3466062"/>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244" name="Shape 3244"/>
          <p:cNvCxnSpPr>
            <a:stCxn id="3231" idx="0"/>
            <a:endCxn id="3230" idx="2"/>
          </p:cNvCxnSpPr>
          <p:nvPr/>
        </p:nvCxnSpPr>
        <p:spPr>
          <a:xfrm rot="10800000">
            <a:off x="7806387" y="3465962"/>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245" name="Shape 3245"/>
          <p:cNvCxnSpPr>
            <a:stCxn id="3226" idx="0"/>
            <a:endCxn id="3232" idx="2"/>
          </p:cNvCxnSpPr>
          <p:nvPr/>
        </p:nvCxnSpPr>
        <p:spPr>
          <a:xfrm rot="10800000">
            <a:off x="2471392" y="220553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246" name="Shape 3246"/>
          <p:cNvCxnSpPr>
            <a:stCxn id="3228" idx="0"/>
            <a:endCxn id="3233" idx="2"/>
          </p:cNvCxnSpPr>
          <p:nvPr/>
        </p:nvCxnSpPr>
        <p:spPr>
          <a:xfrm rot="10800000">
            <a:off x="5526612" y="2209756"/>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247" name="Shape 3247"/>
          <p:cNvCxnSpPr>
            <a:stCxn id="3230" idx="0"/>
            <a:endCxn id="3234" idx="2"/>
          </p:cNvCxnSpPr>
          <p:nvPr/>
        </p:nvCxnSpPr>
        <p:spPr>
          <a:xfrm rot="10800000">
            <a:off x="7806387" y="2209656"/>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248" name="Shape 3248"/>
          <p:cNvCxnSpPr>
            <a:stCxn id="3249" idx="3"/>
            <a:endCxn id="3226" idx="1"/>
          </p:cNvCxnSpPr>
          <p:nvPr/>
        </p:nvCxnSpPr>
        <p:spPr>
          <a:xfrm>
            <a:off x="1959892" y="3035931"/>
            <a:ext cx="301200" cy="0"/>
          </a:xfrm>
          <a:prstGeom prst="straightConnector1">
            <a:avLst/>
          </a:prstGeom>
          <a:noFill/>
          <a:ln cap="flat" cmpd="sng" w="19050">
            <a:solidFill>
              <a:schemeClr val="dk2"/>
            </a:solidFill>
            <a:prstDash val="solid"/>
            <a:round/>
            <a:headEnd len="lg" w="lg" type="none"/>
            <a:tailEnd len="lg" w="lg" type="triangle"/>
          </a:ln>
        </p:spPr>
      </p:cxnSp>
      <p:sp>
        <p:nvSpPr>
          <p:cNvPr id="3250" name="Shape 3250"/>
          <p:cNvSpPr txBox="1"/>
          <p:nvPr/>
        </p:nvSpPr>
        <p:spPr>
          <a:xfrm>
            <a:off x="75121" y="2788289"/>
            <a:ext cx="731700" cy="562800"/>
          </a:xfrm>
          <a:prstGeom prst="rect">
            <a:avLst/>
          </a:prstGeom>
          <a:noFill/>
          <a:ln>
            <a:noFill/>
          </a:ln>
        </p:spPr>
        <p:txBody>
          <a:bodyPr anchorCtr="0" anchor="t" bIns="91425" lIns="91425" rIns="91425" tIns="91425">
            <a:noAutofit/>
          </a:bodyPr>
          <a:lstStyle/>
          <a:p>
            <a:pPr lvl="0" rtl="0">
              <a:spcBef>
                <a:spcPts val="0"/>
              </a:spcBef>
              <a:buNone/>
            </a:pPr>
            <a:r>
              <a:rPr lang="en"/>
              <a:t>...</a:t>
            </a:r>
          </a:p>
        </p:txBody>
      </p:sp>
      <p:cxnSp>
        <p:nvCxnSpPr>
          <p:cNvPr id="3251" name="Shape 3251"/>
          <p:cNvCxnSpPr>
            <a:stCxn id="3252" idx="3"/>
            <a:endCxn id="3253" idx="1"/>
          </p:cNvCxnSpPr>
          <p:nvPr/>
        </p:nvCxnSpPr>
        <p:spPr>
          <a:xfrm>
            <a:off x="2677437" y="3040159"/>
            <a:ext cx="309300" cy="0"/>
          </a:xfrm>
          <a:prstGeom prst="straightConnector1">
            <a:avLst/>
          </a:prstGeom>
          <a:noFill/>
          <a:ln cap="flat" cmpd="sng" w="19050">
            <a:solidFill>
              <a:schemeClr val="dk2"/>
            </a:solidFill>
            <a:prstDash val="solid"/>
            <a:round/>
            <a:headEnd len="lg" w="lg" type="none"/>
            <a:tailEnd len="lg" w="lg" type="triangle"/>
          </a:ln>
        </p:spPr>
      </p:cxnSp>
      <p:sp>
        <p:nvSpPr>
          <p:cNvPr id="3253" name="Shape 3253"/>
          <p:cNvSpPr/>
          <p:nvPr/>
        </p:nvSpPr>
        <p:spPr>
          <a:xfrm>
            <a:off x="2986737" y="2614159"/>
            <a:ext cx="420600" cy="8520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54" name="Shape 3254"/>
          <p:cNvSpPr/>
          <p:nvPr/>
        </p:nvSpPr>
        <p:spPr>
          <a:xfrm>
            <a:off x="3761837" y="2614159"/>
            <a:ext cx="420600" cy="8520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55" name="Shape 3255"/>
          <p:cNvSpPr/>
          <p:nvPr/>
        </p:nvSpPr>
        <p:spPr>
          <a:xfrm>
            <a:off x="4536937" y="2614159"/>
            <a:ext cx="420600" cy="8520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3256" name="Shape 3256"/>
          <p:cNvCxnSpPr>
            <a:stCxn id="3253" idx="3"/>
            <a:endCxn id="3254" idx="1"/>
          </p:cNvCxnSpPr>
          <p:nvPr/>
        </p:nvCxnSpPr>
        <p:spPr>
          <a:xfrm>
            <a:off x="3407337" y="3040159"/>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257" name="Shape 3257"/>
          <p:cNvCxnSpPr>
            <a:stCxn id="3254" idx="3"/>
            <a:endCxn id="3255" idx="1"/>
          </p:cNvCxnSpPr>
          <p:nvPr/>
        </p:nvCxnSpPr>
        <p:spPr>
          <a:xfrm>
            <a:off x="4182437" y="3040159"/>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258" name="Shape 3258"/>
          <p:cNvCxnSpPr/>
          <p:nvPr/>
        </p:nvCxnSpPr>
        <p:spPr>
          <a:xfrm rot="10800000">
            <a:off x="3200975" y="2209796"/>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259" name="Shape 3259"/>
          <p:cNvCxnSpPr/>
          <p:nvPr/>
        </p:nvCxnSpPr>
        <p:spPr>
          <a:xfrm rot="10800000">
            <a:off x="3996650" y="2209796"/>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260" name="Shape 3260"/>
          <p:cNvCxnSpPr/>
          <p:nvPr/>
        </p:nvCxnSpPr>
        <p:spPr>
          <a:xfrm rot="10800000">
            <a:off x="4752325" y="2209796"/>
            <a:ext cx="0" cy="404400"/>
          </a:xfrm>
          <a:prstGeom prst="straightConnector1">
            <a:avLst/>
          </a:prstGeom>
          <a:noFill/>
          <a:ln cap="flat" cmpd="sng" w="19050">
            <a:solidFill>
              <a:schemeClr val="dk2"/>
            </a:solidFill>
            <a:prstDash val="solid"/>
            <a:round/>
            <a:headEnd len="lg" w="lg" type="none"/>
            <a:tailEnd len="lg" w="lg" type="triangle"/>
          </a:ln>
        </p:spPr>
      </p:cxnSp>
      <p:sp>
        <p:nvSpPr>
          <p:cNvPr id="3261" name="Shape 3261"/>
          <p:cNvSpPr txBox="1"/>
          <p:nvPr/>
        </p:nvSpPr>
        <p:spPr>
          <a:xfrm>
            <a:off x="2955575" y="1823115"/>
            <a:ext cx="490800" cy="404400"/>
          </a:xfrm>
          <a:prstGeom prst="rect">
            <a:avLst/>
          </a:prstGeom>
          <a:noFill/>
          <a:ln>
            <a:noFill/>
          </a:ln>
        </p:spPr>
        <p:txBody>
          <a:bodyPr anchorCtr="0" anchor="ctr" bIns="91425" lIns="91425" rIns="91425" tIns="91425">
            <a:noAutofit/>
          </a:bodyPr>
          <a:lstStyle/>
          <a:p>
            <a:pPr lvl="0" rtl="0" algn="ctr">
              <a:spcBef>
                <a:spcPts val="0"/>
              </a:spcBef>
              <a:buNone/>
            </a:pPr>
            <a:r>
              <a:rPr lang="en" sz="1200"/>
              <a:t>0.1</a:t>
            </a:r>
          </a:p>
        </p:txBody>
      </p:sp>
      <p:sp>
        <p:nvSpPr>
          <p:cNvPr id="3262" name="Shape 3262"/>
          <p:cNvSpPr txBox="1"/>
          <p:nvPr/>
        </p:nvSpPr>
        <p:spPr>
          <a:xfrm>
            <a:off x="3731250" y="1823115"/>
            <a:ext cx="490800" cy="404400"/>
          </a:xfrm>
          <a:prstGeom prst="rect">
            <a:avLst/>
          </a:prstGeom>
          <a:noFill/>
          <a:ln>
            <a:noFill/>
          </a:ln>
        </p:spPr>
        <p:txBody>
          <a:bodyPr anchorCtr="0" anchor="ctr" bIns="91425" lIns="91425" rIns="91425" tIns="91425">
            <a:noAutofit/>
          </a:bodyPr>
          <a:lstStyle/>
          <a:p>
            <a:pPr lvl="0" rtl="0" algn="ctr">
              <a:spcBef>
                <a:spcPts val="0"/>
              </a:spcBef>
              <a:buNone/>
            </a:pPr>
            <a:r>
              <a:rPr lang="en" sz="1200"/>
              <a:t>0.4</a:t>
            </a:r>
          </a:p>
        </p:txBody>
      </p:sp>
      <p:sp>
        <p:nvSpPr>
          <p:cNvPr id="3263" name="Shape 3263"/>
          <p:cNvSpPr txBox="1"/>
          <p:nvPr/>
        </p:nvSpPr>
        <p:spPr>
          <a:xfrm>
            <a:off x="4495000" y="1823115"/>
            <a:ext cx="490800" cy="404400"/>
          </a:xfrm>
          <a:prstGeom prst="rect">
            <a:avLst/>
          </a:prstGeom>
          <a:noFill/>
          <a:ln>
            <a:noFill/>
          </a:ln>
        </p:spPr>
        <p:txBody>
          <a:bodyPr anchorCtr="0" anchor="ctr" bIns="91425" lIns="91425" rIns="91425" tIns="91425">
            <a:noAutofit/>
          </a:bodyPr>
          <a:lstStyle/>
          <a:p>
            <a:pPr lvl="0" rtl="0" algn="ctr">
              <a:spcBef>
                <a:spcPts val="0"/>
              </a:spcBef>
              <a:buNone/>
            </a:pPr>
            <a:r>
              <a:rPr lang="en" sz="1200"/>
              <a:t>0.8</a:t>
            </a:r>
          </a:p>
        </p:txBody>
      </p:sp>
      <p:sp>
        <p:nvSpPr>
          <p:cNvPr id="3264" name="Shape 3264"/>
          <p:cNvSpPr txBox="1"/>
          <p:nvPr/>
        </p:nvSpPr>
        <p:spPr>
          <a:xfrm>
            <a:off x="8337192" y="2789930"/>
            <a:ext cx="731700" cy="562800"/>
          </a:xfrm>
          <a:prstGeom prst="rect">
            <a:avLst/>
          </a:prstGeom>
          <a:noFill/>
          <a:ln>
            <a:noFill/>
          </a:ln>
        </p:spPr>
        <p:txBody>
          <a:bodyPr anchorCtr="0" anchor="t" bIns="91425" lIns="91425" rIns="91425" tIns="91425">
            <a:noAutofit/>
          </a:bodyPr>
          <a:lstStyle/>
          <a:p>
            <a:pPr lvl="0" rtl="0">
              <a:spcBef>
                <a:spcPts val="0"/>
              </a:spcBef>
              <a:buNone/>
            </a:pPr>
            <a:r>
              <a:rPr lang="en"/>
              <a:t>...</a:t>
            </a:r>
          </a:p>
        </p:txBody>
      </p:sp>
      <p:cxnSp>
        <p:nvCxnSpPr>
          <p:cNvPr id="3265" name="Shape 3265"/>
          <p:cNvCxnSpPr>
            <a:stCxn id="3255" idx="3"/>
            <a:endCxn id="3228" idx="1"/>
          </p:cNvCxnSpPr>
          <p:nvPr/>
        </p:nvCxnSpPr>
        <p:spPr>
          <a:xfrm>
            <a:off x="4957537" y="3040159"/>
            <a:ext cx="358800" cy="0"/>
          </a:xfrm>
          <a:prstGeom prst="straightConnector1">
            <a:avLst/>
          </a:prstGeom>
          <a:noFill/>
          <a:ln cap="flat" cmpd="sng" w="19050">
            <a:solidFill>
              <a:schemeClr val="dk2"/>
            </a:solidFill>
            <a:prstDash val="solid"/>
            <a:round/>
            <a:headEnd len="lg" w="lg" type="none"/>
            <a:tailEnd len="lg" w="lg" type="triangle"/>
          </a:ln>
        </p:spPr>
      </p:cxnSp>
      <p:cxnSp>
        <p:nvCxnSpPr>
          <p:cNvPr id="3266" name="Shape 3266"/>
          <p:cNvCxnSpPr>
            <a:stCxn id="3267" idx="3"/>
            <a:endCxn id="3268" idx="1"/>
          </p:cNvCxnSpPr>
          <p:nvPr/>
        </p:nvCxnSpPr>
        <p:spPr>
          <a:xfrm>
            <a:off x="5736825" y="3040206"/>
            <a:ext cx="309300" cy="0"/>
          </a:xfrm>
          <a:prstGeom prst="straightConnector1">
            <a:avLst/>
          </a:prstGeom>
          <a:noFill/>
          <a:ln cap="flat" cmpd="sng" w="19050">
            <a:solidFill>
              <a:schemeClr val="dk2"/>
            </a:solidFill>
            <a:prstDash val="solid"/>
            <a:round/>
            <a:headEnd len="lg" w="lg" type="none"/>
            <a:tailEnd len="lg" w="lg" type="triangle"/>
          </a:ln>
        </p:spPr>
      </p:cxnSp>
      <p:cxnSp>
        <p:nvCxnSpPr>
          <p:cNvPr id="3269" name="Shape 3269"/>
          <p:cNvCxnSpPr/>
          <p:nvPr/>
        </p:nvCxnSpPr>
        <p:spPr>
          <a:xfrm rot="10800000">
            <a:off x="6260362" y="2209806"/>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270" name="Shape 3270"/>
          <p:cNvCxnSpPr/>
          <p:nvPr/>
        </p:nvCxnSpPr>
        <p:spPr>
          <a:xfrm rot="10800000">
            <a:off x="7056037" y="2209806"/>
            <a:ext cx="0" cy="404400"/>
          </a:xfrm>
          <a:prstGeom prst="straightConnector1">
            <a:avLst/>
          </a:prstGeom>
          <a:noFill/>
          <a:ln cap="flat" cmpd="sng" w="19050">
            <a:solidFill>
              <a:schemeClr val="dk2"/>
            </a:solidFill>
            <a:prstDash val="solid"/>
            <a:round/>
            <a:headEnd len="lg" w="lg" type="none"/>
            <a:tailEnd len="lg" w="lg" type="triangle"/>
          </a:ln>
        </p:spPr>
      </p:cxnSp>
      <p:sp>
        <p:nvSpPr>
          <p:cNvPr id="3271" name="Shape 3271"/>
          <p:cNvSpPr txBox="1"/>
          <p:nvPr/>
        </p:nvSpPr>
        <p:spPr>
          <a:xfrm>
            <a:off x="6014962" y="1823125"/>
            <a:ext cx="490800" cy="404400"/>
          </a:xfrm>
          <a:prstGeom prst="rect">
            <a:avLst/>
          </a:prstGeom>
          <a:noFill/>
          <a:ln>
            <a:noFill/>
          </a:ln>
        </p:spPr>
        <p:txBody>
          <a:bodyPr anchorCtr="0" anchor="ctr" bIns="91425" lIns="91425" rIns="91425" tIns="91425">
            <a:noAutofit/>
          </a:bodyPr>
          <a:lstStyle/>
          <a:p>
            <a:pPr lvl="0" rtl="0" algn="ctr">
              <a:spcBef>
                <a:spcPts val="0"/>
              </a:spcBef>
              <a:buNone/>
            </a:pPr>
            <a:r>
              <a:rPr lang="en" sz="1200"/>
              <a:t>0.2</a:t>
            </a:r>
          </a:p>
        </p:txBody>
      </p:sp>
      <p:sp>
        <p:nvSpPr>
          <p:cNvPr id="3272" name="Shape 3272"/>
          <p:cNvSpPr txBox="1"/>
          <p:nvPr/>
        </p:nvSpPr>
        <p:spPr>
          <a:xfrm>
            <a:off x="6790637" y="1823125"/>
            <a:ext cx="490800" cy="404400"/>
          </a:xfrm>
          <a:prstGeom prst="rect">
            <a:avLst/>
          </a:prstGeom>
          <a:noFill/>
          <a:ln>
            <a:noFill/>
          </a:ln>
        </p:spPr>
        <p:txBody>
          <a:bodyPr anchorCtr="0" anchor="ctr" bIns="91425" lIns="91425" rIns="91425" tIns="91425">
            <a:noAutofit/>
          </a:bodyPr>
          <a:lstStyle/>
          <a:p>
            <a:pPr lvl="0" rtl="0" algn="ctr">
              <a:spcBef>
                <a:spcPts val="0"/>
              </a:spcBef>
              <a:buNone/>
            </a:pPr>
            <a:r>
              <a:rPr lang="en" sz="1200"/>
              <a:t>0.9</a:t>
            </a:r>
          </a:p>
        </p:txBody>
      </p:sp>
      <p:grpSp>
        <p:nvGrpSpPr>
          <p:cNvPr id="3273" name="Shape 3273"/>
          <p:cNvGrpSpPr/>
          <p:nvPr/>
        </p:nvGrpSpPr>
        <p:grpSpPr>
          <a:xfrm>
            <a:off x="6046125" y="2614168"/>
            <a:ext cx="1550000" cy="852075"/>
            <a:chOff x="1636675" y="4246625"/>
            <a:chExt cx="1550000" cy="1136100"/>
          </a:xfrm>
        </p:grpSpPr>
        <p:sp>
          <p:nvSpPr>
            <p:cNvPr id="3268" name="Shape 3268"/>
            <p:cNvSpPr/>
            <p:nvPr/>
          </p:nvSpPr>
          <p:spPr>
            <a:xfrm>
              <a:off x="1636675" y="4246625"/>
              <a:ext cx="420600" cy="11361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74" name="Shape 3274"/>
            <p:cNvSpPr/>
            <p:nvPr/>
          </p:nvSpPr>
          <p:spPr>
            <a:xfrm>
              <a:off x="2411775" y="4246625"/>
              <a:ext cx="420600" cy="1136100"/>
            </a:xfrm>
            <a:prstGeom prst="rect">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3275" name="Shape 3275"/>
            <p:cNvCxnSpPr>
              <a:stCxn id="3268" idx="3"/>
              <a:endCxn id="3274" idx="1"/>
            </p:cNvCxnSpPr>
            <p:nvPr/>
          </p:nvCxnSpPr>
          <p:spPr>
            <a:xfrm>
              <a:off x="20572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276" name="Shape 3276"/>
            <p:cNvCxnSpPr>
              <a:stCxn id="3274" idx="3"/>
              <a:endCxn id="3230" idx="1"/>
            </p:cNvCxnSpPr>
            <p:nvPr/>
          </p:nvCxnSpPr>
          <p:spPr>
            <a:xfrm>
              <a:off x="2832375" y="4814675"/>
              <a:ext cx="354300" cy="0"/>
            </a:xfrm>
            <a:prstGeom prst="straightConnector1">
              <a:avLst/>
            </a:prstGeom>
            <a:noFill/>
            <a:ln cap="flat" cmpd="sng" w="19050">
              <a:solidFill>
                <a:schemeClr val="dk2"/>
              </a:solidFill>
              <a:prstDash val="solid"/>
              <a:round/>
              <a:headEnd len="lg" w="lg" type="none"/>
              <a:tailEnd len="lg" w="lg" type="triangle"/>
            </a:ln>
          </p:spPr>
        </p:cxnSp>
      </p:grpSp>
      <p:sp>
        <p:nvSpPr>
          <p:cNvPr id="3277" name="Shape 3277"/>
          <p:cNvSpPr txBox="1"/>
          <p:nvPr/>
        </p:nvSpPr>
        <p:spPr>
          <a:xfrm>
            <a:off x="0" y="4728350"/>
            <a:ext cx="7264500" cy="4152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Graves, A. “Adaptive Computation Time for Recurrent Neural Networks.” </a:t>
            </a:r>
            <a:r>
              <a:rPr i="1" lang="en" sz="1200">
                <a:solidFill>
                  <a:srgbClr val="434343"/>
                </a:solidFill>
                <a:highlight>
                  <a:srgbClr val="FFFFFF"/>
                </a:highlight>
              </a:rPr>
              <a:t>arxiv (2016).</a:t>
            </a: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1" name="Shape 3281"/>
        <p:cNvGrpSpPr/>
        <p:nvPr/>
      </p:nvGrpSpPr>
      <p:grpSpPr>
        <a:xfrm>
          <a:off x="0" y="0"/>
          <a:ext cx="0" cy="0"/>
          <a:chOff x="0" y="0"/>
          <a:chExt cx="0" cy="0"/>
        </a:xfrm>
      </p:grpSpPr>
      <p:sp>
        <p:nvSpPr>
          <p:cNvPr id="3282" name="Shape 3282"/>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3283" name="Shape 328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Character level LM</a:t>
            </a:r>
          </a:p>
        </p:txBody>
      </p:sp>
      <p:pic>
        <p:nvPicPr>
          <p:cNvPr id="3284" name="Shape 3284"/>
          <p:cNvPicPr preferRelativeResize="0"/>
          <p:nvPr/>
        </p:nvPicPr>
        <p:blipFill>
          <a:blip r:embed="rId3">
            <a:alphaModFix/>
          </a:blip>
          <a:stretch>
            <a:fillRect/>
          </a:stretch>
        </p:blipFill>
        <p:spPr>
          <a:xfrm>
            <a:off x="128587" y="1406924"/>
            <a:ext cx="8886825" cy="3223025"/>
          </a:xfrm>
          <a:prstGeom prst="rect">
            <a:avLst/>
          </a:prstGeom>
          <a:noFill/>
          <a:ln>
            <a:noFill/>
          </a:ln>
        </p:spPr>
      </p:pic>
      <p:sp>
        <p:nvSpPr>
          <p:cNvPr id="3285" name="Shape 3285"/>
          <p:cNvSpPr txBox="1"/>
          <p:nvPr/>
        </p:nvSpPr>
        <p:spPr>
          <a:xfrm>
            <a:off x="0" y="4728350"/>
            <a:ext cx="7264500" cy="4152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Graves, A. “Adaptive Computation Time for Recurrent Neural Networks.” </a:t>
            </a:r>
            <a:r>
              <a:rPr i="1" lang="en" sz="1200">
                <a:solidFill>
                  <a:srgbClr val="434343"/>
                </a:solidFill>
                <a:highlight>
                  <a:srgbClr val="FFFFFF"/>
                </a:highlight>
              </a:rPr>
              <a:t>arxiv (2016).</a:t>
            </a: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289" name="Shape 3289"/>
        <p:cNvGrpSpPr/>
        <p:nvPr/>
      </p:nvGrpSpPr>
      <p:grpSpPr>
        <a:xfrm>
          <a:off x="0" y="0"/>
          <a:ext cx="0" cy="0"/>
          <a:chOff x="0" y="0"/>
          <a:chExt cx="0" cy="0"/>
        </a:xfrm>
      </p:grpSpPr>
      <p:pic>
        <p:nvPicPr>
          <p:cNvPr descr="Sydney - Free images on Pixabay" id="3290" name="Shape 3290"/>
          <p:cNvPicPr preferRelativeResize="0"/>
          <p:nvPr/>
        </p:nvPicPr>
        <p:blipFill>
          <a:blip r:embed="rId3">
            <a:alphaModFix/>
          </a:blip>
          <a:stretch>
            <a:fillRect/>
          </a:stretch>
        </p:blipFill>
        <p:spPr>
          <a:xfrm>
            <a:off x="0" y="0"/>
            <a:ext cx="9088725" cy="5143500"/>
          </a:xfrm>
          <a:prstGeom prst="rect">
            <a:avLst/>
          </a:prstGeom>
          <a:noFill/>
          <a:ln>
            <a:noFill/>
          </a:ln>
        </p:spPr>
      </p:pic>
      <p:sp>
        <p:nvSpPr>
          <p:cNvPr id="3291" name="Shape 3291"/>
          <p:cNvSpPr txBox="1"/>
          <p:nvPr>
            <p:ph type="ctrTitle"/>
          </p:nvPr>
        </p:nvSpPr>
        <p:spPr>
          <a:xfrm>
            <a:off x="311708" y="2002650"/>
            <a:ext cx="8520600" cy="2052600"/>
          </a:xfrm>
          <a:prstGeom prst="rect">
            <a:avLst/>
          </a:prstGeom>
        </p:spPr>
        <p:txBody>
          <a:bodyPr anchorCtr="0" anchor="ctr" bIns="91425" lIns="91425" rIns="91425" tIns="91425">
            <a:noAutofit/>
          </a:bodyPr>
          <a:lstStyle/>
          <a:p>
            <a:pPr lvl="0" rtl="0">
              <a:spcBef>
                <a:spcPts val="0"/>
              </a:spcBef>
              <a:buNone/>
            </a:pPr>
            <a:r>
              <a:rPr b="1" lang="en">
                <a:solidFill>
                  <a:srgbClr val="D9D9D9"/>
                </a:solidFill>
              </a:rPr>
              <a:t>The End</a:t>
            </a:r>
            <a:r>
              <a:rPr b="1" lang="en">
                <a:solidFill>
                  <a:srgbClr val="D9D9D9"/>
                </a:solidFill>
              </a:rPr>
              <a:t> / Questions</a:t>
            </a:r>
          </a:p>
        </p:txBody>
      </p:sp>
      <p:sp>
        <p:nvSpPr>
          <p:cNvPr id="3292" name="Shape 3292"/>
          <p:cNvSpPr txBox="1"/>
          <p:nvPr>
            <p:ph idx="1" type="subTitle"/>
          </p:nvPr>
        </p:nvSpPr>
        <p:spPr>
          <a:xfrm>
            <a:off x="311700" y="3291325"/>
            <a:ext cx="8520600" cy="792600"/>
          </a:xfrm>
          <a:prstGeom prst="rect">
            <a:avLst/>
          </a:prstGeom>
        </p:spPr>
        <p:txBody>
          <a:bodyPr anchorCtr="0" anchor="t" bIns="91425" lIns="91425" rIns="91425" tIns="91425">
            <a:noAutofit/>
          </a:bodyPr>
          <a:lstStyle/>
          <a:p>
            <a:pPr lvl="0" rtl="0">
              <a:spcBef>
                <a:spcPts val="0"/>
              </a:spcBef>
              <a:buNone/>
            </a:pPr>
            <a:r>
              <a:rPr lang="en">
                <a:solidFill>
                  <a:srgbClr val="EFEFEF"/>
                </a:solidFill>
              </a:rPr>
              <a:t>Oriol Vinyals and Navdeep Jaitly</a:t>
            </a:r>
          </a:p>
          <a:p>
            <a:pPr lvl="0" rtl="0">
              <a:spcBef>
                <a:spcPts val="0"/>
              </a:spcBef>
              <a:buNone/>
            </a:pPr>
            <a:r>
              <a:rPr lang="en" sz="1800">
                <a:solidFill>
                  <a:srgbClr val="EFEFEF"/>
                </a:solidFill>
              </a:rPr>
              <a:t>@OriolVinyalsML | @NavdeepLearning</a:t>
            </a:r>
          </a:p>
          <a:p>
            <a:pPr lvl="0" rtl="0">
              <a:spcBef>
                <a:spcPts val="0"/>
              </a:spcBef>
              <a:buClr>
                <a:schemeClr val="dk1"/>
              </a:buClr>
              <a:buSzPct val="61111"/>
              <a:buFont typeface="Arial"/>
              <a:buNone/>
            </a:pPr>
            <a:r>
              <a:rPr lang="en" sz="1800">
                <a:solidFill>
                  <a:srgbClr val="EFEFEF"/>
                </a:solidFill>
              </a:rPr>
              <a:t>Site: </a:t>
            </a:r>
            <a:r>
              <a:rPr lang="en" sz="1800" u="sng">
                <a:solidFill>
                  <a:srgbClr val="EFEFEF"/>
                </a:solidFill>
                <a:hlinkClick r:id="rId4"/>
              </a:rPr>
              <a:t>https://sites.google.com/view/seq2seq-icml17</a:t>
            </a:r>
            <a:r>
              <a:rPr lang="en" sz="1800">
                <a:solidFill>
                  <a:srgbClr val="EFEFEF"/>
                </a:solidFill>
              </a:rPr>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What do we Optimize?</a:t>
            </a:r>
          </a:p>
        </p:txBody>
      </p:sp>
      <p:pic>
        <p:nvPicPr>
          <p:cNvPr id="244" name="Shape 244"/>
          <p:cNvPicPr preferRelativeResize="0"/>
          <p:nvPr/>
        </p:nvPicPr>
        <p:blipFill>
          <a:blip r:embed="rId3">
            <a:alphaModFix/>
          </a:blip>
          <a:stretch>
            <a:fillRect/>
          </a:stretch>
        </p:blipFill>
        <p:spPr>
          <a:xfrm>
            <a:off x="540212" y="2217624"/>
            <a:ext cx="8063575" cy="708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50" name="Shape 25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t/>
            </a:r>
            <a:endParaRPr/>
          </a:p>
        </p:txBody>
      </p:sp>
      <p:pic>
        <p:nvPicPr>
          <p:cNvPr descr="PiotrMirowski_2016_INNS_Web.006.png" id="251" name="Shape 25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Outline</a:t>
            </a:r>
          </a:p>
        </p:txBody>
      </p:sp>
      <p:sp>
        <p:nvSpPr>
          <p:cNvPr id="118" name="Shape 118"/>
          <p:cNvSpPr txBox="1"/>
          <p:nvPr>
            <p:ph idx="1" type="body"/>
          </p:nvPr>
        </p:nvSpPr>
        <p:spPr>
          <a:xfrm>
            <a:off x="182775" y="770375"/>
            <a:ext cx="8778300" cy="3949200"/>
          </a:xfrm>
          <a:prstGeom prst="rect">
            <a:avLst/>
          </a:prstGeom>
        </p:spPr>
        <p:txBody>
          <a:bodyPr anchorCtr="0" anchor="t" bIns="91425" lIns="91425" rIns="91425" tIns="91425">
            <a:noAutofit/>
          </a:bodyPr>
          <a:lstStyle/>
          <a:p>
            <a:pPr indent="-336550" lvl="0" marL="457200" rtl="0">
              <a:spcBef>
                <a:spcPts val="0"/>
              </a:spcBef>
              <a:buSzPct val="100000"/>
            </a:pPr>
            <a:r>
              <a:rPr lang="en" sz="1700"/>
              <a:t>An Overview of seq2seq</a:t>
            </a:r>
            <a:r>
              <a:rPr lang="en" sz="1700"/>
              <a:t> (~25 minutes)</a:t>
            </a:r>
          </a:p>
          <a:p>
            <a:pPr indent="-336550" lvl="1" marL="914400" rtl="0">
              <a:spcBef>
                <a:spcPts val="0"/>
              </a:spcBef>
              <a:buSzPct val="100000"/>
            </a:pPr>
            <a:r>
              <a:rPr lang="en" sz="1700"/>
              <a:t>Applications</a:t>
            </a:r>
          </a:p>
          <a:p>
            <a:pPr indent="-336550" lvl="0" marL="457200" rtl="0">
              <a:spcBef>
                <a:spcPts val="0"/>
              </a:spcBef>
              <a:buSzPct val="100000"/>
            </a:pPr>
            <a:r>
              <a:rPr lang="en" sz="1700"/>
              <a:t>Attention (~20 minutes)</a:t>
            </a:r>
          </a:p>
          <a:p>
            <a:pPr indent="-336550" lvl="1" marL="914400" rtl="0">
              <a:spcBef>
                <a:spcPts val="0"/>
              </a:spcBef>
              <a:buSzPct val="100000"/>
            </a:pPr>
            <a:r>
              <a:rPr lang="en" sz="1700"/>
              <a:t>Applications</a:t>
            </a:r>
          </a:p>
          <a:p>
            <a:pPr indent="-260350" lvl="0" marL="342900" rtl="0">
              <a:spcBef>
                <a:spcPts val="0"/>
              </a:spcBef>
              <a:buSzPct val="100000"/>
            </a:pPr>
            <a:r>
              <a:rPr lang="en" sz="1700">
                <a:solidFill>
                  <a:schemeClr val="dk2"/>
                </a:solidFill>
              </a:rPr>
              <a:t>Break (15 mins)</a:t>
            </a:r>
          </a:p>
          <a:p>
            <a:pPr indent="-260350" lvl="0" marL="342900" rtl="0">
              <a:spcBef>
                <a:spcPts val="0"/>
              </a:spcBef>
              <a:buClr>
                <a:schemeClr val="dk2"/>
              </a:buClr>
              <a:buSzPct val="100000"/>
            </a:pPr>
            <a:r>
              <a:rPr lang="en" sz="1700">
                <a:solidFill>
                  <a:schemeClr val="dk2"/>
                </a:solidFill>
              </a:rPr>
              <a:t>Loss functions (~15 minutes)</a:t>
            </a:r>
          </a:p>
          <a:p>
            <a:pPr indent="-260350" lvl="0" marL="342900" rtl="0">
              <a:spcBef>
                <a:spcPts val="0"/>
              </a:spcBef>
              <a:buClr>
                <a:schemeClr val="dk2"/>
              </a:buClr>
              <a:buSzPct val="100000"/>
            </a:pPr>
            <a:r>
              <a:rPr lang="en" sz="1700">
                <a:solidFill>
                  <a:schemeClr val="dk2"/>
                </a:solidFill>
              </a:rPr>
              <a:t>Advanced Topics</a:t>
            </a:r>
          </a:p>
          <a:p>
            <a:pPr indent="-241300" lvl="1" marL="742950" rtl="0">
              <a:spcBef>
                <a:spcPts val="0"/>
              </a:spcBef>
              <a:buClr>
                <a:schemeClr val="dk2"/>
              </a:buClr>
              <a:buSzPct val="100000"/>
            </a:pPr>
            <a:r>
              <a:rPr lang="en" sz="1700">
                <a:solidFill>
                  <a:schemeClr val="dk2"/>
                </a:solidFill>
              </a:rPr>
              <a:t>Autoregressive Models (~5 mins)</a:t>
            </a:r>
          </a:p>
          <a:p>
            <a:pPr indent="-241300" lvl="1" marL="742950" rtl="0">
              <a:spcBef>
                <a:spcPts val="0"/>
              </a:spcBef>
              <a:buClr>
                <a:schemeClr val="dk2"/>
              </a:buClr>
              <a:buSzPct val="100000"/>
            </a:pPr>
            <a:r>
              <a:rPr lang="en" sz="1700">
                <a:solidFill>
                  <a:schemeClr val="dk2"/>
                </a:solidFill>
              </a:rPr>
              <a:t>Online Seq2Seq (~10 mins)</a:t>
            </a:r>
          </a:p>
          <a:p>
            <a:pPr indent="-260350" lvl="0" marL="342900" rtl="0">
              <a:spcBef>
                <a:spcPts val="0"/>
              </a:spcBef>
              <a:buClr>
                <a:schemeClr val="dk2"/>
              </a:buClr>
              <a:buSzPct val="100000"/>
            </a:pPr>
            <a:r>
              <a:rPr lang="en" sz="1700">
                <a:solidFill>
                  <a:schemeClr val="dk2"/>
                </a:solidFill>
              </a:rPr>
              <a:t>New Architectures (~10 mins)</a:t>
            </a:r>
          </a:p>
          <a:p>
            <a:pPr indent="-260350" lvl="0" marL="342900" rtl="0">
              <a:lnSpc>
                <a:spcPct val="115000"/>
              </a:lnSpc>
              <a:spcBef>
                <a:spcPts val="0"/>
              </a:spcBef>
              <a:spcAft>
                <a:spcPts val="1600"/>
              </a:spcAft>
              <a:buClr>
                <a:schemeClr val="dk2"/>
              </a:buClr>
              <a:buSzPct val="100000"/>
              <a:buFont typeface="Arial"/>
            </a:pPr>
            <a:r>
              <a:rPr lang="en" sz="1700">
                <a:solidFill>
                  <a:schemeClr val="dk2"/>
                </a:solidFill>
              </a:rPr>
              <a:t>Questions, discussion, etc. (15 minutes)</a:t>
            </a:r>
          </a:p>
          <a:p>
            <a:pPr lvl="0" rtl="0">
              <a:lnSpc>
                <a:spcPct val="115000"/>
              </a:lnSpc>
              <a:spcBef>
                <a:spcPts val="0"/>
              </a:spcBef>
              <a:spcAft>
                <a:spcPts val="1600"/>
              </a:spcAft>
              <a:buNone/>
            </a:pPr>
            <a:r>
              <a:t/>
            </a:r>
            <a:endParaRPr sz="17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spcBef>
                <a:spcPts val="0"/>
              </a:spcBef>
              <a:buNone/>
            </a:pPr>
            <a:r>
              <a:t/>
            </a:r>
            <a:endParaRPr/>
          </a:p>
        </p:txBody>
      </p:sp>
      <p:sp>
        <p:nvSpPr>
          <p:cNvPr id="257" name="Shape 25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t/>
            </a:r>
            <a:endParaRPr/>
          </a:p>
        </p:txBody>
      </p:sp>
      <p:pic>
        <p:nvPicPr>
          <p:cNvPr descr="PiotrMirowski_2016_INNS_Web.007.png" id="258" name="Shape 25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Mini-Turing Test</a:t>
            </a:r>
          </a:p>
        </p:txBody>
      </p:sp>
      <p:sp>
        <p:nvSpPr>
          <p:cNvPr id="264" name="Shape 264"/>
          <p:cNvSpPr txBox="1"/>
          <p:nvPr>
            <p:ph idx="1" type="body"/>
          </p:nvPr>
        </p:nvSpPr>
        <p:spPr>
          <a:xfrm>
            <a:off x="182775" y="846575"/>
            <a:ext cx="8778300" cy="3949200"/>
          </a:xfrm>
          <a:prstGeom prst="rect">
            <a:avLst/>
          </a:prstGeom>
        </p:spPr>
        <p:txBody>
          <a:bodyPr anchorCtr="0" anchor="t" bIns="91425" lIns="91425" rIns="91425" tIns="91425">
            <a:noAutofit/>
          </a:bodyPr>
          <a:lstStyle/>
          <a:p>
            <a:pPr lvl="0" rtl="0">
              <a:lnSpc>
                <a:spcPct val="115000"/>
              </a:lnSpc>
              <a:spcBef>
                <a:spcPts val="0"/>
              </a:spcBef>
              <a:buNone/>
            </a:pPr>
            <a:r>
              <a:rPr lang="en" sz="1800">
                <a:solidFill>
                  <a:srgbClr val="FF0000"/>
                </a:solidFill>
              </a:rPr>
              <a:t>Some of the obese people lived five to eight years longer than others.</a:t>
            </a:r>
          </a:p>
          <a:p>
            <a:pPr lvl="0" rtl="0">
              <a:lnSpc>
                <a:spcPct val="115000"/>
              </a:lnSpc>
              <a:spcBef>
                <a:spcPts val="0"/>
              </a:spcBef>
              <a:buNone/>
            </a:pPr>
            <a:r>
              <a:t/>
            </a:r>
            <a:endParaRPr sz="1800">
              <a:solidFill>
                <a:srgbClr val="263238"/>
              </a:solidFill>
            </a:endParaRPr>
          </a:p>
          <a:p>
            <a:pPr lvl="0" rtl="0">
              <a:lnSpc>
                <a:spcPct val="115000"/>
              </a:lnSpc>
              <a:spcBef>
                <a:spcPts val="0"/>
              </a:spcBef>
              <a:buNone/>
            </a:pPr>
            <a:r>
              <a:rPr lang="en" sz="1800">
                <a:solidFill>
                  <a:srgbClr val="6AA84F"/>
                </a:solidFill>
              </a:rPr>
              <a:t>Abu Dhabi is going ahead to build solar city and no pollution city.</a:t>
            </a:r>
          </a:p>
          <a:p>
            <a:pPr lvl="0" rtl="0">
              <a:lnSpc>
                <a:spcPct val="115000"/>
              </a:lnSpc>
              <a:spcBef>
                <a:spcPts val="0"/>
              </a:spcBef>
              <a:buNone/>
            </a:pPr>
            <a:r>
              <a:t/>
            </a:r>
            <a:endParaRPr sz="1800">
              <a:solidFill>
                <a:srgbClr val="263238"/>
              </a:solidFill>
            </a:endParaRPr>
          </a:p>
          <a:p>
            <a:pPr lvl="0" rtl="0">
              <a:lnSpc>
                <a:spcPct val="115000"/>
              </a:lnSpc>
              <a:spcBef>
                <a:spcPts val="0"/>
              </a:spcBef>
              <a:buNone/>
            </a:pPr>
            <a:r>
              <a:rPr lang="en" sz="1800">
                <a:solidFill>
                  <a:srgbClr val="FF0000"/>
                </a:solidFill>
              </a:rPr>
              <a:t>Or someone who exposes exactly the truth while lying.</a:t>
            </a:r>
          </a:p>
          <a:p>
            <a:pPr lvl="0" rtl="0">
              <a:lnSpc>
                <a:spcPct val="115000"/>
              </a:lnSpc>
              <a:spcBef>
                <a:spcPts val="0"/>
              </a:spcBef>
              <a:buNone/>
            </a:pPr>
            <a:r>
              <a:t/>
            </a:r>
            <a:endParaRPr sz="1800">
              <a:solidFill>
                <a:srgbClr val="263238"/>
              </a:solidFill>
            </a:endParaRPr>
          </a:p>
          <a:p>
            <a:pPr lvl="0" rtl="0">
              <a:lnSpc>
                <a:spcPct val="115000"/>
              </a:lnSpc>
              <a:spcBef>
                <a:spcPts val="0"/>
              </a:spcBef>
              <a:buNone/>
            </a:pPr>
            <a:r>
              <a:rPr lang="en" sz="1800">
                <a:solidFill>
                  <a:srgbClr val="6AA84F"/>
                </a:solidFill>
              </a:rPr>
              <a:t>VIERA , FLA . -- Sometimes, Rick Eckstein dreams about baseball swings.</a:t>
            </a:r>
          </a:p>
          <a:p>
            <a:pPr lvl="0" rtl="0">
              <a:lnSpc>
                <a:spcPct val="115000"/>
              </a:lnSpc>
              <a:spcBef>
                <a:spcPts val="0"/>
              </a:spcBef>
              <a:buNone/>
            </a:pPr>
            <a:r>
              <a:t/>
            </a:r>
            <a:endParaRPr sz="1800">
              <a:solidFill>
                <a:srgbClr val="263238"/>
              </a:solidFill>
            </a:endParaRPr>
          </a:p>
          <a:p>
            <a:pPr lvl="0" rtl="0">
              <a:lnSpc>
                <a:spcPct val="115000"/>
              </a:lnSpc>
              <a:spcBef>
                <a:spcPts val="0"/>
              </a:spcBef>
              <a:buNone/>
            </a:pPr>
            <a:r>
              <a:rPr lang="en" sz="1800">
                <a:solidFill>
                  <a:srgbClr val="FF0000"/>
                </a:solidFill>
              </a:rPr>
              <a:t>For decades, the quintessentially New York city has elevated its streets to the status of an icon.</a:t>
            </a:r>
          </a:p>
          <a:p>
            <a:pPr lvl="0" rtl="0">
              <a:lnSpc>
                <a:spcPct val="115000"/>
              </a:lnSpc>
              <a:spcBef>
                <a:spcPts val="0"/>
              </a:spcBef>
              <a:buNone/>
            </a:pPr>
            <a:r>
              <a:t/>
            </a:r>
            <a:endParaRPr sz="1800">
              <a:solidFill>
                <a:srgbClr val="263238"/>
              </a:solidFill>
            </a:endParaRPr>
          </a:p>
          <a:p>
            <a:pPr lvl="0" rtl="0">
              <a:lnSpc>
                <a:spcPct val="115000"/>
              </a:lnSpc>
              <a:spcBef>
                <a:spcPts val="0"/>
              </a:spcBef>
              <a:buNone/>
            </a:pPr>
            <a:r>
              <a:rPr lang="en" sz="1800">
                <a:solidFill>
                  <a:srgbClr val="6AA84F"/>
                </a:solidFill>
              </a:rPr>
              <a:t>The lawsuit was captioned as United States ex rel.</a:t>
            </a:r>
          </a:p>
          <a:p>
            <a:pPr lvl="0" rtl="0">
              <a:lnSpc>
                <a:spcPct val="115000"/>
              </a:lnSpc>
              <a:spcBef>
                <a:spcPts val="0"/>
              </a:spcBef>
              <a:buNone/>
            </a:pPr>
            <a:r>
              <a:t/>
            </a:r>
            <a:endParaRPr sz="1800">
              <a:solidFill>
                <a:srgbClr val="263238"/>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idx="1" type="body"/>
          </p:nvPr>
        </p:nvSpPr>
        <p:spPr>
          <a:xfrm>
            <a:off x="182775" y="1075175"/>
            <a:ext cx="8778300" cy="39492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
        <p:nvSpPr>
          <p:cNvPr id="270" name="Shape 270"/>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Seq2Seq</a:t>
            </a:r>
          </a:p>
        </p:txBody>
      </p:sp>
      <p:pic>
        <p:nvPicPr>
          <p:cNvPr descr="Screen Shot 2017-08-05 at 1.10.27 PM.png" id="271" name="Shape 271"/>
          <p:cNvPicPr preferRelativeResize="0"/>
          <p:nvPr/>
        </p:nvPicPr>
        <p:blipFill>
          <a:blip r:embed="rId3">
            <a:alphaModFix/>
          </a:blip>
          <a:stretch>
            <a:fillRect/>
          </a:stretch>
        </p:blipFill>
        <p:spPr>
          <a:xfrm>
            <a:off x="6653224" y="766175"/>
            <a:ext cx="2871773" cy="3561624"/>
          </a:xfrm>
          <a:prstGeom prst="rect">
            <a:avLst/>
          </a:prstGeom>
          <a:noFill/>
          <a:ln>
            <a:noFill/>
          </a:ln>
        </p:spPr>
      </p:pic>
      <p:pic>
        <p:nvPicPr>
          <p:cNvPr descr="Screen Shot 2017-08-05 at 1.13.52 PM.png" id="272" name="Shape 272"/>
          <p:cNvPicPr preferRelativeResize="0"/>
          <p:nvPr/>
        </p:nvPicPr>
        <p:blipFill>
          <a:blip r:embed="rId4">
            <a:alphaModFix/>
          </a:blip>
          <a:stretch>
            <a:fillRect/>
          </a:stretch>
        </p:blipFill>
        <p:spPr>
          <a:xfrm>
            <a:off x="2129644" y="922900"/>
            <a:ext cx="2573355" cy="3186948"/>
          </a:xfrm>
          <a:prstGeom prst="rect">
            <a:avLst/>
          </a:prstGeom>
          <a:noFill/>
          <a:ln>
            <a:noFill/>
          </a:ln>
        </p:spPr>
      </p:pic>
      <p:pic>
        <p:nvPicPr>
          <p:cNvPr descr="Screen Shot 2017-08-05 at 1.15.53 PM.png" id="273" name="Shape 273"/>
          <p:cNvPicPr preferRelativeResize="0"/>
          <p:nvPr/>
        </p:nvPicPr>
        <p:blipFill>
          <a:blip r:embed="rId5">
            <a:alphaModFix/>
          </a:blip>
          <a:stretch>
            <a:fillRect/>
          </a:stretch>
        </p:blipFill>
        <p:spPr>
          <a:xfrm>
            <a:off x="-152400" y="912249"/>
            <a:ext cx="2573350" cy="3186952"/>
          </a:xfrm>
          <a:prstGeom prst="rect">
            <a:avLst/>
          </a:prstGeom>
          <a:noFill/>
          <a:ln>
            <a:noFill/>
          </a:ln>
        </p:spPr>
      </p:pic>
      <p:pic>
        <p:nvPicPr>
          <p:cNvPr descr="Screen Shot 2017-08-05 at 1.12.05 PM.png" id="274" name="Shape 274"/>
          <p:cNvPicPr preferRelativeResize="0"/>
          <p:nvPr/>
        </p:nvPicPr>
        <p:blipFill>
          <a:blip r:embed="rId6">
            <a:alphaModFix/>
          </a:blip>
          <a:stretch>
            <a:fillRect/>
          </a:stretch>
        </p:blipFill>
        <p:spPr>
          <a:xfrm>
            <a:off x="4466899" y="920399"/>
            <a:ext cx="2485625" cy="3186951"/>
          </a:xfrm>
          <a:prstGeom prst="rect">
            <a:avLst/>
          </a:prstGeom>
          <a:noFill/>
          <a:ln>
            <a:noFill/>
          </a:ln>
        </p:spPr>
      </p:pic>
      <p:sp>
        <p:nvSpPr>
          <p:cNvPr id="275" name="Shape 275"/>
          <p:cNvSpPr txBox="1"/>
          <p:nvPr/>
        </p:nvSpPr>
        <p:spPr>
          <a:xfrm>
            <a:off x="-70950" y="4235350"/>
            <a:ext cx="9144000" cy="830700"/>
          </a:xfrm>
          <a:prstGeom prst="rect">
            <a:avLst/>
          </a:prstGeom>
          <a:noFill/>
          <a:ln>
            <a:noFill/>
          </a:ln>
        </p:spPr>
        <p:txBody>
          <a:bodyPr anchorCtr="0" anchor="t" bIns="91425" lIns="91425" rIns="91425" tIns="91425">
            <a:noAutofit/>
          </a:bodyPr>
          <a:lstStyle/>
          <a:p>
            <a:pPr indent="-304800" lvl="0" marL="457200" rtl="0">
              <a:lnSpc>
                <a:spcPct val="100000"/>
              </a:lnSpc>
              <a:spcBef>
                <a:spcPts val="600"/>
              </a:spcBef>
              <a:spcAft>
                <a:spcPts val="600"/>
              </a:spcAft>
              <a:buClr>
                <a:srgbClr val="222222"/>
              </a:buClr>
              <a:buSzPct val="100000"/>
              <a:buAutoNum type="arabicPeriod"/>
            </a:pPr>
            <a:r>
              <a:rPr lang="en" sz="1200">
                <a:solidFill>
                  <a:srgbClr val="222222"/>
                </a:solidFill>
                <a:highlight>
                  <a:srgbClr val="FFFFFF"/>
                </a:highlight>
              </a:rPr>
              <a:t>Auli, M., et al</a:t>
            </a:r>
            <a:r>
              <a:rPr lang="en" sz="1200">
                <a:solidFill>
                  <a:srgbClr val="222222"/>
                </a:solidFill>
                <a:highlight>
                  <a:srgbClr val="FFFFFF"/>
                </a:highlight>
              </a:rPr>
              <a:t>. "Joint Language and Translation Modeling with Recurrent Neural Networks." </a:t>
            </a:r>
            <a:r>
              <a:rPr i="1" lang="en" sz="1200">
                <a:solidFill>
                  <a:srgbClr val="222222"/>
                </a:solidFill>
                <a:highlight>
                  <a:srgbClr val="FFFFFF"/>
                </a:highlight>
              </a:rPr>
              <a:t>EMNLP</a:t>
            </a:r>
            <a:r>
              <a:rPr i="1" lang="en" sz="1200">
                <a:solidFill>
                  <a:srgbClr val="222222"/>
                </a:solidFill>
                <a:highlight>
                  <a:srgbClr val="FFFFFF"/>
                </a:highlight>
              </a:rPr>
              <a:t> (2013)</a:t>
            </a:r>
          </a:p>
          <a:p>
            <a:pPr indent="-304800" lvl="0" marL="457200" rtl="0">
              <a:spcBef>
                <a:spcPts val="600"/>
              </a:spcBef>
              <a:spcAft>
                <a:spcPts val="600"/>
              </a:spcAft>
              <a:buClr>
                <a:srgbClr val="222222"/>
              </a:buClr>
              <a:buSzPct val="100000"/>
              <a:buAutoNum type="arabicPeriod"/>
            </a:pPr>
            <a:r>
              <a:rPr lang="en" sz="1200">
                <a:solidFill>
                  <a:srgbClr val="222222"/>
                </a:solidFill>
              </a:rPr>
              <a:t>Kalchbrenner, N., et al. “Recurrent Continuous Translation Models.” </a:t>
            </a:r>
            <a:r>
              <a:rPr i="1" lang="en" sz="1200">
                <a:solidFill>
                  <a:srgbClr val="222222"/>
                </a:solidFill>
              </a:rPr>
              <a:t>EMNLP (2013)</a:t>
            </a:r>
          </a:p>
          <a:p>
            <a:pPr indent="-304800" lvl="0" marL="457200" rtl="0">
              <a:spcBef>
                <a:spcPts val="600"/>
              </a:spcBef>
              <a:spcAft>
                <a:spcPts val="600"/>
              </a:spcAft>
              <a:buClr>
                <a:srgbClr val="222222"/>
              </a:buClr>
              <a:buSzPct val="100000"/>
              <a:buAutoNum type="arabicPeriod"/>
            </a:pPr>
            <a:r>
              <a:rPr lang="en" sz="1200">
                <a:solidFill>
                  <a:srgbClr val="222222"/>
                </a:solidFill>
              </a:rPr>
              <a:t>Cho, K., et al. “Learning Phrase Representations using RNN Encoder-Decoder for Statistical MT.” </a:t>
            </a:r>
            <a:r>
              <a:rPr i="1" lang="en" sz="1200">
                <a:solidFill>
                  <a:srgbClr val="222222"/>
                </a:solidFill>
              </a:rPr>
              <a:t>EMNLP (2014)</a:t>
            </a:r>
          </a:p>
          <a:p>
            <a:pPr indent="-304800" lvl="0" marL="457200" rtl="0">
              <a:spcBef>
                <a:spcPts val="600"/>
              </a:spcBef>
              <a:spcAft>
                <a:spcPts val="600"/>
              </a:spcAft>
              <a:buClr>
                <a:srgbClr val="222222"/>
              </a:buClr>
              <a:buSzPct val="100000"/>
              <a:buAutoNum type="arabicPeriod"/>
            </a:pPr>
            <a:r>
              <a:rPr lang="en" sz="1200">
                <a:solidFill>
                  <a:srgbClr val="222222"/>
                </a:solidFill>
              </a:rPr>
              <a:t>Sutskever, I., et al. “Sequence to Sequence Learning with Neural Networks.” </a:t>
            </a:r>
            <a:r>
              <a:rPr i="1" lang="en" sz="1200">
                <a:solidFill>
                  <a:srgbClr val="222222"/>
                </a:solidFill>
              </a:rPr>
              <a:t>NIPS (2014)</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Seq2Seq</a:t>
            </a:r>
          </a:p>
        </p:txBody>
      </p:sp>
      <p:sp>
        <p:nvSpPr>
          <p:cNvPr id="281" name="Shape 281"/>
          <p:cNvSpPr/>
          <p:nvPr/>
        </p:nvSpPr>
        <p:spPr>
          <a:xfrm>
            <a:off x="1583387" y="1723543"/>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2" name="Shape 282"/>
          <p:cNvSpPr/>
          <p:nvPr/>
        </p:nvSpPr>
        <p:spPr>
          <a:xfrm>
            <a:off x="1583387" y="2980150"/>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283" name="Shape 283"/>
          <p:cNvSpPr/>
          <p:nvPr/>
        </p:nvSpPr>
        <p:spPr>
          <a:xfrm>
            <a:off x="2358487" y="1723543"/>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84" name="Shape 284"/>
          <p:cNvSpPr/>
          <p:nvPr/>
        </p:nvSpPr>
        <p:spPr>
          <a:xfrm>
            <a:off x="2358487" y="2980150"/>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285" name="Shape 285"/>
          <p:cNvSpPr/>
          <p:nvPr/>
        </p:nvSpPr>
        <p:spPr>
          <a:xfrm>
            <a:off x="3133587" y="1723543"/>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86" name="Shape 286"/>
          <p:cNvSpPr/>
          <p:nvPr/>
        </p:nvSpPr>
        <p:spPr>
          <a:xfrm>
            <a:off x="3133587" y="2980150"/>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287" name="Shape 287"/>
          <p:cNvSpPr/>
          <p:nvPr/>
        </p:nvSpPr>
        <p:spPr>
          <a:xfrm>
            <a:off x="3908687" y="1723543"/>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v</a:t>
            </a:r>
          </a:p>
        </p:txBody>
      </p:sp>
      <p:sp>
        <p:nvSpPr>
          <p:cNvPr id="288" name="Shape 288"/>
          <p:cNvSpPr/>
          <p:nvPr/>
        </p:nvSpPr>
        <p:spPr>
          <a:xfrm>
            <a:off x="3908687" y="2980150"/>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sp>
        <p:nvSpPr>
          <p:cNvPr id="289" name="Shape 289"/>
          <p:cNvSpPr/>
          <p:nvPr/>
        </p:nvSpPr>
        <p:spPr>
          <a:xfrm>
            <a:off x="4683787" y="1723543"/>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90" name="Shape 290"/>
          <p:cNvSpPr/>
          <p:nvPr/>
        </p:nvSpPr>
        <p:spPr>
          <a:xfrm>
            <a:off x="4683787" y="2980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291" name="Shape 291"/>
          <p:cNvSpPr/>
          <p:nvPr/>
        </p:nvSpPr>
        <p:spPr>
          <a:xfrm>
            <a:off x="5458887" y="1723543"/>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92" name="Shape 292"/>
          <p:cNvSpPr/>
          <p:nvPr/>
        </p:nvSpPr>
        <p:spPr>
          <a:xfrm>
            <a:off x="5458887" y="2980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293" name="Shape 293"/>
          <p:cNvSpPr/>
          <p:nvPr/>
        </p:nvSpPr>
        <p:spPr>
          <a:xfrm>
            <a:off x="6233987" y="1723543"/>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94" name="Shape 294"/>
          <p:cNvSpPr/>
          <p:nvPr/>
        </p:nvSpPr>
        <p:spPr>
          <a:xfrm>
            <a:off x="6233987" y="2980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295" name="Shape 295"/>
          <p:cNvSpPr/>
          <p:nvPr/>
        </p:nvSpPr>
        <p:spPr>
          <a:xfrm>
            <a:off x="7009087" y="1723543"/>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96" name="Shape 296"/>
          <p:cNvSpPr/>
          <p:nvPr/>
        </p:nvSpPr>
        <p:spPr>
          <a:xfrm>
            <a:off x="7009087" y="2980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297" name="Shape 297"/>
          <p:cNvSpPr/>
          <p:nvPr/>
        </p:nvSpPr>
        <p:spPr>
          <a:xfrm>
            <a:off x="4683787" y="871712"/>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298" name="Shape 298"/>
          <p:cNvSpPr/>
          <p:nvPr/>
        </p:nvSpPr>
        <p:spPr>
          <a:xfrm>
            <a:off x="5458887" y="871712"/>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299" name="Shape 299"/>
          <p:cNvSpPr/>
          <p:nvPr/>
        </p:nvSpPr>
        <p:spPr>
          <a:xfrm>
            <a:off x="6233987" y="871712"/>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300" name="Shape 300"/>
          <p:cNvSpPr/>
          <p:nvPr/>
        </p:nvSpPr>
        <p:spPr>
          <a:xfrm>
            <a:off x="7009087" y="871712"/>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301" name="Shape 301"/>
          <p:cNvCxnSpPr>
            <a:stCxn id="281" idx="3"/>
            <a:endCxn id="283" idx="1"/>
          </p:cNvCxnSpPr>
          <p:nvPr/>
        </p:nvCxnSpPr>
        <p:spPr>
          <a:xfrm>
            <a:off x="20039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2" name="Shape 302"/>
          <p:cNvCxnSpPr>
            <a:stCxn id="283" idx="3"/>
            <a:endCxn id="285" idx="1"/>
          </p:cNvCxnSpPr>
          <p:nvPr/>
        </p:nvCxnSpPr>
        <p:spPr>
          <a:xfrm>
            <a:off x="27790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3" name="Shape 303"/>
          <p:cNvCxnSpPr>
            <a:stCxn id="285" idx="3"/>
            <a:endCxn id="287" idx="1"/>
          </p:cNvCxnSpPr>
          <p:nvPr/>
        </p:nvCxnSpPr>
        <p:spPr>
          <a:xfrm>
            <a:off x="35541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4" name="Shape 304"/>
          <p:cNvCxnSpPr>
            <a:stCxn id="287" idx="3"/>
            <a:endCxn id="289" idx="1"/>
          </p:cNvCxnSpPr>
          <p:nvPr/>
        </p:nvCxnSpPr>
        <p:spPr>
          <a:xfrm>
            <a:off x="43292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5" name="Shape 305"/>
          <p:cNvCxnSpPr>
            <a:stCxn id="289" idx="3"/>
            <a:endCxn id="291" idx="1"/>
          </p:cNvCxnSpPr>
          <p:nvPr/>
        </p:nvCxnSpPr>
        <p:spPr>
          <a:xfrm>
            <a:off x="51043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6" name="Shape 306"/>
          <p:cNvCxnSpPr>
            <a:stCxn id="291" idx="3"/>
            <a:endCxn id="293" idx="1"/>
          </p:cNvCxnSpPr>
          <p:nvPr/>
        </p:nvCxnSpPr>
        <p:spPr>
          <a:xfrm>
            <a:off x="58794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7" name="Shape 307"/>
          <p:cNvCxnSpPr>
            <a:stCxn id="293" idx="3"/>
            <a:endCxn id="295" idx="1"/>
          </p:cNvCxnSpPr>
          <p:nvPr/>
        </p:nvCxnSpPr>
        <p:spPr>
          <a:xfrm>
            <a:off x="66545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08" name="Shape 308"/>
          <p:cNvCxnSpPr>
            <a:stCxn id="282" idx="0"/>
            <a:endCxn id="281" idx="2"/>
          </p:cNvCxnSpPr>
          <p:nvPr/>
        </p:nvCxnSpPr>
        <p:spPr>
          <a:xfrm rot="10800000">
            <a:off x="1793687" y="2575450"/>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09" name="Shape 309"/>
          <p:cNvCxnSpPr>
            <a:stCxn id="284" idx="0"/>
            <a:endCxn id="283" idx="2"/>
          </p:cNvCxnSpPr>
          <p:nvPr/>
        </p:nvCxnSpPr>
        <p:spPr>
          <a:xfrm rot="10800000">
            <a:off x="2568787" y="2575450"/>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0" name="Shape 310"/>
          <p:cNvCxnSpPr>
            <a:stCxn id="286" idx="0"/>
            <a:endCxn id="285" idx="2"/>
          </p:cNvCxnSpPr>
          <p:nvPr/>
        </p:nvCxnSpPr>
        <p:spPr>
          <a:xfrm rot="10800000">
            <a:off x="3343887" y="2575450"/>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1" name="Shape 311"/>
          <p:cNvCxnSpPr>
            <a:stCxn id="288" idx="0"/>
            <a:endCxn id="287" idx="2"/>
          </p:cNvCxnSpPr>
          <p:nvPr/>
        </p:nvCxnSpPr>
        <p:spPr>
          <a:xfrm rot="10800000">
            <a:off x="4118987" y="2575450"/>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2" name="Shape 312"/>
          <p:cNvCxnSpPr>
            <a:stCxn id="290" idx="0"/>
            <a:endCxn id="289" idx="2"/>
          </p:cNvCxnSpPr>
          <p:nvPr/>
        </p:nvCxnSpPr>
        <p:spPr>
          <a:xfrm rot="10800000">
            <a:off x="4894087" y="2575450"/>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3" name="Shape 313"/>
          <p:cNvCxnSpPr>
            <a:stCxn id="292" idx="0"/>
            <a:endCxn id="291" idx="2"/>
          </p:cNvCxnSpPr>
          <p:nvPr/>
        </p:nvCxnSpPr>
        <p:spPr>
          <a:xfrm rot="10800000">
            <a:off x="5669187" y="2575450"/>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4" name="Shape 314"/>
          <p:cNvCxnSpPr>
            <a:stCxn id="294" idx="0"/>
            <a:endCxn id="293" idx="2"/>
          </p:cNvCxnSpPr>
          <p:nvPr/>
        </p:nvCxnSpPr>
        <p:spPr>
          <a:xfrm rot="10800000">
            <a:off x="6444287" y="2575450"/>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5" name="Shape 315"/>
          <p:cNvCxnSpPr>
            <a:stCxn id="296" idx="0"/>
            <a:endCxn id="295" idx="2"/>
          </p:cNvCxnSpPr>
          <p:nvPr/>
        </p:nvCxnSpPr>
        <p:spPr>
          <a:xfrm rot="10800000">
            <a:off x="7219387" y="2575450"/>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316" name="Shape 316"/>
          <p:cNvCxnSpPr>
            <a:stCxn id="289" idx="0"/>
            <a:endCxn id="297" idx="2"/>
          </p:cNvCxnSpPr>
          <p:nvPr/>
        </p:nvCxnSpPr>
        <p:spPr>
          <a:xfrm rot="10800000">
            <a:off x="4894087" y="1319143"/>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17" name="Shape 317"/>
          <p:cNvCxnSpPr>
            <a:stCxn id="291" idx="0"/>
            <a:endCxn id="298" idx="2"/>
          </p:cNvCxnSpPr>
          <p:nvPr/>
        </p:nvCxnSpPr>
        <p:spPr>
          <a:xfrm rot="10800000">
            <a:off x="5669187" y="1319143"/>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18" name="Shape 318"/>
          <p:cNvCxnSpPr>
            <a:stCxn id="293" idx="0"/>
            <a:endCxn id="299" idx="2"/>
          </p:cNvCxnSpPr>
          <p:nvPr/>
        </p:nvCxnSpPr>
        <p:spPr>
          <a:xfrm rot="10800000">
            <a:off x="6444287" y="1319143"/>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19" name="Shape 319"/>
          <p:cNvCxnSpPr>
            <a:stCxn id="295" idx="0"/>
            <a:endCxn id="300" idx="2"/>
          </p:cNvCxnSpPr>
          <p:nvPr/>
        </p:nvCxnSpPr>
        <p:spPr>
          <a:xfrm rot="10800000">
            <a:off x="7219387" y="1319143"/>
            <a:ext cx="0" cy="404400"/>
          </a:xfrm>
          <a:prstGeom prst="straightConnector1">
            <a:avLst/>
          </a:prstGeom>
          <a:noFill/>
          <a:ln cap="flat" cmpd="sng" w="19050">
            <a:solidFill>
              <a:schemeClr val="dk2"/>
            </a:solidFill>
            <a:prstDash val="solid"/>
            <a:round/>
            <a:headEnd len="lg" w="lg" type="none"/>
            <a:tailEnd len="lg" w="lg" type="triangle"/>
          </a:ln>
        </p:spPr>
      </p:cxnSp>
      <p:sp>
        <p:nvSpPr>
          <p:cNvPr id="320" name="Shape 320"/>
          <p:cNvSpPr txBox="1"/>
          <p:nvPr/>
        </p:nvSpPr>
        <p:spPr>
          <a:xfrm>
            <a:off x="2180362" y="3528156"/>
            <a:ext cx="2297100" cy="447300"/>
          </a:xfrm>
          <a:prstGeom prst="rect">
            <a:avLst/>
          </a:prstGeom>
          <a:noFill/>
          <a:ln>
            <a:noFill/>
          </a:ln>
        </p:spPr>
        <p:txBody>
          <a:bodyPr anchorCtr="0" anchor="t" bIns="91425" lIns="91425" rIns="91425" tIns="91425">
            <a:noAutofit/>
          </a:bodyPr>
          <a:lstStyle/>
          <a:p>
            <a:pPr lvl="0" rtl="0">
              <a:spcBef>
                <a:spcPts val="0"/>
              </a:spcBef>
              <a:buNone/>
            </a:pPr>
            <a:r>
              <a:rPr lang="en">
                <a:solidFill>
                  <a:srgbClr val="434343"/>
                </a:solidFill>
              </a:rPr>
              <a:t>Input sequence</a:t>
            </a:r>
          </a:p>
        </p:txBody>
      </p:sp>
      <p:sp>
        <p:nvSpPr>
          <p:cNvPr id="321" name="Shape 321"/>
          <p:cNvSpPr txBox="1"/>
          <p:nvPr/>
        </p:nvSpPr>
        <p:spPr>
          <a:xfrm>
            <a:off x="5490612" y="424056"/>
            <a:ext cx="2070000" cy="404700"/>
          </a:xfrm>
          <a:prstGeom prst="rect">
            <a:avLst/>
          </a:prstGeom>
          <a:noFill/>
          <a:ln>
            <a:noFill/>
          </a:ln>
        </p:spPr>
        <p:txBody>
          <a:bodyPr anchorCtr="0" anchor="t" bIns="91425" lIns="91425" rIns="91425" tIns="91425">
            <a:noAutofit/>
          </a:bodyPr>
          <a:lstStyle/>
          <a:p>
            <a:pPr lvl="0" rtl="0">
              <a:spcBef>
                <a:spcPts val="0"/>
              </a:spcBef>
              <a:buNone/>
            </a:pPr>
            <a:r>
              <a:rPr lang="en">
                <a:solidFill>
                  <a:srgbClr val="434343"/>
                </a:solidFill>
              </a:rPr>
              <a:t>Target sequence</a:t>
            </a:r>
          </a:p>
        </p:txBody>
      </p:sp>
      <p:pic>
        <p:nvPicPr>
          <p:cNvPr id="322" name="Shape 322"/>
          <p:cNvPicPr preferRelativeResize="0"/>
          <p:nvPr/>
        </p:nvPicPr>
        <p:blipFill>
          <a:blip r:embed="rId3">
            <a:alphaModFix/>
          </a:blip>
          <a:stretch>
            <a:fillRect/>
          </a:stretch>
        </p:blipFill>
        <p:spPr>
          <a:xfrm>
            <a:off x="1288397" y="3975446"/>
            <a:ext cx="6567199" cy="1059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Decoding in a Nutshell (Beam Size 2)</a:t>
            </a:r>
          </a:p>
        </p:txBody>
      </p:sp>
      <p:sp>
        <p:nvSpPr>
          <p:cNvPr id="328" name="Shape 328"/>
          <p:cNvSpPr/>
          <p:nvPr/>
        </p:nvSpPr>
        <p:spPr>
          <a:xfrm>
            <a:off x="1203950" y="2515875"/>
            <a:ext cx="1188600" cy="1618500"/>
          </a:xfrm>
          <a:prstGeom prst="rect">
            <a:avLst/>
          </a:prstGeom>
          <a:solidFill>
            <a:srgbClr val="FCE5CD"/>
          </a:solidFill>
          <a:ln cap="flat" cmpd="sng" w="19050">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I</a:t>
            </a:r>
          </a:p>
          <a:p>
            <a:pPr lvl="0" rtl="0">
              <a:spcBef>
                <a:spcPts val="0"/>
              </a:spcBef>
              <a:buNone/>
            </a:pPr>
            <a:r>
              <a:rPr lang="en"/>
              <a:t>My</a:t>
            </a:r>
          </a:p>
          <a:p>
            <a:pPr lvl="0" rtl="0">
              <a:spcBef>
                <a:spcPts val="0"/>
              </a:spcBef>
              <a:buNone/>
            </a:pPr>
            <a:r>
              <a:t/>
            </a:r>
            <a:endParaRPr/>
          </a:p>
          <a:p>
            <a:pPr lvl="0" rtl="0">
              <a:spcBef>
                <a:spcPts val="0"/>
              </a:spcBef>
              <a:buNone/>
            </a:pPr>
            <a:r>
              <a:t/>
            </a:r>
            <a:endParaRPr/>
          </a:p>
        </p:txBody>
      </p:sp>
      <p:sp>
        <p:nvSpPr>
          <p:cNvPr id="329" name="Shape 329"/>
          <p:cNvSpPr/>
          <p:nvPr/>
        </p:nvSpPr>
        <p:spPr>
          <a:xfrm>
            <a:off x="3496050" y="2515875"/>
            <a:ext cx="1228500" cy="1618500"/>
          </a:xfrm>
          <a:prstGeom prst="rect">
            <a:avLst/>
          </a:prstGeom>
          <a:solidFill>
            <a:srgbClr val="FCE5CD"/>
          </a:solidFill>
          <a:ln cap="flat" cmpd="sng" w="19050">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I decided</a:t>
            </a:r>
          </a:p>
          <a:p>
            <a:pPr lvl="0" rtl="0">
              <a:spcBef>
                <a:spcPts val="0"/>
              </a:spcBef>
              <a:buNone/>
            </a:pPr>
            <a:r>
              <a:rPr lang="en"/>
              <a:t>My decision</a:t>
            </a:r>
          </a:p>
          <a:p>
            <a:pPr lvl="0" rtl="0">
              <a:spcBef>
                <a:spcPts val="0"/>
              </a:spcBef>
              <a:buNone/>
            </a:pPr>
            <a:r>
              <a:rPr lang="en"/>
              <a:t>I thought</a:t>
            </a:r>
          </a:p>
          <a:p>
            <a:pPr lvl="0" rtl="0">
              <a:spcBef>
                <a:spcPts val="0"/>
              </a:spcBef>
              <a:buNone/>
            </a:pPr>
            <a:r>
              <a:rPr lang="en"/>
              <a:t>I tried</a:t>
            </a:r>
          </a:p>
          <a:p>
            <a:pPr lvl="0" rtl="0">
              <a:spcBef>
                <a:spcPts val="0"/>
              </a:spcBef>
              <a:buNone/>
            </a:pPr>
            <a:r>
              <a:rPr lang="en"/>
              <a:t>My thinking</a:t>
            </a:r>
          </a:p>
          <a:p>
            <a:pPr lvl="0" rtl="0">
              <a:spcBef>
                <a:spcPts val="0"/>
              </a:spcBef>
              <a:buNone/>
            </a:pPr>
            <a:r>
              <a:rPr lang="en"/>
              <a:t>My direction</a:t>
            </a:r>
          </a:p>
          <a:p>
            <a:pPr lvl="0" rtl="0">
              <a:spcBef>
                <a:spcPts val="0"/>
              </a:spcBef>
              <a:buNone/>
            </a:pPr>
            <a:r>
              <a:t/>
            </a:r>
            <a:endParaRPr/>
          </a:p>
        </p:txBody>
      </p:sp>
      <p:sp>
        <p:nvSpPr>
          <p:cNvPr id="330" name="Shape 330"/>
          <p:cNvSpPr/>
          <p:nvPr/>
        </p:nvSpPr>
        <p:spPr>
          <a:xfrm>
            <a:off x="5641850" y="2515875"/>
            <a:ext cx="1332000" cy="1618500"/>
          </a:xfrm>
          <a:prstGeom prst="rect">
            <a:avLst/>
          </a:prstGeom>
          <a:solidFill>
            <a:srgbClr val="FCE5CD"/>
          </a:solidFill>
          <a:ln cap="flat" cmpd="sng" w="19050">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I decided</a:t>
            </a:r>
          </a:p>
          <a:p>
            <a:pPr lvl="0" rtl="0">
              <a:spcBef>
                <a:spcPts val="0"/>
              </a:spcBef>
              <a:buNone/>
            </a:pPr>
            <a:r>
              <a:rPr lang="en"/>
              <a:t>My decision</a:t>
            </a:r>
          </a:p>
        </p:txBody>
      </p:sp>
      <p:sp>
        <p:nvSpPr>
          <p:cNvPr id="331" name="Shape 331"/>
          <p:cNvSpPr txBox="1"/>
          <p:nvPr/>
        </p:nvSpPr>
        <p:spPr>
          <a:xfrm>
            <a:off x="1030225" y="2180081"/>
            <a:ext cx="1920300" cy="322500"/>
          </a:xfrm>
          <a:prstGeom prst="rect">
            <a:avLst/>
          </a:prstGeom>
          <a:noFill/>
          <a:ln>
            <a:noFill/>
          </a:ln>
        </p:spPr>
        <p:txBody>
          <a:bodyPr anchorCtr="0" anchor="t" bIns="91425" lIns="91425" rIns="91425" tIns="91425">
            <a:noAutofit/>
          </a:bodyPr>
          <a:lstStyle/>
          <a:p>
            <a:pPr lvl="0" rtl="0">
              <a:spcBef>
                <a:spcPts val="0"/>
              </a:spcBef>
              <a:buNone/>
            </a:pPr>
            <a:r>
              <a:rPr lang="en"/>
              <a:t>2 partial hypothesis</a:t>
            </a:r>
          </a:p>
        </p:txBody>
      </p:sp>
      <p:sp>
        <p:nvSpPr>
          <p:cNvPr id="332" name="Shape 332"/>
          <p:cNvSpPr txBox="1"/>
          <p:nvPr/>
        </p:nvSpPr>
        <p:spPr>
          <a:xfrm>
            <a:off x="3194300" y="2180081"/>
            <a:ext cx="1920300" cy="322500"/>
          </a:xfrm>
          <a:prstGeom prst="rect">
            <a:avLst/>
          </a:prstGeom>
          <a:noFill/>
          <a:ln>
            <a:noFill/>
          </a:ln>
        </p:spPr>
        <p:txBody>
          <a:bodyPr anchorCtr="0" anchor="t" bIns="91425" lIns="91425" rIns="91425" tIns="91425">
            <a:noAutofit/>
          </a:bodyPr>
          <a:lstStyle/>
          <a:p>
            <a:pPr lvl="0" rtl="0">
              <a:spcBef>
                <a:spcPts val="0"/>
              </a:spcBef>
              <a:buNone/>
            </a:pPr>
            <a:r>
              <a:rPr lang="en"/>
              <a:t>expand hypotheses</a:t>
            </a:r>
          </a:p>
        </p:txBody>
      </p:sp>
      <p:sp>
        <p:nvSpPr>
          <p:cNvPr id="333" name="Shape 333"/>
          <p:cNvSpPr txBox="1"/>
          <p:nvPr/>
        </p:nvSpPr>
        <p:spPr>
          <a:xfrm>
            <a:off x="5580975" y="2180081"/>
            <a:ext cx="2435400" cy="322500"/>
          </a:xfrm>
          <a:prstGeom prst="rect">
            <a:avLst/>
          </a:prstGeom>
          <a:noFill/>
          <a:ln>
            <a:noFill/>
          </a:ln>
        </p:spPr>
        <p:txBody>
          <a:bodyPr anchorCtr="0" anchor="t" bIns="91425" lIns="91425" rIns="91425" tIns="91425">
            <a:noAutofit/>
          </a:bodyPr>
          <a:lstStyle/>
          <a:p>
            <a:pPr lvl="0" rtl="0">
              <a:spcBef>
                <a:spcPts val="0"/>
              </a:spcBef>
              <a:buNone/>
            </a:pPr>
            <a:r>
              <a:rPr lang="en"/>
              <a:t>2 new partial hypotheses</a:t>
            </a:r>
          </a:p>
        </p:txBody>
      </p:sp>
      <p:cxnSp>
        <p:nvCxnSpPr>
          <p:cNvPr id="334" name="Shape 334"/>
          <p:cNvCxnSpPr>
            <a:stCxn id="328" idx="3"/>
            <a:endCxn id="329" idx="1"/>
          </p:cNvCxnSpPr>
          <p:nvPr/>
        </p:nvCxnSpPr>
        <p:spPr>
          <a:xfrm>
            <a:off x="2392550" y="3325125"/>
            <a:ext cx="1103400" cy="0"/>
          </a:xfrm>
          <a:prstGeom prst="straightConnector1">
            <a:avLst/>
          </a:prstGeom>
          <a:noFill/>
          <a:ln cap="flat" cmpd="sng" w="19050">
            <a:solidFill>
              <a:srgbClr val="595959"/>
            </a:solidFill>
            <a:prstDash val="solid"/>
            <a:round/>
            <a:headEnd len="lg" w="lg" type="none"/>
            <a:tailEnd len="lg" w="lg" type="triangle"/>
          </a:ln>
        </p:spPr>
      </p:cxnSp>
      <p:cxnSp>
        <p:nvCxnSpPr>
          <p:cNvPr id="335" name="Shape 335"/>
          <p:cNvCxnSpPr>
            <a:stCxn id="329" idx="3"/>
            <a:endCxn id="330" idx="1"/>
          </p:cNvCxnSpPr>
          <p:nvPr/>
        </p:nvCxnSpPr>
        <p:spPr>
          <a:xfrm>
            <a:off x="4724550" y="3325125"/>
            <a:ext cx="917400" cy="0"/>
          </a:xfrm>
          <a:prstGeom prst="straightConnector1">
            <a:avLst/>
          </a:prstGeom>
          <a:noFill/>
          <a:ln cap="flat" cmpd="sng" w="19050">
            <a:solidFill>
              <a:srgbClr val="595959"/>
            </a:solidFill>
            <a:prstDash val="solid"/>
            <a:round/>
            <a:headEnd len="lg" w="lg" type="none"/>
            <a:tailEnd len="lg" w="lg" type="triangle"/>
          </a:ln>
        </p:spPr>
      </p:cxnSp>
      <p:sp>
        <p:nvSpPr>
          <p:cNvPr id="336" name="Shape 336"/>
          <p:cNvSpPr txBox="1"/>
          <p:nvPr/>
        </p:nvSpPr>
        <p:spPr>
          <a:xfrm>
            <a:off x="4892050" y="2989331"/>
            <a:ext cx="887100" cy="322500"/>
          </a:xfrm>
          <a:prstGeom prst="rect">
            <a:avLst/>
          </a:prstGeom>
          <a:noFill/>
          <a:ln>
            <a:noFill/>
          </a:ln>
        </p:spPr>
        <p:txBody>
          <a:bodyPr anchorCtr="0" anchor="t" bIns="91425" lIns="91425" rIns="91425" tIns="91425">
            <a:noAutofit/>
          </a:bodyPr>
          <a:lstStyle/>
          <a:p>
            <a:pPr lvl="0" rtl="0">
              <a:spcBef>
                <a:spcPts val="0"/>
              </a:spcBef>
              <a:buNone/>
            </a:pPr>
            <a:r>
              <a:rPr lang="en"/>
              <a:t>prune</a:t>
            </a:r>
          </a:p>
        </p:txBody>
      </p:sp>
      <p:cxnSp>
        <p:nvCxnSpPr>
          <p:cNvPr id="337" name="Shape 337"/>
          <p:cNvCxnSpPr/>
          <p:nvPr/>
        </p:nvCxnSpPr>
        <p:spPr>
          <a:xfrm flipH="1" rot="10800000">
            <a:off x="6973850" y="3064856"/>
            <a:ext cx="402300" cy="10200"/>
          </a:xfrm>
          <a:prstGeom prst="straightConnector1">
            <a:avLst/>
          </a:prstGeom>
          <a:noFill/>
          <a:ln cap="flat" cmpd="sng" w="19050">
            <a:solidFill>
              <a:srgbClr val="595959"/>
            </a:solidFill>
            <a:prstDash val="solid"/>
            <a:round/>
            <a:headEnd len="lg" w="lg" type="none"/>
            <a:tailEnd len="lg" w="lg" type="triangle"/>
          </a:ln>
        </p:spPr>
      </p:cxnSp>
      <p:sp>
        <p:nvSpPr>
          <p:cNvPr id="338" name="Shape 338"/>
          <p:cNvSpPr txBox="1"/>
          <p:nvPr/>
        </p:nvSpPr>
        <p:spPr>
          <a:xfrm>
            <a:off x="7141350" y="2989331"/>
            <a:ext cx="887100" cy="322500"/>
          </a:xfrm>
          <a:prstGeom prst="rect">
            <a:avLst/>
          </a:prstGeom>
          <a:noFill/>
          <a:ln>
            <a:noFill/>
          </a:ln>
        </p:spPr>
        <p:txBody>
          <a:bodyPr anchorCtr="0" anchor="t" bIns="91425" lIns="91425" rIns="91425" tIns="91425">
            <a:noAutofit/>
          </a:bodyPr>
          <a:lstStyle/>
          <a:p>
            <a:pPr lvl="0" rtl="0">
              <a:spcBef>
                <a:spcPts val="0"/>
              </a:spcBef>
              <a:buNone/>
            </a:pPr>
            <a:r>
              <a:rPr lang="en"/>
              <a:t>… </a:t>
            </a:r>
          </a:p>
        </p:txBody>
      </p:sp>
      <p:sp>
        <p:nvSpPr>
          <p:cNvPr id="339" name="Shape 339"/>
          <p:cNvSpPr txBox="1"/>
          <p:nvPr/>
        </p:nvSpPr>
        <p:spPr>
          <a:xfrm>
            <a:off x="2500750" y="3022968"/>
            <a:ext cx="887100" cy="322500"/>
          </a:xfrm>
          <a:prstGeom prst="rect">
            <a:avLst/>
          </a:prstGeom>
          <a:noFill/>
          <a:ln>
            <a:noFill/>
          </a:ln>
        </p:spPr>
        <p:txBody>
          <a:bodyPr anchorCtr="0" anchor="t" bIns="91425" lIns="91425" rIns="91425" tIns="91425">
            <a:noAutofit/>
          </a:bodyPr>
          <a:lstStyle/>
          <a:p>
            <a:pPr lvl="0" rtl="0" algn="ctr">
              <a:spcBef>
                <a:spcPts val="0"/>
              </a:spcBef>
              <a:buNone/>
            </a:pPr>
            <a:r>
              <a:rPr lang="en"/>
              <a:t>expand</a:t>
            </a:r>
          </a:p>
          <a:p>
            <a:pPr lvl="0" rtl="0" algn="ctr">
              <a:spcBef>
                <a:spcPts val="0"/>
              </a:spcBef>
              <a:buNone/>
            </a:pPr>
            <a:r>
              <a:rPr lang="en"/>
              <a:t>and </a:t>
            </a:r>
          </a:p>
          <a:p>
            <a:pPr lvl="0" rtl="0" algn="ctr">
              <a:spcBef>
                <a:spcPts val="0"/>
              </a:spcBef>
              <a:buNone/>
            </a:pPr>
            <a:r>
              <a:rPr lang="en"/>
              <a:t>sort</a:t>
            </a:r>
          </a:p>
        </p:txBody>
      </p:sp>
      <p:pic>
        <p:nvPicPr>
          <p:cNvPr id="340" name="Shape 340"/>
          <p:cNvPicPr preferRelativeResize="0"/>
          <p:nvPr/>
        </p:nvPicPr>
        <p:blipFill>
          <a:blip r:embed="rId3">
            <a:alphaModFix/>
          </a:blip>
          <a:stretch>
            <a:fillRect/>
          </a:stretch>
        </p:blipFill>
        <p:spPr>
          <a:xfrm>
            <a:off x="903562" y="1092077"/>
            <a:ext cx="7336886" cy="63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Code</a:t>
            </a:r>
          </a:p>
        </p:txBody>
      </p:sp>
      <p:sp>
        <p:nvSpPr>
          <p:cNvPr id="346" name="Shape 346"/>
          <p:cNvSpPr txBox="1"/>
          <p:nvPr>
            <p:ph idx="1" type="body"/>
          </p:nvPr>
        </p:nvSpPr>
        <p:spPr>
          <a:xfrm>
            <a:off x="182775" y="846575"/>
            <a:ext cx="8778300" cy="3949200"/>
          </a:xfrm>
          <a:prstGeom prst="rect">
            <a:avLst/>
          </a:prstGeom>
        </p:spPr>
        <p:txBody>
          <a:bodyPr anchorCtr="0" anchor="t" bIns="91425" lIns="91425" rIns="91425" tIns="91425">
            <a:noAutofit/>
          </a:bodyPr>
          <a:lstStyle/>
          <a:p>
            <a:pPr lvl="0">
              <a:spcBef>
                <a:spcPts val="0"/>
              </a:spcBef>
              <a:buNone/>
            </a:pPr>
            <a:r>
              <a:rPr lang="en" sz="1200"/>
              <a:t>Source: </a:t>
            </a:r>
            <a:r>
              <a:rPr lang="en" sz="1200" u="sng">
                <a:solidFill>
                  <a:schemeClr val="hlink"/>
                </a:solidFill>
                <a:hlinkClick r:id="rId3"/>
              </a:rPr>
              <a:t>https://github.com/keveman/tensorflow-tutorial/blob/master/PTB%20Word%20Language%20Modeling.ipynb</a:t>
            </a:r>
          </a:p>
          <a:p>
            <a:pPr lvl="0">
              <a:spcBef>
                <a:spcPts val="0"/>
              </a:spcBef>
              <a:buNone/>
            </a:pPr>
            <a:r>
              <a:t/>
            </a:r>
            <a:endParaRPr sz="1200"/>
          </a:p>
        </p:txBody>
      </p:sp>
      <p:pic>
        <p:nvPicPr>
          <p:cNvPr descr="Screen Shot 2017-08-05 at 12.54.35 PM.png" id="347" name="Shape 347"/>
          <p:cNvPicPr preferRelativeResize="0"/>
          <p:nvPr/>
        </p:nvPicPr>
        <p:blipFill>
          <a:blip r:embed="rId4">
            <a:alphaModFix/>
          </a:blip>
          <a:stretch>
            <a:fillRect/>
          </a:stretch>
        </p:blipFill>
        <p:spPr>
          <a:xfrm>
            <a:off x="1452624" y="1518150"/>
            <a:ext cx="6238774" cy="3034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Code</a:t>
            </a:r>
          </a:p>
        </p:txBody>
      </p:sp>
      <p:pic>
        <p:nvPicPr>
          <p:cNvPr descr="Screen Shot 2017-08-05 at 12.57.45 PM.png" id="353" name="Shape 353"/>
          <p:cNvPicPr preferRelativeResize="0"/>
          <p:nvPr/>
        </p:nvPicPr>
        <p:blipFill>
          <a:blip r:embed="rId3">
            <a:alphaModFix/>
          </a:blip>
          <a:stretch>
            <a:fillRect/>
          </a:stretch>
        </p:blipFill>
        <p:spPr>
          <a:xfrm>
            <a:off x="32137" y="1265412"/>
            <a:ext cx="6336370" cy="3721125"/>
          </a:xfrm>
          <a:prstGeom prst="rect">
            <a:avLst/>
          </a:prstGeom>
          <a:noFill/>
          <a:ln>
            <a:noFill/>
          </a:ln>
        </p:spPr>
      </p:pic>
      <p:sp>
        <p:nvSpPr>
          <p:cNvPr id="354" name="Shape 354"/>
          <p:cNvSpPr/>
          <p:nvPr/>
        </p:nvSpPr>
        <p:spPr>
          <a:xfrm>
            <a:off x="126450" y="3492650"/>
            <a:ext cx="4429200" cy="1028700"/>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355" name="Shape 355"/>
          <p:cNvGrpSpPr/>
          <p:nvPr/>
        </p:nvGrpSpPr>
        <p:grpSpPr>
          <a:xfrm>
            <a:off x="4739192" y="2056984"/>
            <a:ext cx="4328600" cy="1867477"/>
            <a:chOff x="1583387" y="871712"/>
            <a:chExt cx="5846300" cy="2555737"/>
          </a:xfrm>
        </p:grpSpPr>
        <p:sp>
          <p:nvSpPr>
            <p:cNvPr id="356" name="Shape 356"/>
            <p:cNvSpPr/>
            <p:nvPr/>
          </p:nvSpPr>
          <p:spPr>
            <a:xfrm>
              <a:off x="1583387" y="1723543"/>
              <a:ext cx="420600" cy="852000"/>
            </a:xfrm>
            <a:prstGeom prst="rect">
              <a:avLst/>
            </a:prstGeom>
            <a:solidFill>
              <a:srgbClr val="D0E0E3"/>
            </a:solidFill>
            <a:ln cap="flat" cmpd="sng" w="19050">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7" name="Shape 357"/>
            <p:cNvSpPr/>
            <p:nvPr/>
          </p:nvSpPr>
          <p:spPr>
            <a:xfrm>
              <a:off x="1583387" y="2980150"/>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a:t>
              </a:r>
            </a:p>
          </p:txBody>
        </p:sp>
        <p:sp>
          <p:nvSpPr>
            <p:cNvPr id="358" name="Shape 358"/>
            <p:cNvSpPr/>
            <p:nvPr/>
          </p:nvSpPr>
          <p:spPr>
            <a:xfrm>
              <a:off x="2358487" y="1723543"/>
              <a:ext cx="420600" cy="852000"/>
            </a:xfrm>
            <a:prstGeom prst="rect">
              <a:avLst/>
            </a:prstGeom>
            <a:solidFill>
              <a:srgbClr val="D0E0E3"/>
            </a:solidFill>
            <a:ln cap="flat" cmpd="sng" w="19050">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59" name="Shape 359"/>
            <p:cNvSpPr/>
            <p:nvPr/>
          </p:nvSpPr>
          <p:spPr>
            <a:xfrm>
              <a:off x="2358487" y="2980150"/>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B</a:t>
              </a:r>
            </a:p>
          </p:txBody>
        </p:sp>
        <p:sp>
          <p:nvSpPr>
            <p:cNvPr id="360" name="Shape 360"/>
            <p:cNvSpPr/>
            <p:nvPr/>
          </p:nvSpPr>
          <p:spPr>
            <a:xfrm>
              <a:off x="3133587" y="1723543"/>
              <a:ext cx="420600" cy="852000"/>
            </a:xfrm>
            <a:prstGeom prst="rect">
              <a:avLst/>
            </a:prstGeom>
            <a:solidFill>
              <a:srgbClr val="D0E0E3"/>
            </a:solidFill>
            <a:ln cap="flat" cmpd="sng" w="19050">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61" name="Shape 361"/>
            <p:cNvSpPr/>
            <p:nvPr/>
          </p:nvSpPr>
          <p:spPr>
            <a:xfrm>
              <a:off x="3133587" y="2980150"/>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C</a:t>
              </a:r>
            </a:p>
          </p:txBody>
        </p:sp>
        <p:sp>
          <p:nvSpPr>
            <p:cNvPr id="362" name="Shape 362"/>
            <p:cNvSpPr/>
            <p:nvPr/>
          </p:nvSpPr>
          <p:spPr>
            <a:xfrm>
              <a:off x="3908687" y="1723543"/>
              <a:ext cx="420600" cy="852000"/>
            </a:xfrm>
            <a:prstGeom prst="rect">
              <a:avLst/>
            </a:prstGeom>
            <a:solidFill>
              <a:srgbClr val="D0E0E3"/>
            </a:solidFill>
            <a:ln cap="flat" cmpd="sng" w="19050">
              <a:solidFill>
                <a:srgbClr val="FF99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v</a:t>
              </a:r>
            </a:p>
          </p:txBody>
        </p:sp>
        <p:sp>
          <p:nvSpPr>
            <p:cNvPr id="363" name="Shape 363"/>
            <p:cNvSpPr/>
            <p:nvPr/>
          </p:nvSpPr>
          <p:spPr>
            <a:xfrm>
              <a:off x="3908687" y="2980150"/>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D</a:t>
              </a:r>
            </a:p>
          </p:txBody>
        </p:sp>
        <p:sp>
          <p:nvSpPr>
            <p:cNvPr id="364" name="Shape 364"/>
            <p:cNvSpPr/>
            <p:nvPr/>
          </p:nvSpPr>
          <p:spPr>
            <a:xfrm>
              <a:off x="4683787" y="1723543"/>
              <a:ext cx="420600" cy="852000"/>
            </a:xfrm>
            <a:prstGeom prst="rect">
              <a:avLst/>
            </a:prstGeom>
            <a:solidFill>
              <a:srgbClr val="D9D2E9"/>
            </a:solidFill>
            <a:ln cap="flat" cmpd="sng" w="19050">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65" name="Shape 365"/>
            <p:cNvSpPr/>
            <p:nvPr/>
          </p:nvSpPr>
          <p:spPr>
            <a:xfrm>
              <a:off x="4683787" y="2980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a:t>
              </a:r>
            </a:p>
          </p:txBody>
        </p:sp>
        <p:sp>
          <p:nvSpPr>
            <p:cNvPr id="366" name="Shape 366"/>
            <p:cNvSpPr/>
            <p:nvPr/>
          </p:nvSpPr>
          <p:spPr>
            <a:xfrm>
              <a:off x="5458887" y="1723543"/>
              <a:ext cx="420600" cy="852000"/>
            </a:xfrm>
            <a:prstGeom prst="rect">
              <a:avLst/>
            </a:prstGeom>
            <a:solidFill>
              <a:srgbClr val="D9D2E9"/>
            </a:solidFill>
            <a:ln cap="flat" cmpd="sng" w="19050">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67" name="Shape 367"/>
            <p:cNvSpPr/>
            <p:nvPr/>
          </p:nvSpPr>
          <p:spPr>
            <a:xfrm>
              <a:off x="5458887" y="2980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X</a:t>
              </a:r>
            </a:p>
          </p:txBody>
        </p:sp>
        <p:sp>
          <p:nvSpPr>
            <p:cNvPr id="368" name="Shape 368"/>
            <p:cNvSpPr/>
            <p:nvPr/>
          </p:nvSpPr>
          <p:spPr>
            <a:xfrm>
              <a:off x="6233987" y="1723543"/>
              <a:ext cx="420600" cy="852000"/>
            </a:xfrm>
            <a:prstGeom prst="rect">
              <a:avLst/>
            </a:prstGeom>
            <a:solidFill>
              <a:srgbClr val="D9D2E9"/>
            </a:solidFill>
            <a:ln cap="flat" cmpd="sng" w="19050">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69" name="Shape 369"/>
            <p:cNvSpPr/>
            <p:nvPr/>
          </p:nvSpPr>
          <p:spPr>
            <a:xfrm>
              <a:off x="6233987" y="2980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Y</a:t>
              </a:r>
            </a:p>
          </p:txBody>
        </p:sp>
        <p:sp>
          <p:nvSpPr>
            <p:cNvPr id="370" name="Shape 370"/>
            <p:cNvSpPr/>
            <p:nvPr/>
          </p:nvSpPr>
          <p:spPr>
            <a:xfrm>
              <a:off x="7009087" y="1723543"/>
              <a:ext cx="420600" cy="852000"/>
            </a:xfrm>
            <a:prstGeom prst="rect">
              <a:avLst/>
            </a:prstGeom>
            <a:solidFill>
              <a:srgbClr val="D9D2E9"/>
            </a:solidFill>
            <a:ln cap="flat" cmpd="sng" w="19050">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71" name="Shape 371"/>
            <p:cNvSpPr/>
            <p:nvPr/>
          </p:nvSpPr>
          <p:spPr>
            <a:xfrm>
              <a:off x="7009087" y="2980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Z</a:t>
              </a:r>
            </a:p>
          </p:txBody>
        </p:sp>
        <p:sp>
          <p:nvSpPr>
            <p:cNvPr id="372" name="Shape 372"/>
            <p:cNvSpPr/>
            <p:nvPr/>
          </p:nvSpPr>
          <p:spPr>
            <a:xfrm>
              <a:off x="4683787" y="871712"/>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X</a:t>
              </a:r>
            </a:p>
          </p:txBody>
        </p:sp>
        <p:sp>
          <p:nvSpPr>
            <p:cNvPr id="373" name="Shape 373"/>
            <p:cNvSpPr/>
            <p:nvPr/>
          </p:nvSpPr>
          <p:spPr>
            <a:xfrm>
              <a:off x="5458887" y="871712"/>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Y</a:t>
              </a:r>
            </a:p>
          </p:txBody>
        </p:sp>
        <p:sp>
          <p:nvSpPr>
            <p:cNvPr id="374" name="Shape 374"/>
            <p:cNvSpPr/>
            <p:nvPr/>
          </p:nvSpPr>
          <p:spPr>
            <a:xfrm>
              <a:off x="6233987" y="871712"/>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Z</a:t>
              </a:r>
            </a:p>
          </p:txBody>
        </p:sp>
        <p:sp>
          <p:nvSpPr>
            <p:cNvPr id="375" name="Shape 375"/>
            <p:cNvSpPr/>
            <p:nvPr/>
          </p:nvSpPr>
          <p:spPr>
            <a:xfrm>
              <a:off x="7009087" y="871712"/>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Q</a:t>
              </a:r>
            </a:p>
          </p:txBody>
        </p:sp>
        <p:cxnSp>
          <p:nvCxnSpPr>
            <p:cNvPr id="376" name="Shape 376"/>
            <p:cNvCxnSpPr>
              <a:stCxn id="356" idx="3"/>
              <a:endCxn id="358" idx="1"/>
            </p:cNvCxnSpPr>
            <p:nvPr/>
          </p:nvCxnSpPr>
          <p:spPr>
            <a:xfrm>
              <a:off x="20039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77" name="Shape 377"/>
            <p:cNvCxnSpPr>
              <a:stCxn id="358" idx="3"/>
              <a:endCxn id="360" idx="1"/>
            </p:cNvCxnSpPr>
            <p:nvPr/>
          </p:nvCxnSpPr>
          <p:spPr>
            <a:xfrm>
              <a:off x="27790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78" name="Shape 378"/>
            <p:cNvCxnSpPr>
              <a:stCxn id="360" idx="3"/>
              <a:endCxn id="362" idx="1"/>
            </p:cNvCxnSpPr>
            <p:nvPr/>
          </p:nvCxnSpPr>
          <p:spPr>
            <a:xfrm>
              <a:off x="35541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79" name="Shape 379"/>
            <p:cNvCxnSpPr>
              <a:stCxn id="362" idx="3"/>
              <a:endCxn id="364" idx="1"/>
            </p:cNvCxnSpPr>
            <p:nvPr/>
          </p:nvCxnSpPr>
          <p:spPr>
            <a:xfrm>
              <a:off x="43292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80" name="Shape 380"/>
            <p:cNvCxnSpPr>
              <a:stCxn id="364" idx="3"/>
              <a:endCxn id="366" idx="1"/>
            </p:cNvCxnSpPr>
            <p:nvPr/>
          </p:nvCxnSpPr>
          <p:spPr>
            <a:xfrm>
              <a:off x="51043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81" name="Shape 381"/>
            <p:cNvCxnSpPr>
              <a:stCxn id="366" idx="3"/>
              <a:endCxn id="368" idx="1"/>
            </p:cNvCxnSpPr>
            <p:nvPr/>
          </p:nvCxnSpPr>
          <p:spPr>
            <a:xfrm>
              <a:off x="58794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82" name="Shape 382"/>
            <p:cNvCxnSpPr>
              <a:stCxn id="368" idx="3"/>
              <a:endCxn id="370" idx="1"/>
            </p:cNvCxnSpPr>
            <p:nvPr/>
          </p:nvCxnSpPr>
          <p:spPr>
            <a:xfrm>
              <a:off x="6654587" y="2149543"/>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383" name="Shape 383"/>
            <p:cNvCxnSpPr>
              <a:stCxn id="357" idx="0"/>
              <a:endCxn id="356" idx="2"/>
            </p:cNvCxnSpPr>
            <p:nvPr/>
          </p:nvCxnSpPr>
          <p:spPr>
            <a:xfrm rot="10800000">
              <a:off x="1793687" y="2575750"/>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84" name="Shape 384"/>
            <p:cNvCxnSpPr>
              <a:stCxn id="359" idx="0"/>
              <a:endCxn id="358" idx="2"/>
            </p:cNvCxnSpPr>
            <p:nvPr/>
          </p:nvCxnSpPr>
          <p:spPr>
            <a:xfrm rot="10800000">
              <a:off x="2568787" y="2575750"/>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85" name="Shape 385"/>
            <p:cNvCxnSpPr>
              <a:stCxn id="361" idx="0"/>
              <a:endCxn id="360" idx="2"/>
            </p:cNvCxnSpPr>
            <p:nvPr/>
          </p:nvCxnSpPr>
          <p:spPr>
            <a:xfrm rot="10800000">
              <a:off x="3343887" y="2575750"/>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86" name="Shape 386"/>
            <p:cNvCxnSpPr>
              <a:stCxn id="363" idx="0"/>
              <a:endCxn id="362" idx="2"/>
            </p:cNvCxnSpPr>
            <p:nvPr/>
          </p:nvCxnSpPr>
          <p:spPr>
            <a:xfrm rot="10800000">
              <a:off x="4118987" y="2575750"/>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87" name="Shape 387"/>
            <p:cNvCxnSpPr>
              <a:stCxn id="365" idx="0"/>
              <a:endCxn id="364" idx="2"/>
            </p:cNvCxnSpPr>
            <p:nvPr/>
          </p:nvCxnSpPr>
          <p:spPr>
            <a:xfrm rot="10800000">
              <a:off x="4894087" y="2575750"/>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88" name="Shape 388"/>
            <p:cNvCxnSpPr>
              <a:stCxn id="367" idx="0"/>
              <a:endCxn id="366" idx="2"/>
            </p:cNvCxnSpPr>
            <p:nvPr/>
          </p:nvCxnSpPr>
          <p:spPr>
            <a:xfrm rot="10800000">
              <a:off x="5669187" y="2575750"/>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89" name="Shape 389"/>
            <p:cNvCxnSpPr>
              <a:stCxn id="369" idx="0"/>
              <a:endCxn id="368" idx="2"/>
            </p:cNvCxnSpPr>
            <p:nvPr/>
          </p:nvCxnSpPr>
          <p:spPr>
            <a:xfrm rot="10800000">
              <a:off x="6444287" y="2575750"/>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90" name="Shape 390"/>
            <p:cNvCxnSpPr>
              <a:stCxn id="371" idx="0"/>
              <a:endCxn id="370" idx="2"/>
            </p:cNvCxnSpPr>
            <p:nvPr/>
          </p:nvCxnSpPr>
          <p:spPr>
            <a:xfrm rot="10800000">
              <a:off x="7219387" y="2575750"/>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91" name="Shape 391"/>
            <p:cNvCxnSpPr>
              <a:stCxn id="364" idx="0"/>
              <a:endCxn id="372" idx="2"/>
            </p:cNvCxnSpPr>
            <p:nvPr/>
          </p:nvCxnSpPr>
          <p:spPr>
            <a:xfrm rot="10800000">
              <a:off x="4894087" y="1319143"/>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92" name="Shape 392"/>
            <p:cNvCxnSpPr>
              <a:stCxn id="366" idx="0"/>
              <a:endCxn id="373" idx="2"/>
            </p:cNvCxnSpPr>
            <p:nvPr/>
          </p:nvCxnSpPr>
          <p:spPr>
            <a:xfrm rot="10800000">
              <a:off x="5669187" y="1319143"/>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93" name="Shape 393"/>
            <p:cNvCxnSpPr>
              <a:stCxn id="368" idx="0"/>
              <a:endCxn id="374" idx="2"/>
            </p:cNvCxnSpPr>
            <p:nvPr/>
          </p:nvCxnSpPr>
          <p:spPr>
            <a:xfrm rot="10800000">
              <a:off x="6444287" y="1319143"/>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394" name="Shape 394"/>
            <p:cNvCxnSpPr>
              <a:stCxn id="370" idx="0"/>
              <a:endCxn id="375" idx="2"/>
            </p:cNvCxnSpPr>
            <p:nvPr/>
          </p:nvCxnSpPr>
          <p:spPr>
            <a:xfrm rot="10800000">
              <a:off x="7219387" y="1319143"/>
              <a:ext cx="0" cy="404400"/>
            </a:xfrm>
            <a:prstGeom prst="straightConnector1">
              <a:avLst/>
            </a:prstGeom>
            <a:noFill/>
            <a:ln cap="flat" cmpd="sng" w="19050">
              <a:solidFill>
                <a:schemeClr val="dk2"/>
              </a:solidFill>
              <a:prstDash val="solid"/>
              <a:round/>
              <a:headEnd len="lg" w="lg" type="none"/>
              <a:tailEnd len="lg" w="lg" type="triangle"/>
            </a:ln>
          </p:spPr>
        </p:cxnSp>
      </p:grpSp>
      <p:sp>
        <p:nvSpPr>
          <p:cNvPr id="395" name="Shape 395"/>
          <p:cNvSpPr/>
          <p:nvPr/>
        </p:nvSpPr>
        <p:spPr>
          <a:xfrm>
            <a:off x="6850461" y="1949900"/>
            <a:ext cx="2259600" cy="636000"/>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 Shot 2017-08-05 at 12.54.35 PM.png" id="396" name="Shape 396"/>
          <p:cNvPicPr preferRelativeResize="0"/>
          <p:nvPr/>
        </p:nvPicPr>
        <p:blipFill>
          <a:blip r:embed="rId4">
            <a:alphaModFix/>
          </a:blip>
          <a:stretch>
            <a:fillRect/>
          </a:stretch>
        </p:blipFill>
        <p:spPr>
          <a:xfrm>
            <a:off x="6292294" y="427325"/>
            <a:ext cx="2805928" cy="1364774"/>
          </a:xfrm>
          <a:prstGeom prst="rect">
            <a:avLst/>
          </a:prstGeom>
          <a:noFill/>
          <a:ln cap="flat" cmpd="sng" w="19050">
            <a:solidFill>
              <a:srgbClr val="FF9900"/>
            </a:solidFill>
            <a:prstDash val="solid"/>
            <a:round/>
            <a:headEnd len="med" w="med" type="none"/>
            <a:tailEnd len="med" w="med" type="none"/>
          </a:ln>
        </p:spPr>
      </p:pic>
      <p:sp>
        <p:nvSpPr>
          <p:cNvPr id="397" name="Shape 397"/>
          <p:cNvSpPr/>
          <p:nvPr/>
        </p:nvSpPr>
        <p:spPr>
          <a:xfrm>
            <a:off x="126450" y="2619813"/>
            <a:ext cx="4429200" cy="86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8" name="Shape 398"/>
          <p:cNvSpPr/>
          <p:nvPr/>
        </p:nvSpPr>
        <p:spPr>
          <a:xfrm>
            <a:off x="4688900" y="2619831"/>
            <a:ext cx="4429200" cy="1364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Deep Learning Vicious Cycle</a:t>
            </a:r>
          </a:p>
        </p:txBody>
      </p:sp>
      <p:sp>
        <p:nvSpPr>
          <p:cNvPr id="404" name="Shape 404"/>
          <p:cNvSpPr/>
          <p:nvPr/>
        </p:nvSpPr>
        <p:spPr>
          <a:xfrm>
            <a:off x="287825" y="2252625"/>
            <a:ext cx="1689600" cy="8136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1800">
                <a:latin typeface="Roboto"/>
                <a:ea typeface="Roboto"/>
                <a:cs typeface="Roboto"/>
                <a:sym typeface="Roboto"/>
              </a:rPr>
              <a:t>Model Runs</a:t>
            </a:r>
          </a:p>
        </p:txBody>
      </p:sp>
      <p:sp>
        <p:nvSpPr>
          <p:cNvPr id="405" name="Shape 405"/>
          <p:cNvSpPr/>
          <p:nvPr/>
        </p:nvSpPr>
        <p:spPr>
          <a:xfrm>
            <a:off x="2536425" y="2252625"/>
            <a:ext cx="1689600" cy="8136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Roboto"/>
                <a:ea typeface="Roboto"/>
                <a:cs typeface="Roboto"/>
                <a:sym typeface="Roboto"/>
              </a:rPr>
              <a:t>Loss Goes Down</a:t>
            </a:r>
          </a:p>
        </p:txBody>
      </p:sp>
      <p:sp>
        <p:nvSpPr>
          <p:cNvPr id="406" name="Shape 406"/>
          <p:cNvSpPr/>
          <p:nvPr/>
        </p:nvSpPr>
        <p:spPr>
          <a:xfrm>
            <a:off x="4785025" y="2252625"/>
            <a:ext cx="1689600" cy="8136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Roboto"/>
                <a:ea typeface="Roboto"/>
                <a:cs typeface="Roboto"/>
                <a:sym typeface="Roboto"/>
              </a:rPr>
              <a:t>Overfit</a:t>
            </a:r>
          </a:p>
        </p:txBody>
      </p:sp>
      <p:sp>
        <p:nvSpPr>
          <p:cNvPr id="407" name="Shape 407"/>
          <p:cNvSpPr/>
          <p:nvPr/>
        </p:nvSpPr>
        <p:spPr>
          <a:xfrm>
            <a:off x="7096200" y="2252625"/>
            <a:ext cx="1689600" cy="8136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Roboto"/>
                <a:ea typeface="Roboto"/>
                <a:cs typeface="Roboto"/>
                <a:sym typeface="Roboto"/>
              </a:rPr>
              <a:t>Regularize</a:t>
            </a:r>
          </a:p>
        </p:txBody>
      </p:sp>
      <p:sp>
        <p:nvSpPr>
          <p:cNvPr id="408" name="Shape 408"/>
          <p:cNvSpPr/>
          <p:nvPr/>
        </p:nvSpPr>
        <p:spPr>
          <a:xfrm>
            <a:off x="2029525" y="2571825"/>
            <a:ext cx="454800" cy="175200"/>
          </a:xfrm>
          <a:prstGeom prst="rightArrow">
            <a:avLst>
              <a:gd fmla="val 50000" name="adj1"/>
              <a:gd fmla="val 50000" name="adj2"/>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9" name="Shape 409"/>
          <p:cNvSpPr/>
          <p:nvPr/>
        </p:nvSpPr>
        <p:spPr>
          <a:xfrm>
            <a:off x="4278125" y="2571825"/>
            <a:ext cx="454800" cy="175200"/>
          </a:xfrm>
          <a:prstGeom prst="rightArrow">
            <a:avLst>
              <a:gd fmla="val 50000" name="adj1"/>
              <a:gd fmla="val 50000" name="adj2"/>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0" name="Shape 410"/>
          <p:cNvSpPr/>
          <p:nvPr/>
        </p:nvSpPr>
        <p:spPr>
          <a:xfrm>
            <a:off x="5681950" y="1616600"/>
            <a:ext cx="2502600" cy="636000"/>
          </a:xfrm>
          <a:prstGeom prst="uturnArrow">
            <a:avLst>
              <a:gd fmla="val 25000" name="adj1"/>
              <a:gd fmla="val 25000" name="adj2"/>
              <a:gd fmla="val 25000" name="adj3"/>
              <a:gd fmla="val 43750" name="adj4"/>
              <a:gd fmla="val 100000" name="adj5"/>
            </a:avLst>
          </a:prstGeom>
          <a:solidFill>
            <a:srgbClr val="9FC5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1" name="Shape 411"/>
          <p:cNvSpPr/>
          <p:nvPr/>
        </p:nvSpPr>
        <p:spPr>
          <a:xfrm rot="10800000">
            <a:off x="5581500" y="3068331"/>
            <a:ext cx="2502600" cy="636000"/>
          </a:xfrm>
          <a:prstGeom prst="uturnArrow">
            <a:avLst>
              <a:gd fmla="val 25000" name="adj1"/>
              <a:gd fmla="val 25000" name="adj2"/>
              <a:gd fmla="val 25000" name="adj3"/>
              <a:gd fmla="val 43750" name="adj4"/>
              <a:gd fmla="val 100000" name="adj5"/>
            </a:avLst>
          </a:prstGeom>
          <a:solidFill>
            <a:srgbClr val="9FC5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12" name="Shape 412"/>
          <p:cNvCxnSpPr>
            <a:stCxn id="413" idx="2"/>
            <a:endCxn id="403" idx="2"/>
          </p:cNvCxnSpPr>
          <p:nvPr/>
        </p:nvCxnSpPr>
        <p:spPr>
          <a:xfrm rot="10800000">
            <a:off x="4572000" y="758525"/>
            <a:ext cx="0" cy="4037400"/>
          </a:xfrm>
          <a:prstGeom prst="straightConnector1">
            <a:avLst/>
          </a:prstGeom>
          <a:noFill/>
          <a:ln cap="flat" cmpd="sng" w="38100">
            <a:solidFill>
              <a:srgbClr val="9FC5E8"/>
            </a:solidFill>
            <a:prstDash val="dot"/>
            <a:round/>
            <a:headEnd len="lg" w="lg" type="none"/>
            <a:tailEnd len="lg" w="lg" type="none"/>
          </a:ln>
        </p:spPr>
      </p:cxnSp>
      <p:pic>
        <p:nvPicPr>
          <p:cNvPr descr="IBM Personal Computer - Wikipedia" id="414" name="Shape 414"/>
          <p:cNvPicPr preferRelativeResize="0"/>
          <p:nvPr/>
        </p:nvPicPr>
        <p:blipFill>
          <a:blip r:embed="rId3">
            <a:alphaModFix/>
          </a:blip>
          <a:stretch>
            <a:fillRect/>
          </a:stretch>
        </p:blipFill>
        <p:spPr>
          <a:xfrm>
            <a:off x="1602237" y="3841974"/>
            <a:ext cx="1309372" cy="1216625"/>
          </a:xfrm>
          <a:prstGeom prst="rect">
            <a:avLst/>
          </a:prstGeom>
          <a:noFill/>
          <a:ln>
            <a:noFill/>
          </a:ln>
        </p:spPr>
      </p:pic>
      <p:pic>
        <p:nvPicPr>
          <p:cNvPr descr="File:Inside Suite.jpg - Wikimedia Commons" id="415" name="Shape 415"/>
          <p:cNvPicPr preferRelativeResize="0"/>
          <p:nvPr/>
        </p:nvPicPr>
        <p:blipFill>
          <a:blip r:embed="rId4">
            <a:alphaModFix/>
          </a:blip>
          <a:stretch>
            <a:fillRect/>
          </a:stretch>
        </p:blipFill>
        <p:spPr>
          <a:xfrm>
            <a:off x="6059350" y="3867837"/>
            <a:ext cx="1747800" cy="1164898"/>
          </a:xfrm>
          <a:prstGeom prst="rect">
            <a:avLst/>
          </a:prstGeom>
          <a:noFill/>
          <a:ln>
            <a:noFill/>
          </a:ln>
        </p:spPr>
      </p:pic>
      <p:sp>
        <p:nvSpPr>
          <p:cNvPr id="416" name="Shape 416"/>
          <p:cNvSpPr txBox="1"/>
          <p:nvPr/>
        </p:nvSpPr>
        <p:spPr>
          <a:xfrm>
            <a:off x="5538450" y="1385425"/>
            <a:ext cx="2588700" cy="240300"/>
          </a:xfrm>
          <a:prstGeom prst="rect">
            <a:avLst/>
          </a:prstGeom>
          <a:noFill/>
          <a:ln>
            <a:noFill/>
          </a:ln>
        </p:spPr>
        <p:txBody>
          <a:bodyPr anchorCtr="0" anchor="ctr" bIns="91425" lIns="91425" rIns="91425" tIns="91425">
            <a:noAutofit/>
          </a:bodyPr>
          <a:lstStyle/>
          <a:p>
            <a:pPr lvl="0" algn="ctr">
              <a:spcBef>
                <a:spcPts val="0"/>
              </a:spcBef>
              <a:buNone/>
            </a:pPr>
            <a:r>
              <a:rPr lang="en">
                <a:latin typeface="Roboto"/>
                <a:ea typeface="Roboto"/>
                <a:cs typeface="Roboto"/>
                <a:sym typeface="Roboto"/>
              </a:rPr>
              <a:t>Arch Search / Hyper Params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idx="1" type="body"/>
          </p:nvPr>
        </p:nvSpPr>
        <p:spPr>
          <a:xfrm>
            <a:off x="182775" y="846575"/>
            <a:ext cx="8778300" cy="3949200"/>
          </a:xfrm>
          <a:prstGeom prst="rect">
            <a:avLst/>
          </a:prstGeom>
        </p:spPr>
        <p:txBody>
          <a:bodyPr anchorCtr="0" anchor="t" bIns="91425" lIns="91425" rIns="91425" tIns="91425">
            <a:noAutofit/>
          </a:bodyPr>
          <a:lstStyle/>
          <a:p>
            <a:pPr indent="-323850" lvl="0" marL="457200" rtl="0">
              <a:lnSpc>
                <a:spcPct val="115000"/>
              </a:lnSpc>
              <a:spcBef>
                <a:spcPts val="0"/>
              </a:spcBef>
              <a:buSzPct val="100000"/>
            </a:pPr>
            <a:r>
              <a:rPr lang="en" sz="1500"/>
              <a:t>Long sequences?</a:t>
            </a:r>
          </a:p>
          <a:p>
            <a:pPr indent="-323850" lvl="1" marL="914400" rtl="0">
              <a:lnSpc>
                <a:spcPct val="115000"/>
              </a:lnSpc>
              <a:spcBef>
                <a:spcPts val="0"/>
              </a:spcBef>
              <a:buSzPct val="100000"/>
            </a:pPr>
            <a:r>
              <a:rPr lang="en" sz="1500"/>
              <a:t>Attention</a:t>
            </a:r>
          </a:p>
          <a:p>
            <a:pPr indent="-323850" lvl="1" marL="914400" rtl="0">
              <a:lnSpc>
                <a:spcPct val="115000"/>
              </a:lnSpc>
              <a:spcBef>
                <a:spcPts val="0"/>
              </a:spcBef>
              <a:buSzPct val="100000"/>
            </a:pPr>
            <a:r>
              <a:rPr lang="en" sz="1500"/>
              <a:t>Bigger state</a:t>
            </a:r>
          </a:p>
          <a:p>
            <a:pPr indent="-323850" lvl="0" marL="457200" rtl="0">
              <a:lnSpc>
                <a:spcPct val="115000"/>
              </a:lnSpc>
              <a:spcBef>
                <a:spcPts val="0"/>
              </a:spcBef>
              <a:buSzPct val="100000"/>
            </a:pPr>
            <a:r>
              <a:rPr lang="en" sz="1500"/>
              <a:t>Can’t overfit?</a:t>
            </a:r>
          </a:p>
          <a:p>
            <a:pPr indent="-323850" lvl="1" marL="914400" rtl="0">
              <a:lnSpc>
                <a:spcPct val="115000"/>
              </a:lnSpc>
              <a:spcBef>
                <a:spcPts val="0"/>
              </a:spcBef>
              <a:buSzPct val="100000"/>
            </a:pPr>
            <a:r>
              <a:rPr lang="en" sz="1500"/>
              <a:t>Bigger hidden state</a:t>
            </a:r>
          </a:p>
          <a:p>
            <a:pPr indent="-323850" lvl="1" marL="914400" rtl="0">
              <a:lnSpc>
                <a:spcPct val="115000"/>
              </a:lnSpc>
              <a:spcBef>
                <a:spcPts val="0"/>
              </a:spcBef>
              <a:buSzPct val="100000"/>
            </a:pPr>
            <a:r>
              <a:rPr lang="en" sz="1500"/>
              <a:t>Deep LSTM + Skip Connections</a:t>
            </a:r>
          </a:p>
          <a:p>
            <a:pPr indent="-323850" lvl="0" marL="457200" rtl="0">
              <a:lnSpc>
                <a:spcPct val="115000"/>
              </a:lnSpc>
              <a:spcBef>
                <a:spcPts val="0"/>
              </a:spcBef>
              <a:buSzPct val="100000"/>
            </a:pPr>
            <a:r>
              <a:rPr lang="en" sz="1500"/>
              <a:t>Overfit?</a:t>
            </a:r>
          </a:p>
          <a:p>
            <a:pPr indent="-323850" lvl="1" marL="914400" rtl="0">
              <a:lnSpc>
                <a:spcPct val="115000"/>
              </a:lnSpc>
              <a:spcBef>
                <a:spcPts val="0"/>
              </a:spcBef>
              <a:buSzPct val="100000"/>
            </a:pPr>
            <a:r>
              <a:rPr lang="en" sz="1500"/>
              <a:t>Dropout + Ensembles</a:t>
            </a:r>
          </a:p>
          <a:p>
            <a:pPr indent="-323850" lvl="0" marL="457200" rtl="0">
              <a:lnSpc>
                <a:spcPct val="115000"/>
              </a:lnSpc>
              <a:spcBef>
                <a:spcPts val="0"/>
              </a:spcBef>
              <a:buSzPct val="100000"/>
            </a:pPr>
            <a:r>
              <a:rPr lang="en" sz="1500"/>
              <a:t>Tuning</a:t>
            </a:r>
          </a:p>
          <a:p>
            <a:pPr indent="-323850" lvl="1" marL="914400" rtl="0">
              <a:lnSpc>
                <a:spcPct val="115000"/>
              </a:lnSpc>
              <a:spcBef>
                <a:spcPts val="0"/>
              </a:spcBef>
              <a:buSzPct val="100000"/>
            </a:pPr>
            <a:r>
              <a:rPr lang="en" sz="1500"/>
              <a:t>Keep calm and decrease your learning rate</a:t>
            </a:r>
          </a:p>
          <a:p>
            <a:pPr indent="-323850" lvl="1" marL="914400" rtl="0">
              <a:lnSpc>
                <a:spcPct val="115000"/>
              </a:lnSpc>
              <a:spcBef>
                <a:spcPts val="0"/>
              </a:spcBef>
              <a:buSzPct val="100000"/>
            </a:pPr>
            <a:r>
              <a:rPr lang="en" sz="1500"/>
              <a:t>Initialization of parameters is critical (in seq2seq we used U(-0.05, 0.05))</a:t>
            </a:r>
          </a:p>
          <a:p>
            <a:pPr indent="-323850" lvl="1" marL="914400" rtl="0">
              <a:lnSpc>
                <a:spcPct val="115000"/>
              </a:lnSpc>
              <a:spcBef>
                <a:spcPts val="0"/>
              </a:spcBef>
              <a:buSzPct val="100000"/>
            </a:pPr>
            <a:r>
              <a:rPr lang="en" sz="1500"/>
              <a:t>Clip the gradients!</a:t>
            </a:r>
          </a:p>
          <a:p>
            <a:pPr indent="-228600" lvl="2" marL="1371600">
              <a:lnSpc>
                <a:spcPct val="115000"/>
              </a:lnSpc>
              <a:spcBef>
                <a:spcPts val="0"/>
              </a:spcBef>
            </a:pPr>
            <a:r>
              <a:rPr lang="en"/>
              <a:t>E.g. if ||grad|| &gt; 5: grad = grad/||grad|| * 5</a:t>
            </a:r>
          </a:p>
        </p:txBody>
      </p:sp>
      <p:sp>
        <p:nvSpPr>
          <p:cNvPr id="422" name="Shape 422"/>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(Some) Tricks of the Trade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26" name="Shape 426"/>
        <p:cNvGrpSpPr/>
        <p:nvPr/>
      </p:nvGrpSpPr>
      <p:grpSpPr>
        <a:xfrm>
          <a:off x="0" y="0"/>
          <a:ext cx="0" cy="0"/>
          <a:chOff x="0" y="0"/>
          <a:chExt cx="0" cy="0"/>
        </a:xfrm>
      </p:grpSpPr>
      <p:sp>
        <p:nvSpPr>
          <p:cNvPr id="427" name="Shape 427"/>
          <p:cNvSpPr txBox="1"/>
          <p:nvPr>
            <p:ph type="ctrTitle"/>
          </p:nvPr>
        </p:nvSpPr>
        <p:spPr>
          <a:xfrm>
            <a:off x="311708" y="1545450"/>
            <a:ext cx="8520600" cy="2052600"/>
          </a:xfrm>
          <a:prstGeom prst="rect">
            <a:avLst/>
          </a:prstGeom>
        </p:spPr>
        <p:txBody>
          <a:bodyPr anchorCtr="0" anchor="ctr" bIns="91425" lIns="91425" rIns="91425" tIns="91425">
            <a:noAutofit/>
          </a:bodyPr>
          <a:lstStyle/>
          <a:p>
            <a:pPr lvl="0" rtl="0">
              <a:spcBef>
                <a:spcPts val="0"/>
              </a:spcBef>
              <a:buNone/>
            </a:pPr>
            <a:r>
              <a:rPr lang="en"/>
              <a:t>Applications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22" name="Shape 122"/>
        <p:cNvGrpSpPr/>
        <p:nvPr/>
      </p:nvGrpSpPr>
      <p:grpSpPr>
        <a:xfrm>
          <a:off x="0" y="0"/>
          <a:ext cx="0" cy="0"/>
          <a:chOff x="0" y="0"/>
          <a:chExt cx="0" cy="0"/>
        </a:xfrm>
      </p:grpSpPr>
      <p:sp>
        <p:nvSpPr>
          <p:cNvPr id="123" name="Shape 123"/>
          <p:cNvSpPr txBox="1"/>
          <p:nvPr>
            <p:ph type="ctrTitle"/>
          </p:nvPr>
        </p:nvSpPr>
        <p:spPr>
          <a:xfrm>
            <a:off x="311708" y="1545450"/>
            <a:ext cx="8520600" cy="2052600"/>
          </a:xfrm>
          <a:prstGeom prst="rect">
            <a:avLst/>
          </a:prstGeom>
        </p:spPr>
        <p:txBody>
          <a:bodyPr anchorCtr="0" anchor="ctr" bIns="91425" lIns="91425" rIns="91425" tIns="91425">
            <a:noAutofit/>
          </a:bodyPr>
          <a:lstStyle/>
          <a:p>
            <a:pPr lvl="0" rtl="0">
              <a:spcBef>
                <a:spcPts val="0"/>
              </a:spcBef>
              <a:buNone/>
            </a:pPr>
            <a:r>
              <a:rPr lang="en"/>
              <a:t>Seq2Seq Overview</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Machine Translation</a:t>
            </a:r>
          </a:p>
        </p:txBody>
      </p:sp>
      <p:pic>
        <p:nvPicPr>
          <p:cNvPr descr="Screen Shot 2017-08-05 at 1.19.02 PM.png" id="433" name="Shape 433"/>
          <p:cNvPicPr preferRelativeResize="0"/>
          <p:nvPr/>
        </p:nvPicPr>
        <p:blipFill>
          <a:blip r:embed="rId3">
            <a:alphaModFix/>
          </a:blip>
          <a:stretch>
            <a:fillRect/>
          </a:stretch>
        </p:blipFill>
        <p:spPr>
          <a:xfrm>
            <a:off x="384349" y="1794674"/>
            <a:ext cx="8262251" cy="3196424"/>
          </a:xfrm>
          <a:prstGeom prst="rect">
            <a:avLst/>
          </a:prstGeom>
          <a:noFill/>
          <a:ln>
            <a:noFill/>
          </a:ln>
        </p:spPr>
      </p:pic>
      <p:pic>
        <p:nvPicPr>
          <p:cNvPr descr="Screen Shot 2017-08-05 at 1.21.16 PM.png" id="434" name="Shape 434"/>
          <p:cNvPicPr preferRelativeResize="0"/>
          <p:nvPr/>
        </p:nvPicPr>
        <p:blipFill>
          <a:blip r:embed="rId4">
            <a:alphaModFix/>
          </a:blip>
          <a:stretch>
            <a:fillRect/>
          </a:stretch>
        </p:blipFill>
        <p:spPr>
          <a:xfrm>
            <a:off x="2594348" y="698849"/>
            <a:ext cx="3955298" cy="1377500"/>
          </a:xfrm>
          <a:prstGeom prst="rect">
            <a:avLst/>
          </a:prstGeom>
          <a:noFill/>
          <a:ln>
            <a:noFill/>
          </a:ln>
        </p:spPr>
      </p:pic>
      <p:sp>
        <p:nvSpPr>
          <p:cNvPr id="435" name="Shape 435"/>
          <p:cNvSpPr txBox="1"/>
          <p:nvPr/>
        </p:nvSpPr>
        <p:spPr>
          <a:xfrm>
            <a:off x="81450" y="4692550"/>
            <a:ext cx="9144000" cy="830700"/>
          </a:xfrm>
          <a:prstGeom prst="rect">
            <a:avLst/>
          </a:prstGeom>
          <a:noFill/>
          <a:ln>
            <a:noFill/>
          </a:ln>
        </p:spPr>
        <p:txBody>
          <a:bodyPr anchorCtr="0" anchor="t" bIns="91425" lIns="91425" rIns="91425" tIns="91425">
            <a:noAutofit/>
          </a:bodyPr>
          <a:lstStyle/>
          <a:p>
            <a:pPr lvl="0" rtl="0">
              <a:spcBef>
                <a:spcPts val="600"/>
              </a:spcBef>
              <a:spcAft>
                <a:spcPts val="600"/>
              </a:spcAft>
              <a:buNone/>
            </a:pPr>
            <a:r>
              <a:rPr lang="en" sz="1200">
                <a:solidFill>
                  <a:srgbClr val="222222"/>
                </a:solidFill>
              </a:rPr>
              <a:t>Sutskever, I., et al. “Sequence to Sequence Learning with Neural Networks.” </a:t>
            </a:r>
            <a:r>
              <a:rPr i="1" lang="en" sz="1200">
                <a:solidFill>
                  <a:srgbClr val="222222"/>
                </a:solidFill>
              </a:rPr>
              <a:t>NIPS (2014)</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descr="Screen Shot 2017-08-05 at 5.50.33 AM.png" id="440" name="Shape 440"/>
          <p:cNvPicPr preferRelativeResize="0"/>
          <p:nvPr/>
        </p:nvPicPr>
        <p:blipFill rotWithShape="1">
          <a:blip r:embed="rId3">
            <a:alphaModFix/>
          </a:blip>
          <a:srcRect b="16175" l="23755" r="23803" t="31493"/>
          <a:stretch/>
        </p:blipFill>
        <p:spPr>
          <a:xfrm>
            <a:off x="1362593" y="1298000"/>
            <a:ext cx="4709757" cy="2937347"/>
          </a:xfrm>
          <a:prstGeom prst="rect">
            <a:avLst/>
          </a:prstGeom>
          <a:noFill/>
          <a:ln>
            <a:noFill/>
          </a:ln>
        </p:spPr>
      </p:pic>
      <p:pic>
        <p:nvPicPr>
          <p:cNvPr descr="Screen Shot 2017-08-05 at 5.46.19 AM.png" id="441" name="Shape 441"/>
          <p:cNvPicPr preferRelativeResize="0"/>
          <p:nvPr/>
        </p:nvPicPr>
        <p:blipFill rotWithShape="1">
          <a:blip r:embed="rId4">
            <a:alphaModFix/>
          </a:blip>
          <a:srcRect b="14712" l="53022" r="16433" t="21377"/>
          <a:stretch/>
        </p:blipFill>
        <p:spPr>
          <a:xfrm>
            <a:off x="6071049" y="190000"/>
            <a:ext cx="3078201" cy="4025299"/>
          </a:xfrm>
          <a:prstGeom prst="rect">
            <a:avLst/>
          </a:prstGeom>
          <a:noFill/>
          <a:ln>
            <a:noFill/>
          </a:ln>
        </p:spPr>
      </p:pic>
      <p:sp>
        <p:nvSpPr>
          <p:cNvPr id="442" name="Shape 44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Machine Translation - other concerns </a:t>
            </a:r>
          </a:p>
        </p:txBody>
      </p:sp>
      <p:sp>
        <p:nvSpPr>
          <p:cNvPr id="443" name="Shape 443"/>
          <p:cNvSpPr txBox="1"/>
          <p:nvPr>
            <p:ph idx="1" type="body"/>
          </p:nvPr>
        </p:nvSpPr>
        <p:spPr>
          <a:xfrm>
            <a:off x="30375" y="846575"/>
            <a:ext cx="8778300" cy="1861200"/>
          </a:xfrm>
          <a:prstGeom prst="rect">
            <a:avLst/>
          </a:prstGeom>
        </p:spPr>
        <p:txBody>
          <a:bodyPr anchorCtr="0" anchor="t" bIns="91425" lIns="91425" rIns="91425" tIns="91425">
            <a:noAutofit/>
          </a:bodyPr>
          <a:lstStyle/>
          <a:p>
            <a:pPr indent="-228600" lvl="0" marL="457200" rtl="0">
              <a:spcBef>
                <a:spcPts val="0"/>
              </a:spcBef>
            </a:pPr>
            <a:r>
              <a:rPr lang="en"/>
              <a:t>Using Language Models [1]</a:t>
            </a:r>
          </a:p>
          <a:p>
            <a:pPr indent="-228600" lvl="0" marL="457200" rtl="0">
              <a:spcBef>
                <a:spcPts val="0"/>
              </a:spcBef>
            </a:pPr>
            <a:r>
              <a:rPr lang="en"/>
              <a:t>OOV words [2]</a:t>
            </a:r>
          </a:p>
          <a:p>
            <a:pPr indent="-228600" lvl="0" marL="457200" rtl="0">
              <a:spcBef>
                <a:spcPts val="0"/>
              </a:spcBef>
            </a:pPr>
            <a:r>
              <a:rPr lang="en"/>
              <a:t>Sequence length</a:t>
            </a:r>
          </a:p>
        </p:txBody>
      </p:sp>
      <p:sp>
        <p:nvSpPr>
          <p:cNvPr id="444" name="Shape 444"/>
          <p:cNvSpPr txBox="1"/>
          <p:nvPr/>
        </p:nvSpPr>
        <p:spPr>
          <a:xfrm>
            <a:off x="-70950" y="4463950"/>
            <a:ext cx="9144000" cy="830700"/>
          </a:xfrm>
          <a:prstGeom prst="rect">
            <a:avLst/>
          </a:prstGeom>
          <a:noFill/>
          <a:ln>
            <a:noFill/>
          </a:ln>
        </p:spPr>
        <p:txBody>
          <a:bodyPr anchorCtr="0" anchor="t" bIns="91425" lIns="91425" rIns="91425" tIns="91425">
            <a:noAutofit/>
          </a:bodyPr>
          <a:lstStyle/>
          <a:p>
            <a:pPr indent="-304800" lvl="0" marL="457200" rtl="0">
              <a:lnSpc>
                <a:spcPct val="100000"/>
              </a:lnSpc>
              <a:spcBef>
                <a:spcPts val="600"/>
              </a:spcBef>
              <a:spcAft>
                <a:spcPts val="600"/>
              </a:spcAft>
              <a:buClr>
                <a:srgbClr val="222222"/>
              </a:buClr>
              <a:buSzPct val="100000"/>
              <a:buAutoNum type="arabicPeriod"/>
            </a:pPr>
            <a:r>
              <a:rPr lang="en" sz="1200">
                <a:solidFill>
                  <a:srgbClr val="222222"/>
                </a:solidFill>
                <a:highlight>
                  <a:srgbClr val="FFFFFF"/>
                </a:highlight>
              </a:rPr>
              <a:t>Gulcehre, C., et al. "On using monolingual corpora in neural machine translation." </a:t>
            </a:r>
            <a:r>
              <a:rPr i="1" lang="en" sz="1200">
                <a:solidFill>
                  <a:srgbClr val="222222"/>
                </a:solidFill>
                <a:highlight>
                  <a:srgbClr val="FFFFFF"/>
                </a:highlight>
              </a:rPr>
              <a:t>arXiv </a:t>
            </a:r>
            <a:r>
              <a:rPr lang="en" sz="1200">
                <a:solidFill>
                  <a:srgbClr val="222222"/>
                </a:solidFill>
                <a:highlight>
                  <a:srgbClr val="FFFFFF"/>
                </a:highlight>
              </a:rPr>
              <a:t>(2015).</a:t>
            </a:r>
          </a:p>
          <a:p>
            <a:pPr indent="-304800" lvl="0" marL="457200" rtl="0">
              <a:spcBef>
                <a:spcPts val="600"/>
              </a:spcBef>
              <a:spcAft>
                <a:spcPts val="600"/>
              </a:spcAft>
              <a:buClr>
                <a:srgbClr val="222222"/>
              </a:buClr>
              <a:buSzPct val="100000"/>
              <a:buAutoNum type="arabicPeriod"/>
            </a:pPr>
            <a:r>
              <a:rPr lang="en" sz="1200">
                <a:solidFill>
                  <a:srgbClr val="222222"/>
                </a:solidFill>
              </a:rPr>
              <a:t>Luong, T., and Manning, C. "Achieving open vocabulary neural MT with hybrid word-character models." </a:t>
            </a:r>
            <a:r>
              <a:rPr i="1" lang="en" sz="1200">
                <a:solidFill>
                  <a:srgbClr val="222222"/>
                </a:solidFill>
              </a:rPr>
              <a:t>arXiv </a:t>
            </a:r>
            <a:r>
              <a:rPr lang="en" sz="1200">
                <a:solidFill>
                  <a:srgbClr val="222222"/>
                </a:solidFill>
              </a:rPr>
              <a:t>(2016).</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Image Captioning</a:t>
            </a:r>
          </a:p>
        </p:txBody>
      </p:sp>
      <p:sp>
        <p:nvSpPr>
          <p:cNvPr id="450" name="Shape 450"/>
          <p:cNvSpPr txBox="1"/>
          <p:nvPr/>
        </p:nvSpPr>
        <p:spPr>
          <a:xfrm>
            <a:off x="2012425" y="1454875"/>
            <a:ext cx="3499200" cy="5727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Raleway"/>
                <a:ea typeface="Raleway"/>
                <a:cs typeface="Raleway"/>
                <a:sym typeface="Raleway"/>
              </a:rPr>
              <a:t>p(English | French)</a:t>
            </a:r>
          </a:p>
        </p:txBody>
      </p:sp>
      <p:sp>
        <p:nvSpPr>
          <p:cNvPr id="451" name="Shape 451"/>
          <p:cNvSpPr txBox="1"/>
          <p:nvPr/>
        </p:nvSpPr>
        <p:spPr>
          <a:xfrm>
            <a:off x="2012425" y="2902675"/>
            <a:ext cx="3499200" cy="5727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Raleway"/>
                <a:ea typeface="Raleway"/>
                <a:cs typeface="Raleway"/>
                <a:sym typeface="Raleway"/>
              </a:rPr>
              <a:t>p(English | Image)</a:t>
            </a:r>
          </a:p>
        </p:txBody>
      </p:sp>
      <p:cxnSp>
        <p:nvCxnSpPr>
          <p:cNvPr id="452" name="Shape 452"/>
          <p:cNvCxnSpPr>
            <a:stCxn id="450" idx="2"/>
            <a:endCxn id="451" idx="0"/>
          </p:cNvCxnSpPr>
          <p:nvPr/>
        </p:nvCxnSpPr>
        <p:spPr>
          <a:xfrm>
            <a:off x="3762025" y="2027575"/>
            <a:ext cx="0" cy="875100"/>
          </a:xfrm>
          <a:prstGeom prst="straightConnector1">
            <a:avLst/>
          </a:prstGeom>
          <a:noFill/>
          <a:ln cap="flat" cmpd="sng" w="38100">
            <a:solidFill>
              <a:schemeClr val="dk2"/>
            </a:solidFill>
            <a:prstDash val="solid"/>
            <a:round/>
            <a:headEnd len="lg" w="lg" type="none"/>
            <a:tailEnd len="lg" w="lg" type="triangle"/>
          </a:ln>
        </p:spPr>
      </p:cxnSp>
      <p:sp>
        <p:nvSpPr>
          <p:cNvPr id="453" name="Shape 453"/>
          <p:cNvSpPr txBox="1"/>
          <p:nvPr/>
        </p:nvSpPr>
        <p:spPr>
          <a:xfrm>
            <a:off x="-70950" y="4311550"/>
            <a:ext cx="9144000" cy="830700"/>
          </a:xfrm>
          <a:prstGeom prst="rect">
            <a:avLst/>
          </a:prstGeom>
          <a:noFill/>
          <a:ln>
            <a:noFill/>
          </a:ln>
        </p:spPr>
        <p:txBody>
          <a:bodyPr anchorCtr="0" anchor="t" bIns="91425" lIns="91425" rIns="91425" tIns="91425">
            <a:noAutofit/>
          </a:bodyPr>
          <a:lstStyle/>
          <a:p>
            <a:pPr indent="-304800" lvl="0" marL="457200" rtl="0">
              <a:lnSpc>
                <a:spcPct val="100000"/>
              </a:lnSpc>
              <a:spcBef>
                <a:spcPts val="600"/>
              </a:spcBef>
              <a:spcAft>
                <a:spcPts val="600"/>
              </a:spcAft>
              <a:buClr>
                <a:srgbClr val="222222"/>
              </a:buClr>
              <a:buSzPct val="100000"/>
              <a:buAutoNum type="arabicPeriod"/>
            </a:pPr>
            <a:r>
              <a:rPr lang="en" sz="1200">
                <a:solidFill>
                  <a:srgbClr val="222222"/>
                </a:solidFill>
                <a:highlight>
                  <a:srgbClr val="FFFFFF"/>
                </a:highlight>
              </a:rPr>
              <a:t>Vinyals, O.</a:t>
            </a:r>
            <a:r>
              <a:rPr lang="en" sz="1200">
                <a:solidFill>
                  <a:srgbClr val="222222"/>
                </a:solidFill>
                <a:highlight>
                  <a:srgbClr val="FFFFFF"/>
                </a:highlight>
              </a:rPr>
              <a:t>, et al. "Show and Tell: A Neural Image Caption Generator." </a:t>
            </a:r>
            <a:r>
              <a:rPr i="1" lang="en" sz="1200">
                <a:solidFill>
                  <a:srgbClr val="222222"/>
                </a:solidFill>
                <a:highlight>
                  <a:srgbClr val="FFFFFF"/>
                </a:highlight>
              </a:rPr>
              <a:t>CVPR</a:t>
            </a:r>
            <a:r>
              <a:rPr lang="en" sz="1200">
                <a:solidFill>
                  <a:srgbClr val="222222"/>
                </a:solidFill>
                <a:highlight>
                  <a:srgbClr val="FFFFFF"/>
                </a:highlight>
              </a:rPr>
              <a:t> (2015).</a:t>
            </a:r>
          </a:p>
          <a:p>
            <a:pPr indent="-304800" lvl="0" marL="457200" rtl="0">
              <a:spcBef>
                <a:spcPts val="600"/>
              </a:spcBef>
              <a:spcAft>
                <a:spcPts val="600"/>
              </a:spcAft>
              <a:buClr>
                <a:srgbClr val="222222"/>
              </a:buClr>
              <a:buSzPct val="100000"/>
              <a:buAutoNum type="arabicPeriod"/>
            </a:pPr>
            <a:r>
              <a:rPr lang="en" sz="1200">
                <a:solidFill>
                  <a:srgbClr val="222222"/>
                </a:solidFill>
              </a:rPr>
              <a:t>Mao, J., et al</a:t>
            </a:r>
            <a:r>
              <a:rPr lang="en" sz="1200">
                <a:solidFill>
                  <a:srgbClr val="222222"/>
                </a:solidFill>
              </a:rPr>
              <a:t>. "</a:t>
            </a:r>
            <a:r>
              <a:rPr lang="en" sz="1200">
                <a:solidFill>
                  <a:srgbClr val="222222"/>
                </a:solidFill>
              </a:rPr>
              <a:t>Deep captioning with multimodal recurrent neural networks (m-rnn).” </a:t>
            </a:r>
            <a:r>
              <a:rPr i="1" lang="en" sz="1200">
                <a:solidFill>
                  <a:srgbClr val="222222"/>
                </a:solidFill>
              </a:rPr>
              <a:t>ICLR (2015).</a:t>
            </a:r>
          </a:p>
          <a:p>
            <a:pPr indent="-304800" lvl="0" marL="457200" rtl="0">
              <a:spcBef>
                <a:spcPts val="600"/>
              </a:spcBef>
              <a:spcAft>
                <a:spcPts val="600"/>
              </a:spcAft>
              <a:buClr>
                <a:srgbClr val="222222"/>
              </a:buClr>
              <a:buSzPct val="100000"/>
              <a:buAutoNum type="arabicPeriod"/>
            </a:pPr>
            <a:r>
              <a:rPr lang="en" sz="1200">
                <a:solidFill>
                  <a:srgbClr val="222222"/>
                </a:solidFill>
              </a:rPr>
              <a:t>Karpathy, A., Li, F., “Deep visual-semantic alignments for generating image descriptions.” </a:t>
            </a:r>
            <a:r>
              <a:rPr i="1" lang="en" sz="1200">
                <a:solidFill>
                  <a:srgbClr val="222222"/>
                </a:solidFill>
              </a:rPr>
              <a:t>CVPR (2015)</a:t>
            </a:r>
            <a:r>
              <a:rPr lang="en" sz="1200">
                <a:solidFill>
                  <a:srgbClr val="222222"/>
                </a:solidFill>
              </a:rPr>
              <a: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Image Captioning</a:t>
            </a:r>
          </a:p>
        </p:txBody>
      </p:sp>
      <p:sp>
        <p:nvSpPr>
          <p:cNvPr id="459" name="Shape 459"/>
          <p:cNvSpPr/>
          <p:nvPr/>
        </p:nvSpPr>
        <p:spPr>
          <a:xfrm>
            <a:off x="282600" y="4383175"/>
            <a:ext cx="8523600" cy="486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460" name="Shape 460"/>
          <p:cNvGrpSpPr/>
          <p:nvPr/>
        </p:nvGrpSpPr>
        <p:grpSpPr>
          <a:xfrm>
            <a:off x="225849" y="994750"/>
            <a:ext cx="8496113" cy="3408100"/>
            <a:chOff x="510712" y="1019875"/>
            <a:chExt cx="8496113" cy="3408100"/>
          </a:xfrm>
        </p:grpSpPr>
        <p:grpSp>
          <p:nvGrpSpPr>
            <p:cNvPr id="461" name="Shape 461"/>
            <p:cNvGrpSpPr/>
            <p:nvPr/>
          </p:nvGrpSpPr>
          <p:grpSpPr>
            <a:xfrm>
              <a:off x="810350" y="1020324"/>
              <a:ext cx="6163450" cy="3407650"/>
              <a:chOff x="988825" y="520049"/>
              <a:chExt cx="6163450" cy="3407650"/>
            </a:xfrm>
          </p:grpSpPr>
          <p:grpSp>
            <p:nvGrpSpPr>
              <p:cNvPr id="462" name="Shape 462"/>
              <p:cNvGrpSpPr/>
              <p:nvPr/>
            </p:nvGrpSpPr>
            <p:grpSpPr>
              <a:xfrm>
                <a:off x="988825" y="520049"/>
                <a:ext cx="5866250" cy="3407650"/>
                <a:chOff x="988825" y="1586849"/>
                <a:chExt cx="5866250" cy="3407650"/>
              </a:xfrm>
            </p:grpSpPr>
            <p:sp>
              <p:nvSpPr>
                <p:cNvPr id="463" name="Shape 463"/>
                <p:cNvSpPr/>
                <p:nvPr/>
              </p:nvSpPr>
              <p:spPr>
                <a:xfrm>
                  <a:off x="988825" y="4398100"/>
                  <a:ext cx="1683600" cy="596400"/>
                </a:xfrm>
                <a:prstGeom prst="rect">
                  <a:avLst/>
                </a:prstGeom>
                <a:solidFill>
                  <a:srgbClr val="D0E0E3"/>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64" name="Shape 464"/>
                <p:cNvSpPr/>
                <p:nvPr/>
              </p:nvSpPr>
              <p:spPr>
                <a:xfrm>
                  <a:off x="3276175" y="2722625"/>
                  <a:ext cx="420600" cy="1136100"/>
                </a:xfrm>
                <a:prstGeom prst="rect">
                  <a:avLst/>
                </a:prstGeom>
                <a:solidFill>
                  <a:srgbClr val="D0E0E3"/>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65" name="Shape 465"/>
                <p:cNvSpPr/>
                <p:nvPr/>
              </p:nvSpPr>
              <p:spPr>
                <a:xfrm>
                  <a:off x="3057925" y="4398100"/>
                  <a:ext cx="849300" cy="596400"/>
                </a:xfrm>
                <a:prstGeom prst="rect">
                  <a:avLst/>
                </a:prstGeom>
                <a:solidFill>
                  <a:srgbClr val="D0E0E3"/>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W</a:t>
                  </a:r>
                </a:p>
              </p:txBody>
            </p:sp>
            <p:sp>
              <p:nvSpPr>
                <p:cNvPr id="466" name="Shape 466"/>
                <p:cNvSpPr/>
                <p:nvPr/>
              </p:nvSpPr>
              <p:spPr>
                <a:xfrm>
                  <a:off x="40512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67" name="Shape 467"/>
                <p:cNvSpPr/>
                <p:nvPr/>
              </p:nvSpPr>
              <p:spPr>
                <a:xfrm>
                  <a:off x="4051275" y="4398100"/>
                  <a:ext cx="4206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468" name="Shape 468"/>
                <p:cNvSpPr/>
                <p:nvPr/>
              </p:nvSpPr>
              <p:spPr>
                <a:xfrm>
                  <a:off x="48263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69" name="Shape 469"/>
                <p:cNvSpPr/>
                <p:nvPr/>
              </p:nvSpPr>
              <p:spPr>
                <a:xfrm>
                  <a:off x="4826375" y="4398100"/>
                  <a:ext cx="4206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470" name="Shape 470"/>
                <p:cNvSpPr/>
                <p:nvPr/>
              </p:nvSpPr>
              <p:spPr>
                <a:xfrm>
                  <a:off x="56014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71" name="Shape 471"/>
                <p:cNvSpPr/>
                <p:nvPr/>
              </p:nvSpPr>
              <p:spPr>
                <a:xfrm>
                  <a:off x="5517425" y="4398100"/>
                  <a:ext cx="603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cake</a:t>
                  </a:r>
                </a:p>
              </p:txBody>
            </p:sp>
            <p:sp>
              <p:nvSpPr>
                <p:cNvPr id="472" name="Shape 472"/>
                <p:cNvSpPr/>
                <p:nvPr/>
              </p:nvSpPr>
              <p:spPr>
                <a:xfrm>
                  <a:off x="63765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73" name="Shape 473"/>
                <p:cNvSpPr/>
                <p:nvPr/>
              </p:nvSpPr>
              <p:spPr>
                <a:xfrm>
                  <a:off x="6329175" y="4398100"/>
                  <a:ext cx="525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sz="1200"/>
                    <a:t>with</a:t>
                  </a:r>
                </a:p>
              </p:txBody>
            </p:sp>
            <p:sp>
              <p:nvSpPr>
                <p:cNvPr id="474" name="Shape 474"/>
                <p:cNvSpPr/>
                <p:nvPr/>
              </p:nvSpPr>
              <p:spPr>
                <a:xfrm>
                  <a:off x="4051275" y="1586850"/>
                  <a:ext cx="4206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475" name="Shape 475"/>
                <p:cNvSpPr/>
                <p:nvPr/>
              </p:nvSpPr>
              <p:spPr>
                <a:xfrm>
                  <a:off x="4728025" y="1586850"/>
                  <a:ext cx="603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cake</a:t>
                  </a:r>
                </a:p>
              </p:txBody>
            </p:sp>
            <p:sp>
              <p:nvSpPr>
                <p:cNvPr id="476" name="Shape 476"/>
                <p:cNvSpPr/>
                <p:nvPr/>
              </p:nvSpPr>
              <p:spPr>
                <a:xfrm>
                  <a:off x="5581675" y="1586850"/>
                  <a:ext cx="4680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with</a:t>
                  </a:r>
                </a:p>
              </p:txBody>
            </p:sp>
            <p:sp>
              <p:nvSpPr>
                <p:cNvPr id="477" name="Shape 477"/>
                <p:cNvSpPr/>
                <p:nvPr/>
              </p:nvSpPr>
              <p:spPr>
                <a:xfrm>
                  <a:off x="6316443" y="1586849"/>
                  <a:ext cx="525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sz="1200"/>
                    <a:t>a</a:t>
                  </a:r>
                </a:p>
              </p:txBody>
            </p:sp>
            <p:cxnSp>
              <p:nvCxnSpPr>
                <p:cNvPr id="478" name="Shape 478"/>
                <p:cNvCxnSpPr>
                  <a:stCxn id="464" idx="3"/>
                  <a:endCxn id="466" idx="1"/>
                </p:cNvCxnSpPr>
                <p:nvPr/>
              </p:nvCxnSpPr>
              <p:spPr>
                <a:xfrm>
                  <a:off x="3696775" y="3290675"/>
                  <a:ext cx="354600" cy="0"/>
                </a:xfrm>
                <a:prstGeom prst="straightConnector1">
                  <a:avLst/>
                </a:prstGeom>
                <a:noFill/>
                <a:ln cap="flat" cmpd="sng" w="19050">
                  <a:solidFill>
                    <a:srgbClr val="666666"/>
                  </a:solidFill>
                  <a:prstDash val="solid"/>
                  <a:round/>
                  <a:headEnd len="lg" w="lg" type="none"/>
                  <a:tailEnd len="lg" w="lg" type="triangle"/>
                </a:ln>
              </p:spPr>
            </p:cxnSp>
            <p:cxnSp>
              <p:nvCxnSpPr>
                <p:cNvPr id="479" name="Shape 479"/>
                <p:cNvCxnSpPr>
                  <a:stCxn id="466" idx="3"/>
                  <a:endCxn id="468" idx="1"/>
                </p:cNvCxnSpPr>
                <p:nvPr/>
              </p:nvCxnSpPr>
              <p:spPr>
                <a:xfrm>
                  <a:off x="4471875" y="3290675"/>
                  <a:ext cx="354600" cy="0"/>
                </a:xfrm>
                <a:prstGeom prst="straightConnector1">
                  <a:avLst/>
                </a:prstGeom>
                <a:noFill/>
                <a:ln cap="flat" cmpd="sng" w="19050">
                  <a:solidFill>
                    <a:srgbClr val="666666"/>
                  </a:solidFill>
                  <a:prstDash val="solid"/>
                  <a:round/>
                  <a:headEnd len="lg" w="lg" type="none"/>
                  <a:tailEnd len="lg" w="lg" type="triangle"/>
                </a:ln>
              </p:spPr>
            </p:cxnSp>
            <p:cxnSp>
              <p:nvCxnSpPr>
                <p:cNvPr id="480" name="Shape 480"/>
                <p:cNvCxnSpPr>
                  <a:stCxn id="468" idx="3"/>
                  <a:endCxn id="470" idx="1"/>
                </p:cNvCxnSpPr>
                <p:nvPr/>
              </p:nvCxnSpPr>
              <p:spPr>
                <a:xfrm>
                  <a:off x="5246975" y="3290675"/>
                  <a:ext cx="354600" cy="0"/>
                </a:xfrm>
                <a:prstGeom prst="straightConnector1">
                  <a:avLst/>
                </a:prstGeom>
                <a:noFill/>
                <a:ln cap="flat" cmpd="sng" w="19050">
                  <a:solidFill>
                    <a:srgbClr val="666666"/>
                  </a:solidFill>
                  <a:prstDash val="solid"/>
                  <a:round/>
                  <a:headEnd len="lg" w="lg" type="none"/>
                  <a:tailEnd len="lg" w="lg" type="triangle"/>
                </a:ln>
              </p:spPr>
            </p:cxnSp>
            <p:cxnSp>
              <p:nvCxnSpPr>
                <p:cNvPr id="481" name="Shape 481"/>
                <p:cNvCxnSpPr>
                  <a:stCxn id="470" idx="3"/>
                  <a:endCxn id="472" idx="1"/>
                </p:cNvCxnSpPr>
                <p:nvPr/>
              </p:nvCxnSpPr>
              <p:spPr>
                <a:xfrm>
                  <a:off x="6022075" y="3290675"/>
                  <a:ext cx="354600" cy="0"/>
                </a:xfrm>
                <a:prstGeom prst="straightConnector1">
                  <a:avLst/>
                </a:prstGeom>
                <a:noFill/>
                <a:ln cap="flat" cmpd="sng" w="19050">
                  <a:solidFill>
                    <a:srgbClr val="666666"/>
                  </a:solidFill>
                  <a:prstDash val="solid"/>
                  <a:round/>
                  <a:headEnd len="lg" w="lg" type="none"/>
                  <a:tailEnd len="lg" w="lg" type="triangle"/>
                </a:ln>
              </p:spPr>
            </p:cxnSp>
            <p:cxnSp>
              <p:nvCxnSpPr>
                <p:cNvPr id="482" name="Shape 482"/>
                <p:cNvCxnSpPr>
                  <a:stCxn id="463" idx="3"/>
                </p:cNvCxnSpPr>
                <p:nvPr/>
              </p:nvCxnSpPr>
              <p:spPr>
                <a:xfrm flipH="1" rot="10800000">
                  <a:off x="2672425" y="4689700"/>
                  <a:ext cx="385500" cy="6600"/>
                </a:xfrm>
                <a:prstGeom prst="straightConnector1">
                  <a:avLst/>
                </a:prstGeom>
                <a:noFill/>
                <a:ln cap="flat" cmpd="sng" w="19050">
                  <a:solidFill>
                    <a:srgbClr val="666666"/>
                  </a:solidFill>
                  <a:prstDash val="solid"/>
                  <a:round/>
                  <a:headEnd len="lg" w="lg" type="none"/>
                  <a:tailEnd len="lg" w="lg" type="triangle"/>
                </a:ln>
              </p:spPr>
            </p:cxnSp>
            <p:cxnSp>
              <p:nvCxnSpPr>
                <p:cNvPr id="483" name="Shape 483"/>
                <p:cNvCxnSpPr>
                  <a:stCxn id="465" idx="0"/>
                  <a:endCxn id="464" idx="2"/>
                </p:cNvCxnSpPr>
                <p:nvPr/>
              </p:nvCxnSpPr>
              <p:spPr>
                <a:xfrm flipH="1" rot="10800000">
                  <a:off x="3482575" y="3858700"/>
                  <a:ext cx="3900" cy="539400"/>
                </a:xfrm>
                <a:prstGeom prst="straightConnector1">
                  <a:avLst/>
                </a:prstGeom>
                <a:noFill/>
                <a:ln cap="flat" cmpd="sng" w="19050">
                  <a:solidFill>
                    <a:srgbClr val="666666"/>
                  </a:solidFill>
                  <a:prstDash val="solid"/>
                  <a:round/>
                  <a:headEnd len="lg" w="lg" type="none"/>
                  <a:tailEnd len="lg" w="lg" type="triangle"/>
                </a:ln>
              </p:spPr>
            </p:cxnSp>
            <p:cxnSp>
              <p:nvCxnSpPr>
                <p:cNvPr id="484" name="Shape 484"/>
                <p:cNvCxnSpPr>
                  <a:stCxn id="467" idx="0"/>
                  <a:endCxn id="466" idx="2"/>
                </p:cNvCxnSpPr>
                <p:nvPr/>
              </p:nvCxnSpPr>
              <p:spPr>
                <a:xfrm rot="10800000">
                  <a:off x="4261575" y="3858700"/>
                  <a:ext cx="0" cy="539400"/>
                </a:xfrm>
                <a:prstGeom prst="straightConnector1">
                  <a:avLst/>
                </a:prstGeom>
                <a:noFill/>
                <a:ln cap="flat" cmpd="sng" w="19050">
                  <a:solidFill>
                    <a:srgbClr val="666666"/>
                  </a:solidFill>
                  <a:prstDash val="solid"/>
                  <a:round/>
                  <a:headEnd len="lg" w="lg" type="none"/>
                  <a:tailEnd len="lg" w="lg" type="triangle"/>
                </a:ln>
              </p:spPr>
            </p:cxnSp>
            <p:cxnSp>
              <p:nvCxnSpPr>
                <p:cNvPr id="485" name="Shape 485"/>
                <p:cNvCxnSpPr>
                  <a:stCxn id="469" idx="0"/>
                  <a:endCxn id="468" idx="2"/>
                </p:cNvCxnSpPr>
                <p:nvPr/>
              </p:nvCxnSpPr>
              <p:spPr>
                <a:xfrm rot="10800000">
                  <a:off x="5036675" y="3858700"/>
                  <a:ext cx="0" cy="539400"/>
                </a:xfrm>
                <a:prstGeom prst="straightConnector1">
                  <a:avLst/>
                </a:prstGeom>
                <a:noFill/>
                <a:ln cap="flat" cmpd="sng" w="19050">
                  <a:solidFill>
                    <a:srgbClr val="666666"/>
                  </a:solidFill>
                  <a:prstDash val="solid"/>
                  <a:round/>
                  <a:headEnd len="lg" w="lg" type="none"/>
                  <a:tailEnd len="lg" w="lg" type="triangle"/>
                </a:ln>
              </p:spPr>
            </p:cxnSp>
            <p:cxnSp>
              <p:nvCxnSpPr>
                <p:cNvPr id="486" name="Shape 486"/>
                <p:cNvCxnSpPr>
                  <a:stCxn id="471" idx="0"/>
                  <a:endCxn id="470" idx="2"/>
                </p:cNvCxnSpPr>
                <p:nvPr/>
              </p:nvCxnSpPr>
              <p:spPr>
                <a:xfrm rot="10800000">
                  <a:off x="5811875" y="3858700"/>
                  <a:ext cx="7500" cy="539400"/>
                </a:xfrm>
                <a:prstGeom prst="straightConnector1">
                  <a:avLst/>
                </a:prstGeom>
                <a:noFill/>
                <a:ln cap="flat" cmpd="sng" w="19050">
                  <a:solidFill>
                    <a:srgbClr val="666666"/>
                  </a:solidFill>
                  <a:prstDash val="solid"/>
                  <a:round/>
                  <a:headEnd len="lg" w="lg" type="none"/>
                  <a:tailEnd len="lg" w="lg" type="triangle"/>
                </a:ln>
              </p:spPr>
            </p:cxnSp>
            <p:cxnSp>
              <p:nvCxnSpPr>
                <p:cNvPr id="487" name="Shape 487"/>
                <p:cNvCxnSpPr>
                  <a:stCxn id="473" idx="0"/>
                  <a:endCxn id="472" idx="2"/>
                </p:cNvCxnSpPr>
                <p:nvPr/>
              </p:nvCxnSpPr>
              <p:spPr>
                <a:xfrm rot="10800000">
                  <a:off x="6587025" y="3858700"/>
                  <a:ext cx="5100" cy="539400"/>
                </a:xfrm>
                <a:prstGeom prst="straightConnector1">
                  <a:avLst/>
                </a:prstGeom>
                <a:noFill/>
                <a:ln cap="flat" cmpd="sng" w="19050">
                  <a:solidFill>
                    <a:srgbClr val="666666"/>
                  </a:solidFill>
                  <a:prstDash val="solid"/>
                  <a:round/>
                  <a:headEnd len="lg" w="lg" type="none"/>
                  <a:tailEnd len="lg" w="lg" type="triangle"/>
                </a:ln>
              </p:spPr>
            </p:cxnSp>
            <p:cxnSp>
              <p:nvCxnSpPr>
                <p:cNvPr id="488" name="Shape 488"/>
                <p:cNvCxnSpPr>
                  <a:stCxn id="466" idx="0"/>
                  <a:endCxn id="474" idx="2"/>
                </p:cNvCxnSpPr>
                <p:nvPr/>
              </p:nvCxnSpPr>
              <p:spPr>
                <a:xfrm rot="10800000">
                  <a:off x="4261575" y="2183225"/>
                  <a:ext cx="0" cy="539400"/>
                </a:xfrm>
                <a:prstGeom prst="straightConnector1">
                  <a:avLst/>
                </a:prstGeom>
                <a:noFill/>
                <a:ln cap="flat" cmpd="sng" w="19050">
                  <a:solidFill>
                    <a:srgbClr val="666666"/>
                  </a:solidFill>
                  <a:prstDash val="solid"/>
                  <a:round/>
                  <a:headEnd len="lg" w="lg" type="none"/>
                  <a:tailEnd len="lg" w="lg" type="triangle"/>
                </a:ln>
              </p:spPr>
            </p:cxnSp>
            <p:cxnSp>
              <p:nvCxnSpPr>
                <p:cNvPr id="489" name="Shape 489"/>
                <p:cNvCxnSpPr>
                  <a:stCxn id="468" idx="0"/>
                  <a:endCxn id="475" idx="2"/>
                </p:cNvCxnSpPr>
                <p:nvPr/>
              </p:nvCxnSpPr>
              <p:spPr>
                <a:xfrm rot="10800000">
                  <a:off x="5030075" y="2183225"/>
                  <a:ext cx="6600" cy="539400"/>
                </a:xfrm>
                <a:prstGeom prst="straightConnector1">
                  <a:avLst/>
                </a:prstGeom>
                <a:noFill/>
                <a:ln cap="flat" cmpd="sng" w="19050">
                  <a:solidFill>
                    <a:srgbClr val="666666"/>
                  </a:solidFill>
                  <a:prstDash val="solid"/>
                  <a:round/>
                  <a:headEnd len="lg" w="lg" type="none"/>
                  <a:tailEnd len="lg" w="lg" type="triangle"/>
                </a:ln>
              </p:spPr>
            </p:cxnSp>
            <p:cxnSp>
              <p:nvCxnSpPr>
                <p:cNvPr id="490" name="Shape 490"/>
                <p:cNvCxnSpPr>
                  <a:stCxn id="470" idx="0"/>
                  <a:endCxn id="476" idx="2"/>
                </p:cNvCxnSpPr>
                <p:nvPr/>
              </p:nvCxnSpPr>
              <p:spPr>
                <a:xfrm flipH="1" rot="10800000">
                  <a:off x="5811775" y="2183225"/>
                  <a:ext cx="3900" cy="539400"/>
                </a:xfrm>
                <a:prstGeom prst="straightConnector1">
                  <a:avLst/>
                </a:prstGeom>
                <a:noFill/>
                <a:ln cap="flat" cmpd="sng" w="19050">
                  <a:solidFill>
                    <a:srgbClr val="666666"/>
                  </a:solidFill>
                  <a:prstDash val="solid"/>
                  <a:round/>
                  <a:headEnd len="lg" w="lg" type="none"/>
                  <a:tailEnd len="lg" w="lg" type="triangle"/>
                </a:ln>
              </p:spPr>
            </p:cxnSp>
            <p:cxnSp>
              <p:nvCxnSpPr>
                <p:cNvPr id="491" name="Shape 491"/>
                <p:cNvCxnSpPr>
                  <a:stCxn id="472" idx="0"/>
                  <a:endCxn id="477" idx="2"/>
                </p:cNvCxnSpPr>
                <p:nvPr/>
              </p:nvCxnSpPr>
              <p:spPr>
                <a:xfrm rot="10800000">
                  <a:off x="6579375" y="2183225"/>
                  <a:ext cx="7500" cy="539400"/>
                </a:xfrm>
                <a:prstGeom prst="straightConnector1">
                  <a:avLst/>
                </a:prstGeom>
                <a:noFill/>
                <a:ln cap="flat" cmpd="sng" w="19050">
                  <a:solidFill>
                    <a:srgbClr val="666666"/>
                  </a:solidFill>
                  <a:prstDash val="solid"/>
                  <a:round/>
                  <a:headEnd len="lg" w="lg" type="none"/>
                  <a:tailEnd len="lg" w="lg" type="triangle"/>
                </a:ln>
              </p:spPr>
            </p:cxnSp>
          </p:grpSp>
          <p:cxnSp>
            <p:nvCxnSpPr>
              <p:cNvPr id="492" name="Shape 492"/>
              <p:cNvCxnSpPr>
                <a:endCxn id="463" idx="0"/>
              </p:cNvCxnSpPr>
              <p:nvPr/>
            </p:nvCxnSpPr>
            <p:spPr>
              <a:xfrm>
                <a:off x="1825525" y="2687800"/>
                <a:ext cx="5100" cy="643500"/>
              </a:xfrm>
              <a:prstGeom prst="straightConnector1">
                <a:avLst/>
              </a:prstGeom>
              <a:noFill/>
              <a:ln cap="flat" cmpd="sng" w="19050">
                <a:solidFill>
                  <a:srgbClr val="666666"/>
                </a:solidFill>
                <a:prstDash val="solid"/>
                <a:round/>
                <a:headEnd len="lg" w="lg" type="none"/>
                <a:tailEnd len="lg" w="lg" type="triangle"/>
              </a:ln>
            </p:spPr>
          </p:cxnSp>
          <p:cxnSp>
            <p:nvCxnSpPr>
              <p:cNvPr id="493" name="Shape 493"/>
              <p:cNvCxnSpPr/>
              <p:nvPr/>
            </p:nvCxnSpPr>
            <p:spPr>
              <a:xfrm>
                <a:off x="6797675" y="2223875"/>
                <a:ext cx="354600" cy="0"/>
              </a:xfrm>
              <a:prstGeom prst="straightConnector1">
                <a:avLst/>
              </a:prstGeom>
              <a:noFill/>
              <a:ln cap="flat" cmpd="sng" w="19050">
                <a:solidFill>
                  <a:srgbClr val="666666"/>
                </a:solidFill>
                <a:prstDash val="solid"/>
                <a:round/>
                <a:headEnd len="lg" w="lg" type="none"/>
                <a:tailEnd len="lg" w="lg" type="triangle"/>
              </a:ln>
            </p:spPr>
          </p:cxnSp>
        </p:grpSp>
        <p:pic>
          <p:nvPicPr>
            <p:cNvPr descr="Screen Shot 2015-01-16 at 8.28.46 AM.png" id="494" name="Shape 494"/>
            <p:cNvPicPr preferRelativeResize="0"/>
            <p:nvPr/>
          </p:nvPicPr>
          <p:blipFill>
            <a:blip r:embed="rId3">
              <a:alphaModFix/>
            </a:blip>
            <a:stretch>
              <a:fillRect/>
            </a:stretch>
          </p:blipFill>
          <p:spPr>
            <a:xfrm rot="5400000">
              <a:off x="1409274" y="3325623"/>
              <a:ext cx="480675" cy="1608300"/>
            </a:xfrm>
            <a:prstGeom prst="rect">
              <a:avLst/>
            </a:prstGeom>
            <a:noFill/>
            <a:ln>
              <a:noFill/>
            </a:ln>
          </p:spPr>
        </p:pic>
        <p:pic>
          <p:nvPicPr>
            <p:cNvPr id="495" name="Shape 495"/>
            <p:cNvPicPr preferRelativeResize="0"/>
            <p:nvPr/>
          </p:nvPicPr>
          <p:blipFill>
            <a:blip r:embed="rId4">
              <a:alphaModFix/>
            </a:blip>
            <a:stretch>
              <a:fillRect/>
            </a:stretch>
          </p:blipFill>
          <p:spPr>
            <a:xfrm>
              <a:off x="510712" y="1019875"/>
              <a:ext cx="2272299" cy="2272299"/>
            </a:xfrm>
            <a:prstGeom prst="rect">
              <a:avLst/>
            </a:prstGeom>
            <a:noFill/>
            <a:ln>
              <a:noFill/>
            </a:ln>
          </p:spPr>
        </p:pic>
        <p:grpSp>
          <p:nvGrpSpPr>
            <p:cNvPr id="496" name="Shape 496"/>
            <p:cNvGrpSpPr/>
            <p:nvPr/>
          </p:nvGrpSpPr>
          <p:grpSpPr>
            <a:xfrm>
              <a:off x="6798597" y="1020325"/>
              <a:ext cx="761700" cy="3407650"/>
              <a:chOff x="6193275" y="1586850"/>
              <a:chExt cx="761700" cy="3407650"/>
            </a:xfrm>
          </p:grpSpPr>
          <p:sp>
            <p:nvSpPr>
              <p:cNvPr id="497" name="Shape 497"/>
              <p:cNvSpPr/>
              <p:nvPr/>
            </p:nvSpPr>
            <p:spPr>
              <a:xfrm>
                <a:off x="63765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98" name="Shape 498"/>
              <p:cNvSpPr/>
              <p:nvPr/>
            </p:nvSpPr>
            <p:spPr>
              <a:xfrm>
                <a:off x="6329175" y="4398100"/>
                <a:ext cx="525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sz="1200"/>
                  <a:t>a</a:t>
                </a:r>
              </a:p>
            </p:txBody>
          </p:sp>
          <p:sp>
            <p:nvSpPr>
              <p:cNvPr id="499" name="Shape 499"/>
              <p:cNvSpPr/>
              <p:nvPr/>
            </p:nvSpPr>
            <p:spPr>
              <a:xfrm>
                <a:off x="6193275" y="1586850"/>
                <a:ext cx="7617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cherry</a:t>
                </a:r>
              </a:p>
            </p:txBody>
          </p:sp>
          <p:cxnSp>
            <p:nvCxnSpPr>
              <p:cNvPr id="500" name="Shape 500"/>
              <p:cNvCxnSpPr>
                <a:stCxn id="498" idx="0"/>
                <a:endCxn id="497" idx="2"/>
              </p:cNvCxnSpPr>
              <p:nvPr/>
            </p:nvCxnSpPr>
            <p:spPr>
              <a:xfrm rot="10800000">
                <a:off x="6587025" y="3858700"/>
                <a:ext cx="5100" cy="539400"/>
              </a:xfrm>
              <a:prstGeom prst="straightConnector1">
                <a:avLst/>
              </a:prstGeom>
              <a:noFill/>
              <a:ln cap="flat" cmpd="sng" w="19050">
                <a:solidFill>
                  <a:srgbClr val="666666"/>
                </a:solidFill>
                <a:prstDash val="solid"/>
                <a:round/>
                <a:headEnd len="lg" w="lg" type="none"/>
                <a:tailEnd len="lg" w="lg" type="triangle"/>
              </a:ln>
            </p:spPr>
          </p:cxnSp>
          <p:cxnSp>
            <p:nvCxnSpPr>
              <p:cNvPr id="501" name="Shape 501"/>
              <p:cNvCxnSpPr>
                <a:stCxn id="497" idx="0"/>
                <a:endCxn id="499" idx="2"/>
              </p:cNvCxnSpPr>
              <p:nvPr/>
            </p:nvCxnSpPr>
            <p:spPr>
              <a:xfrm rot="10800000">
                <a:off x="6574275" y="2183225"/>
                <a:ext cx="12600" cy="539400"/>
              </a:xfrm>
              <a:prstGeom prst="straightConnector1">
                <a:avLst/>
              </a:prstGeom>
              <a:noFill/>
              <a:ln cap="flat" cmpd="sng" w="19050">
                <a:solidFill>
                  <a:srgbClr val="666666"/>
                </a:solidFill>
                <a:prstDash val="solid"/>
                <a:round/>
                <a:headEnd len="lg" w="lg" type="none"/>
                <a:tailEnd len="lg" w="lg" type="triangle"/>
              </a:ln>
            </p:spPr>
          </p:cxnSp>
        </p:grpSp>
        <p:grpSp>
          <p:nvGrpSpPr>
            <p:cNvPr id="502" name="Shape 502"/>
            <p:cNvGrpSpPr/>
            <p:nvPr/>
          </p:nvGrpSpPr>
          <p:grpSpPr>
            <a:xfrm>
              <a:off x="7641779" y="1020325"/>
              <a:ext cx="634200" cy="3407650"/>
              <a:chOff x="6266117" y="1586849"/>
              <a:chExt cx="634200" cy="3407650"/>
            </a:xfrm>
          </p:grpSpPr>
          <p:sp>
            <p:nvSpPr>
              <p:cNvPr id="503" name="Shape 503"/>
              <p:cNvSpPr/>
              <p:nvPr/>
            </p:nvSpPr>
            <p:spPr>
              <a:xfrm>
                <a:off x="63765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04" name="Shape 504"/>
              <p:cNvSpPr/>
              <p:nvPr/>
            </p:nvSpPr>
            <p:spPr>
              <a:xfrm>
                <a:off x="6266117" y="4398099"/>
                <a:ext cx="6342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cherry</a:t>
                </a:r>
              </a:p>
            </p:txBody>
          </p:sp>
          <p:sp>
            <p:nvSpPr>
              <p:cNvPr id="505" name="Shape 505"/>
              <p:cNvSpPr/>
              <p:nvPr/>
            </p:nvSpPr>
            <p:spPr>
              <a:xfrm>
                <a:off x="6316443" y="1586849"/>
                <a:ext cx="525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sz="1200"/>
                  <a:t>on</a:t>
                </a:r>
              </a:p>
            </p:txBody>
          </p:sp>
          <p:cxnSp>
            <p:nvCxnSpPr>
              <p:cNvPr id="506" name="Shape 506"/>
              <p:cNvCxnSpPr>
                <a:stCxn id="504" idx="0"/>
                <a:endCxn id="503" idx="2"/>
              </p:cNvCxnSpPr>
              <p:nvPr/>
            </p:nvCxnSpPr>
            <p:spPr>
              <a:xfrm flipH="1" rot="10800000">
                <a:off x="6583217" y="3858699"/>
                <a:ext cx="3600" cy="539400"/>
              </a:xfrm>
              <a:prstGeom prst="straightConnector1">
                <a:avLst/>
              </a:prstGeom>
              <a:noFill/>
              <a:ln cap="flat" cmpd="sng" w="19050">
                <a:solidFill>
                  <a:srgbClr val="666666"/>
                </a:solidFill>
                <a:prstDash val="solid"/>
                <a:round/>
                <a:headEnd len="lg" w="lg" type="none"/>
                <a:tailEnd len="lg" w="lg" type="triangle"/>
              </a:ln>
            </p:spPr>
          </p:cxnSp>
          <p:cxnSp>
            <p:nvCxnSpPr>
              <p:cNvPr id="507" name="Shape 507"/>
              <p:cNvCxnSpPr>
                <a:stCxn id="503" idx="0"/>
                <a:endCxn id="505" idx="2"/>
              </p:cNvCxnSpPr>
              <p:nvPr/>
            </p:nvCxnSpPr>
            <p:spPr>
              <a:xfrm rot="10800000">
                <a:off x="6579375" y="2183225"/>
                <a:ext cx="7500" cy="539400"/>
              </a:xfrm>
              <a:prstGeom prst="straightConnector1">
                <a:avLst/>
              </a:prstGeom>
              <a:noFill/>
              <a:ln cap="flat" cmpd="sng" w="19050">
                <a:solidFill>
                  <a:srgbClr val="666666"/>
                </a:solidFill>
                <a:prstDash val="solid"/>
                <a:round/>
                <a:headEnd len="lg" w="lg" type="none"/>
                <a:tailEnd len="lg" w="lg" type="triangle"/>
              </a:ln>
            </p:spPr>
          </p:cxnSp>
        </p:grpSp>
        <p:cxnSp>
          <p:nvCxnSpPr>
            <p:cNvPr id="508" name="Shape 508"/>
            <p:cNvCxnSpPr/>
            <p:nvPr/>
          </p:nvCxnSpPr>
          <p:spPr>
            <a:xfrm>
              <a:off x="7404650" y="2724150"/>
              <a:ext cx="354600" cy="0"/>
            </a:xfrm>
            <a:prstGeom prst="straightConnector1">
              <a:avLst/>
            </a:prstGeom>
            <a:noFill/>
            <a:ln cap="flat" cmpd="sng" w="19050">
              <a:solidFill>
                <a:srgbClr val="666666"/>
              </a:solidFill>
              <a:prstDash val="solid"/>
              <a:round/>
              <a:headEnd len="lg" w="lg" type="none"/>
              <a:tailEnd len="lg" w="lg" type="triangle"/>
            </a:ln>
          </p:spPr>
        </p:cxnSp>
        <p:grpSp>
          <p:nvGrpSpPr>
            <p:cNvPr id="509" name="Shape 509"/>
            <p:cNvGrpSpPr/>
            <p:nvPr/>
          </p:nvGrpSpPr>
          <p:grpSpPr>
            <a:xfrm>
              <a:off x="8480925" y="1020325"/>
              <a:ext cx="525900" cy="3407650"/>
              <a:chOff x="6297215" y="1586849"/>
              <a:chExt cx="525900" cy="3407650"/>
            </a:xfrm>
          </p:grpSpPr>
          <p:sp>
            <p:nvSpPr>
              <p:cNvPr id="510" name="Shape 510"/>
              <p:cNvSpPr/>
              <p:nvPr/>
            </p:nvSpPr>
            <p:spPr>
              <a:xfrm>
                <a:off x="6357346"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11" name="Shape 511"/>
              <p:cNvSpPr/>
              <p:nvPr/>
            </p:nvSpPr>
            <p:spPr>
              <a:xfrm>
                <a:off x="6358758" y="4398099"/>
                <a:ext cx="420599"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on</a:t>
                </a:r>
              </a:p>
            </p:txBody>
          </p:sp>
          <p:sp>
            <p:nvSpPr>
              <p:cNvPr id="512" name="Shape 512"/>
              <p:cNvSpPr/>
              <p:nvPr/>
            </p:nvSpPr>
            <p:spPr>
              <a:xfrm>
                <a:off x="6297215" y="1586849"/>
                <a:ext cx="525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sz="1200"/>
                  <a:t>top</a:t>
                </a:r>
              </a:p>
            </p:txBody>
          </p:sp>
          <p:cxnSp>
            <p:nvCxnSpPr>
              <p:cNvPr id="513" name="Shape 513"/>
              <p:cNvCxnSpPr>
                <a:stCxn id="511" idx="0"/>
                <a:endCxn id="510" idx="2"/>
              </p:cNvCxnSpPr>
              <p:nvPr/>
            </p:nvCxnSpPr>
            <p:spPr>
              <a:xfrm rot="10800000">
                <a:off x="6567558" y="3858699"/>
                <a:ext cx="1500" cy="539400"/>
              </a:xfrm>
              <a:prstGeom prst="straightConnector1">
                <a:avLst/>
              </a:prstGeom>
              <a:noFill/>
              <a:ln cap="flat" cmpd="sng" w="19050">
                <a:solidFill>
                  <a:srgbClr val="666666"/>
                </a:solidFill>
                <a:prstDash val="solid"/>
                <a:round/>
                <a:headEnd len="lg" w="lg" type="none"/>
                <a:tailEnd len="lg" w="lg" type="triangle"/>
              </a:ln>
            </p:spPr>
          </p:cxnSp>
          <p:cxnSp>
            <p:nvCxnSpPr>
              <p:cNvPr id="514" name="Shape 514"/>
              <p:cNvCxnSpPr>
                <a:stCxn id="510" idx="0"/>
                <a:endCxn id="512" idx="2"/>
              </p:cNvCxnSpPr>
              <p:nvPr/>
            </p:nvCxnSpPr>
            <p:spPr>
              <a:xfrm rot="10800000">
                <a:off x="6560146" y="2183225"/>
                <a:ext cx="7500" cy="539400"/>
              </a:xfrm>
              <a:prstGeom prst="straightConnector1">
                <a:avLst/>
              </a:prstGeom>
              <a:noFill/>
              <a:ln cap="flat" cmpd="sng" w="19050">
                <a:solidFill>
                  <a:srgbClr val="666666"/>
                </a:solidFill>
                <a:prstDash val="solid"/>
                <a:round/>
                <a:headEnd len="lg" w="lg" type="none"/>
                <a:tailEnd len="lg" w="lg" type="triangle"/>
              </a:ln>
            </p:spPr>
          </p:cxnSp>
        </p:grpSp>
        <p:cxnSp>
          <p:nvCxnSpPr>
            <p:cNvPr id="515" name="Shape 515"/>
            <p:cNvCxnSpPr/>
            <p:nvPr/>
          </p:nvCxnSpPr>
          <p:spPr>
            <a:xfrm>
              <a:off x="8180485" y="2724150"/>
              <a:ext cx="354600" cy="0"/>
            </a:xfrm>
            <a:prstGeom prst="straightConnector1">
              <a:avLst/>
            </a:prstGeom>
            <a:noFill/>
            <a:ln cap="flat" cmpd="sng" w="19050">
              <a:solidFill>
                <a:srgbClr val="666666"/>
              </a:solidFill>
              <a:prstDash val="solid"/>
              <a:round/>
              <a:headEnd len="lg" w="lg" type="none"/>
              <a:tailEnd len="lg" w="lg" type="triangle"/>
            </a:ln>
          </p:spPr>
        </p:cxnSp>
      </p:grpSp>
      <p:pic>
        <p:nvPicPr>
          <p:cNvPr descr="eqn.png" id="516" name="Shape 516"/>
          <p:cNvPicPr preferRelativeResize="0"/>
          <p:nvPr/>
        </p:nvPicPr>
        <p:blipFill>
          <a:blip r:embed="rId5">
            <a:alphaModFix/>
          </a:blip>
          <a:stretch>
            <a:fillRect/>
          </a:stretch>
        </p:blipFill>
        <p:spPr>
          <a:xfrm>
            <a:off x="3353187" y="4730525"/>
            <a:ext cx="2241454" cy="412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Shape 521"/>
          <p:cNvSpPr/>
          <p:nvPr/>
        </p:nvSpPr>
        <p:spPr>
          <a:xfrm>
            <a:off x="282600" y="4383175"/>
            <a:ext cx="8523600" cy="486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2" name="Shape 52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Image </a:t>
            </a:r>
            <a:r>
              <a:rPr lang="en"/>
              <a:t>Captioning</a:t>
            </a:r>
          </a:p>
        </p:txBody>
      </p:sp>
      <p:grpSp>
        <p:nvGrpSpPr>
          <p:cNvPr id="523" name="Shape 523"/>
          <p:cNvGrpSpPr/>
          <p:nvPr/>
        </p:nvGrpSpPr>
        <p:grpSpPr>
          <a:xfrm>
            <a:off x="225849" y="994750"/>
            <a:ext cx="8496113" cy="3408100"/>
            <a:chOff x="510712" y="1019875"/>
            <a:chExt cx="8496113" cy="3408100"/>
          </a:xfrm>
        </p:grpSpPr>
        <p:grpSp>
          <p:nvGrpSpPr>
            <p:cNvPr id="524" name="Shape 524"/>
            <p:cNvGrpSpPr/>
            <p:nvPr/>
          </p:nvGrpSpPr>
          <p:grpSpPr>
            <a:xfrm>
              <a:off x="810350" y="1020324"/>
              <a:ext cx="6163450" cy="3407650"/>
              <a:chOff x="988825" y="520049"/>
              <a:chExt cx="6163450" cy="3407650"/>
            </a:xfrm>
          </p:grpSpPr>
          <p:grpSp>
            <p:nvGrpSpPr>
              <p:cNvPr id="525" name="Shape 525"/>
              <p:cNvGrpSpPr/>
              <p:nvPr/>
            </p:nvGrpSpPr>
            <p:grpSpPr>
              <a:xfrm>
                <a:off x="988825" y="520049"/>
                <a:ext cx="5866250" cy="3407650"/>
                <a:chOff x="988825" y="1586849"/>
                <a:chExt cx="5866250" cy="3407650"/>
              </a:xfrm>
            </p:grpSpPr>
            <p:sp>
              <p:nvSpPr>
                <p:cNvPr id="526" name="Shape 526"/>
                <p:cNvSpPr/>
                <p:nvPr/>
              </p:nvSpPr>
              <p:spPr>
                <a:xfrm>
                  <a:off x="988825" y="4398100"/>
                  <a:ext cx="1683600" cy="596400"/>
                </a:xfrm>
                <a:prstGeom prst="rect">
                  <a:avLst/>
                </a:prstGeom>
                <a:solidFill>
                  <a:srgbClr val="D0E0E3"/>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27" name="Shape 527"/>
                <p:cNvSpPr/>
                <p:nvPr/>
              </p:nvSpPr>
              <p:spPr>
                <a:xfrm>
                  <a:off x="3276175" y="2722625"/>
                  <a:ext cx="420600" cy="1136100"/>
                </a:xfrm>
                <a:prstGeom prst="rect">
                  <a:avLst/>
                </a:prstGeom>
                <a:solidFill>
                  <a:srgbClr val="D0E0E3"/>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28" name="Shape 528"/>
                <p:cNvSpPr/>
                <p:nvPr/>
              </p:nvSpPr>
              <p:spPr>
                <a:xfrm>
                  <a:off x="3057925" y="4398100"/>
                  <a:ext cx="849300" cy="596400"/>
                </a:xfrm>
                <a:prstGeom prst="rect">
                  <a:avLst/>
                </a:prstGeom>
                <a:solidFill>
                  <a:srgbClr val="D0E0E3"/>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W</a:t>
                  </a:r>
                </a:p>
              </p:txBody>
            </p:sp>
            <p:sp>
              <p:nvSpPr>
                <p:cNvPr id="529" name="Shape 529"/>
                <p:cNvSpPr/>
                <p:nvPr/>
              </p:nvSpPr>
              <p:spPr>
                <a:xfrm>
                  <a:off x="40512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30" name="Shape 530"/>
                <p:cNvSpPr/>
                <p:nvPr/>
              </p:nvSpPr>
              <p:spPr>
                <a:xfrm>
                  <a:off x="4051275" y="4398100"/>
                  <a:ext cx="4206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531" name="Shape 531"/>
                <p:cNvSpPr/>
                <p:nvPr/>
              </p:nvSpPr>
              <p:spPr>
                <a:xfrm>
                  <a:off x="48263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32" name="Shape 532"/>
                <p:cNvSpPr/>
                <p:nvPr/>
              </p:nvSpPr>
              <p:spPr>
                <a:xfrm>
                  <a:off x="4826375" y="4398100"/>
                  <a:ext cx="4206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533" name="Shape 533"/>
                <p:cNvSpPr/>
                <p:nvPr/>
              </p:nvSpPr>
              <p:spPr>
                <a:xfrm>
                  <a:off x="56014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34" name="Shape 534"/>
                <p:cNvSpPr/>
                <p:nvPr/>
              </p:nvSpPr>
              <p:spPr>
                <a:xfrm>
                  <a:off x="5517425" y="4398100"/>
                  <a:ext cx="603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cake</a:t>
                  </a:r>
                </a:p>
              </p:txBody>
            </p:sp>
            <p:sp>
              <p:nvSpPr>
                <p:cNvPr id="535" name="Shape 535"/>
                <p:cNvSpPr/>
                <p:nvPr/>
              </p:nvSpPr>
              <p:spPr>
                <a:xfrm>
                  <a:off x="63765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36" name="Shape 536"/>
                <p:cNvSpPr/>
                <p:nvPr/>
              </p:nvSpPr>
              <p:spPr>
                <a:xfrm>
                  <a:off x="6329175" y="4398100"/>
                  <a:ext cx="525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sz="1200"/>
                    <a:t>with</a:t>
                  </a:r>
                </a:p>
              </p:txBody>
            </p:sp>
            <p:sp>
              <p:nvSpPr>
                <p:cNvPr id="537" name="Shape 537"/>
                <p:cNvSpPr/>
                <p:nvPr/>
              </p:nvSpPr>
              <p:spPr>
                <a:xfrm>
                  <a:off x="4051275" y="1586850"/>
                  <a:ext cx="4206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538" name="Shape 538"/>
                <p:cNvSpPr/>
                <p:nvPr/>
              </p:nvSpPr>
              <p:spPr>
                <a:xfrm>
                  <a:off x="4728025" y="1586850"/>
                  <a:ext cx="603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cake</a:t>
                  </a:r>
                </a:p>
              </p:txBody>
            </p:sp>
            <p:sp>
              <p:nvSpPr>
                <p:cNvPr id="539" name="Shape 539"/>
                <p:cNvSpPr/>
                <p:nvPr/>
              </p:nvSpPr>
              <p:spPr>
                <a:xfrm>
                  <a:off x="5581675" y="1586850"/>
                  <a:ext cx="4680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with</a:t>
                  </a:r>
                </a:p>
              </p:txBody>
            </p:sp>
            <p:sp>
              <p:nvSpPr>
                <p:cNvPr id="540" name="Shape 540"/>
                <p:cNvSpPr/>
                <p:nvPr/>
              </p:nvSpPr>
              <p:spPr>
                <a:xfrm>
                  <a:off x="6316443" y="1586849"/>
                  <a:ext cx="525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sz="1200"/>
                    <a:t>a</a:t>
                  </a:r>
                </a:p>
              </p:txBody>
            </p:sp>
            <p:cxnSp>
              <p:nvCxnSpPr>
                <p:cNvPr id="541" name="Shape 541"/>
                <p:cNvCxnSpPr>
                  <a:stCxn id="527" idx="3"/>
                  <a:endCxn id="529" idx="1"/>
                </p:cNvCxnSpPr>
                <p:nvPr/>
              </p:nvCxnSpPr>
              <p:spPr>
                <a:xfrm>
                  <a:off x="3696775" y="3290675"/>
                  <a:ext cx="354600" cy="0"/>
                </a:xfrm>
                <a:prstGeom prst="straightConnector1">
                  <a:avLst/>
                </a:prstGeom>
                <a:noFill/>
                <a:ln cap="flat" cmpd="sng" w="19050">
                  <a:solidFill>
                    <a:srgbClr val="666666"/>
                  </a:solidFill>
                  <a:prstDash val="solid"/>
                  <a:round/>
                  <a:headEnd len="lg" w="lg" type="none"/>
                  <a:tailEnd len="lg" w="lg" type="triangle"/>
                </a:ln>
              </p:spPr>
            </p:cxnSp>
            <p:cxnSp>
              <p:nvCxnSpPr>
                <p:cNvPr id="542" name="Shape 542"/>
                <p:cNvCxnSpPr>
                  <a:stCxn id="529" idx="3"/>
                  <a:endCxn id="531" idx="1"/>
                </p:cNvCxnSpPr>
                <p:nvPr/>
              </p:nvCxnSpPr>
              <p:spPr>
                <a:xfrm>
                  <a:off x="4471875" y="3290675"/>
                  <a:ext cx="354600" cy="0"/>
                </a:xfrm>
                <a:prstGeom prst="straightConnector1">
                  <a:avLst/>
                </a:prstGeom>
                <a:noFill/>
                <a:ln cap="flat" cmpd="sng" w="19050">
                  <a:solidFill>
                    <a:srgbClr val="666666"/>
                  </a:solidFill>
                  <a:prstDash val="solid"/>
                  <a:round/>
                  <a:headEnd len="lg" w="lg" type="none"/>
                  <a:tailEnd len="lg" w="lg" type="triangle"/>
                </a:ln>
              </p:spPr>
            </p:cxnSp>
            <p:cxnSp>
              <p:nvCxnSpPr>
                <p:cNvPr id="543" name="Shape 543"/>
                <p:cNvCxnSpPr>
                  <a:stCxn id="531" idx="3"/>
                  <a:endCxn id="533" idx="1"/>
                </p:cNvCxnSpPr>
                <p:nvPr/>
              </p:nvCxnSpPr>
              <p:spPr>
                <a:xfrm>
                  <a:off x="5246975" y="3290675"/>
                  <a:ext cx="354600" cy="0"/>
                </a:xfrm>
                <a:prstGeom prst="straightConnector1">
                  <a:avLst/>
                </a:prstGeom>
                <a:noFill/>
                <a:ln cap="flat" cmpd="sng" w="19050">
                  <a:solidFill>
                    <a:srgbClr val="666666"/>
                  </a:solidFill>
                  <a:prstDash val="solid"/>
                  <a:round/>
                  <a:headEnd len="lg" w="lg" type="none"/>
                  <a:tailEnd len="lg" w="lg" type="triangle"/>
                </a:ln>
              </p:spPr>
            </p:cxnSp>
            <p:cxnSp>
              <p:nvCxnSpPr>
                <p:cNvPr id="544" name="Shape 544"/>
                <p:cNvCxnSpPr>
                  <a:stCxn id="533" idx="3"/>
                  <a:endCxn id="535" idx="1"/>
                </p:cNvCxnSpPr>
                <p:nvPr/>
              </p:nvCxnSpPr>
              <p:spPr>
                <a:xfrm>
                  <a:off x="6022075" y="3290675"/>
                  <a:ext cx="354600" cy="0"/>
                </a:xfrm>
                <a:prstGeom prst="straightConnector1">
                  <a:avLst/>
                </a:prstGeom>
                <a:noFill/>
                <a:ln cap="flat" cmpd="sng" w="19050">
                  <a:solidFill>
                    <a:srgbClr val="666666"/>
                  </a:solidFill>
                  <a:prstDash val="solid"/>
                  <a:round/>
                  <a:headEnd len="lg" w="lg" type="none"/>
                  <a:tailEnd len="lg" w="lg" type="triangle"/>
                </a:ln>
              </p:spPr>
            </p:cxnSp>
            <p:cxnSp>
              <p:nvCxnSpPr>
                <p:cNvPr id="545" name="Shape 545"/>
                <p:cNvCxnSpPr>
                  <a:stCxn id="526" idx="3"/>
                </p:cNvCxnSpPr>
                <p:nvPr/>
              </p:nvCxnSpPr>
              <p:spPr>
                <a:xfrm flipH="1" rot="10800000">
                  <a:off x="2672425" y="4689700"/>
                  <a:ext cx="385500" cy="6600"/>
                </a:xfrm>
                <a:prstGeom prst="straightConnector1">
                  <a:avLst/>
                </a:prstGeom>
                <a:noFill/>
                <a:ln cap="flat" cmpd="sng" w="19050">
                  <a:solidFill>
                    <a:srgbClr val="666666"/>
                  </a:solidFill>
                  <a:prstDash val="solid"/>
                  <a:round/>
                  <a:headEnd len="lg" w="lg" type="none"/>
                  <a:tailEnd len="lg" w="lg" type="triangle"/>
                </a:ln>
              </p:spPr>
            </p:cxnSp>
            <p:cxnSp>
              <p:nvCxnSpPr>
                <p:cNvPr id="546" name="Shape 546"/>
                <p:cNvCxnSpPr>
                  <a:stCxn id="528" idx="0"/>
                  <a:endCxn id="527" idx="2"/>
                </p:cNvCxnSpPr>
                <p:nvPr/>
              </p:nvCxnSpPr>
              <p:spPr>
                <a:xfrm flipH="1" rot="10800000">
                  <a:off x="3482575" y="3858700"/>
                  <a:ext cx="3900" cy="539400"/>
                </a:xfrm>
                <a:prstGeom prst="straightConnector1">
                  <a:avLst/>
                </a:prstGeom>
                <a:noFill/>
                <a:ln cap="flat" cmpd="sng" w="19050">
                  <a:solidFill>
                    <a:srgbClr val="666666"/>
                  </a:solidFill>
                  <a:prstDash val="solid"/>
                  <a:round/>
                  <a:headEnd len="lg" w="lg" type="none"/>
                  <a:tailEnd len="lg" w="lg" type="triangle"/>
                </a:ln>
              </p:spPr>
            </p:cxnSp>
            <p:cxnSp>
              <p:nvCxnSpPr>
                <p:cNvPr id="547" name="Shape 547"/>
                <p:cNvCxnSpPr>
                  <a:stCxn id="530" idx="0"/>
                  <a:endCxn id="529" idx="2"/>
                </p:cNvCxnSpPr>
                <p:nvPr/>
              </p:nvCxnSpPr>
              <p:spPr>
                <a:xfrm rot="10800000">
                  <a:off x="4261575" y="3858700"/>
                  <a:ext cx="0" cy="539400"/>
                </a:xfrm>
                <a:prstGeom prst="straightConnector1">
                  <a:avLst/>
                </a:prstGeom>
                <a:noFill/>
                <a:ln cap="flat" cmpd="sng" w="19050">
                  <a:solidFill>
                    <a:srgbClr val="666666"/>
                  </a:solidFill>
                  <a:prstDash val="solid"/>
                  <a:round/>
                  <a:headEnd len="lg" w="lg" type="none"/>
                  <a:tailEnd len="lg" w="lg" type="triangle"/>
                </a:ln>
              </p:spPr>
            </p:cxnSp>
            <p:cxnSp>
              <p:nvCxnSpPr>
                <p:cNvPr id="548" name="Shape 548"/>
                <p:cNvCxnSpPr>
                  <a:stCxn id="532" idx="0"/>
                  <a:endCxn id="531" idx="2"/>
                </p:cNvCxnSpPr>
                <p:nvPr/>
              </p:nvCxnSpPr>
              <p:spPr>
                <a:xfrm rot="10800000">
                  <a:off x="5036675" y="3858700"/>
                  <a:ext cx="0" cy="539400"/>
                </a:xfrm>
                <a:prstGeom prst="straightConnector1">
                  <a:avLst/>
                </a:prstGeom>
                <a:noFill/>
                <a:ln cap="flat" cmpd="sng" w="19050">
                  <a:solidFill>
                    <a:srgbClr val="666666"/>
                  </a:solidFill>
                  <a:prstDash val="solid"/>
                  <a:round/>
                  <a:headEnd len="lg" w="lg" type="none"/>
                  <a:tailEnd len="lg" w="lg" type="triangle"/>
                </a:ln>
              </p:spPr>
            </p:cxnSp>
            <p:cxnSp>
              <p:nvCxnSpPr>
                <p:cNvPr id="549" name="Shape 549"/>
                <p:cNvCxnSpPr>
                  <a:stCxn id="534" idx="0"/>
                  <a:endCxn id="533" idx="2"/>
                </p:cNvCxnSpPr>
                <p:nvPr/>
              </p:nvCxnSpPr>
              <p:spPr>
                <a:xfrm rot="10800000">
                  <a:off x="5811875" y="3858700"/>
                  <a:ext cx="7500" cy="539400"/>
                </a:xfrm>
                <a:prstGeom prst="straightConnector1">
                  <a:avLst/>
                </a:prstGeom>
                <a:noFill/>
                <a:ln cap="flat" cmpd="sng" w="19050">
                  <a:solidFill>
                    <a:srgbClr val="666666"/>
                  </a:solidFill>
                  <a:prstDash val="solid"/>
                  <a:round/>
                  <a:headEnd len="lg" w="lg" type="none"/>
                  <a:tailEnd len="lg" w="lg" type="triangle"/>
                </a:ln>
              </p:spPr>
            </p:cxnSp>
            <p:cxnSp>
              <p:nvCxnSpPr>
                <p:cNvPr id="550" name="Shape 550"/>
                <p:cNvCxnSpPr>
                  <a:stCxn id="536" idx="0"/>
                  <a:endCxn id="535" idx="2"/>
                </p:cNvCxnSpPr>
                <p:nvPr/>
              </p:nvCxnSpPr>
              <p:spPr>
                <a:xfrm rot="10800000">
                  <a:off x="6587025" y="3858700"/>
                  <a:ext cx="5100" cy="539400"/>
                </a:xfrm>
                <a:prstGeom prst="straightConnector1">
                  <a:avLst/>
                </a:prstGeom>
                <a:noFill/>
                <a:ln cap="flat" cmpd="sng" w="19050">
                  <a:solidFill>
                    <a:srgbClr val="666666"/>
                  </a:solidFill>
                  <a:prstDash val="solid"/>
                  <a:round/>
                  <a:headEnd len="lg" w="lg" type="none"/>
                  <a:tailEnd len="lg" w="lg" type="triangle"/>
                </a:ln>
              </p:spPr>
            </p:cxnSp>
            <p:cxnSp>
              <p:nvCxnSpPr>
                <p:cNvPr id="551" name="Shape 551"/>
                <p:cNvCxnSpPr>
                  <a:stCxn id="529" idx="0"/>
                  <a:endCxn id="537" idx="2"/>
                </p:cNvCxnSpPr>
                <p:nvPr/>
              </p:nvCxnSpPr>
              <p:spPr>
                <a:xfrm rot="10800000">
                  <a:off x="4261575" y="2183225"/>
                  <a:ext cx="0" cy="539400"/>
                </a:xfrm>
                <a:prstGeom prst="straightConnector1">
                  <a:avLst/>
                </a:prstGeom>
                <a:noFill/>
                <a:ln cap="flat" cmpd="sng" w="19050">
                  <a:solidFill>
                    <a:srgbClr val="666666"/>
                  </a:solidFill>
                  <a:prstDash val="solid"/>
                  <a:round/>
                  <a:headEnd len="lg" w="lg" type="none"/>
                  <a:tailEnd len="lg" w="lg" type="triangle"/>
                </a:ln>
              </p:spPr>
            </p:cxnSp>
            <p:cxnSp>
              <p:nvCxnSpPr>
                <p:cNvPr id="552" name="Shape 552"/>
                <p:cNvCxnSpPr>
                  <a:stCxn id="531" idx="0"/>
                  <a:endCxn id="538" idx="2"/>
                </p:cNvCxnSpPr>
                <p:nvPr/>
              </p:nvCxnSpPr>
              <p:spPr>
                <a:xfrm rot="10800000">
                  <a:off x="5030075" y="2183225"/>
                  <a:ext cx="6600" cy="539400"/>
                </a:xfrm>
                <a:prstGeom prst="straightConnector1">
                  <a:avLst/>
                </a:prstGeom>
                <a:noFill/>
                <a:ln cap="flat" cmpd="sng" w="19050">
                  <a:solidFill>
                    <a:srgbClr val="666666"/>
                  </a:solidFill>
                  <a:prstDash val="solid"/>
                  <a:round/>
                  <a:headEnd len="lg" w="lg" type="none"/>
                  <a:tailEnd len="lg" w="lg" type="triangle"/>
                </a:ln>
              </p:spPr>
            </p:cxnSp>
            <p:cxnSp>
              <p:nvCxnSpPr>
                <p:cNvPr id="553" name="Shape 553"/>
                <p:cNvCxnSpPr>
                  <a:stCxn id="533" idx="0"/>
                  <a:endCxn id="539" idx="2"/>
                </p:cNvCxnSpPr>
                <p:nvPr/>
              </p:nvCxnSpPr>
              <p:spPr>
                <a:xfrm flipH="1" rot="10800000">
                  <a:off x="5811775" y="2183225"/>
                  <a:ext cx="3900" cy="539400"/>
                </a:xfrm>
                <a:prstGeom prst="straightConnector1">
                  <a:avLst/>
                </a:prstGeom>
                <a:noFill/>
                <a:ln cap="flat" cmpd="sng" w="19050">
                  <a:solidFill>
                    <a:srgbClr val="666666"/>
                  </a:solidFill>
                  <a:prstDash val="solid"/>
                  <a:round/>
                  <a:headEnd len="lg" w="lg" type="none"/>
                  <a:tailEnd len="lg" w="lg" type="triangle"/>
                </a:ln>
              </p:spPr>
            </p:cxnSp>
            <p:cxnSp>
              <p:nvCxnSpPr>
                <p:cNvPr id="554" name="Shape 554"/>
                <p:cNvCxnSpPr>
                  <a:stCxn id="535" idx="0"/>
                  <a:endCxn id="540" idx="2"/>
                </p:cNvCxnSpPr>
                <p:nvPr/>
              </p:nvCxnSpPr>
              <p:spPr>
                <a:xfrm rot="10800000">
                  <a:off x="6579375" y="2183225"/>
                  <a:ext cx="7500" cy="539400"/>
                </a:xfrm>
                <a:prstGeom prst="straightConnector1">
                  <a:avLst/>
                </a:prstGeom>
                <a:noFill/>
                <a:ln cap="flat" cmpd="sng" w="19050">
                  <a:solidFill>
                    <a:srgbClr val="666666"/>
                  </a:solidFill>
                  <a:prstDash val="solid"/>
                  <a:round/>
                  <a:headEnd len="lg" w="lg" type="none"/>
                  <a:tailEnd len="lg" w="lg" type="triangle"/>
                </a:ln>
              </p:spPr>
            </p:cxnSp>
          </p:grpSp>
          <p:cxnSp>
            <p:nvCxnSpPr>
              <p:cNvPr id="555" name="Shape 555"/>
              <p:cNvCxnSpPr>
                <a:stCxn id="556" idx="2"/>
                <a:endCxn id="526" idx="0"/>
              </p:cNvCxnSpPr>
              <p:nvPr/>
            </p:nvCxnSpPr>
            <p:spPr>
              <a:xfrm>
                <a:off x="1825525" y="2687800"/>
                <a:ext cx="5100" cy="643500"/>
              </a:xfrm>
              <a:prstGeom prst="straightConnector1">
                <a:avLst/>
              </a:prstGeom>
              <a:noFill/>
              <a:ln cap="flat" cmpd="sng" w="19050">
                <a:solidFill>
                  <a:srgbClr val="666666"/>
                </a:solidFill>
                <a:prstDash val="solid"/>
                <a:round/>
                <a:headEnd len="lg" w="lg" type="none"/>
                <a:tailEnd len="lg" w="lg" type="triangle"/>
              </a:ln>
            </p:spPr>
          </p:cxnSp>
          <p:cxnSp>
            <p:nvCxnSpPr>
              <p:cNvPr id="557" name="Shape 557"/>
              <p:cNvCxnSpPr/>
              <p:nvPr/>
            </p:nvCxnSpPr>
            <p:spPr>
              <a:xfrm>
                <a:off x="6797675" y="2223875"/>
                <a:ext cx="354600" cy="0"/>
              </a:xfrm>
              <a:prstGeom prst="straightConnector1">
                <a:avLst/>
              </a:prstGeom>
              <a:noFill/>
              <a:ln cap="flat" cmpd="sng" w="19050">
                <a:solidFill>
                  <a:srgbClr val="666666"/>
                </a:solidFill>
                <a:prstDash val="solid"/>
                <a:round/>
                <a:headEnd len="lg" w="lg" type="none"/>
                <a:tailEnd len="lg" w="lg" type="triangle"/>
              </a:ln>
            </p:spPr>
          </p:cxnSp>
        </p:grpSp>
        <p:pic>
          <p:nvPicPr>
            <p:cNvPr descr="Screen Shot 2015-01-16 at 8.28.46 AM.png" id="558" name="Shape 558"/>
            <p:cNvPicPr preferRelativeResize="0"/>
            <p:nvPr/>
          </p:nvPicPr>
          <p:blipFill>
            <a:blip r:embed="rId3">
              <a:alphaModFix/>
            </a:blip>
            <a:stretch>
              <a:fillRect/>
            </a:stretch>
          </p:blipFill>
          <p:spPr>
            <a:xfrm rot="5400000">
              <a:off x="1409274" y="3325623"/>
              <a:ext cx="480675" cy="1608300"/>
            </a:xfrm>
            <a:prstGeom prst="rect">
              <a:avLst/>
            </a:prstGeom>
            <a:noFill/>
            <a:ln>
              <a:noFill/>
            </a:ln>
          </p:spPr>
        </p:pic>
        <p:pic>
          <p:nvPicPr>
            <p:cNvPr id="559" name="Shape 559"/>
            <p:cNvPicPr preferRelativeResize="0"/>
            <p:nvPr/>
          </p:nvPicPr>
          <p:blipFill>
            <a:blip r:embed="rId4">
              <a:alphaModFix/>
            </a:blip>
            <a:stretch>
              <a:fillRect/>
            </a:stretch>
          </p:blipFill>
          <p:spPr>
            <a:xfrm>
              <a:off x="510712" y="1019875"/>
              <a:ext cx="2272299" cy="2272299"/>
            </a:xfrm>
            <a:prstGeom prst="rect">
              <a:avLst/>
            </a:prstGeom>
            <a:noFill/>
            <a:ln>
              <a:noFill/>
            </a:ln>
          </p:spPr>
        </p:pic>
        <p:grpSp>
          <p:nvGrpSpPr>
            <p:cNvPr id="560" name="Shape 560"/>
            <p:cNvGrpSpPr/>
            <p:nvPr/>
          </p:nvGrpSpPr>
          <p:grpSpPr>
            <a:xfrm>
              <a:off x="6798597" y="1020325"/>
              <a:ext cx="761700" cy="3407650"/>
              <a:chOff x="6193275" y="1586850"/>
              <a:chExt cx="761700" cy="3407650"/>
            </a:xfrm>
          </p:grpSpPr>
          <p:sp>
            <p:nvSpPr>
              <p:cNvPr id="561" name="Shape 561"/>
              <p:cNvSpPr/>
              <p:nvPr/>
            </p:nvSpPr>
            <p:spPr>
              <a:xfrm>
                <a:off x="63765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62" name="Shape 562"/>
              <p:cNvSpPr/>
              <p:nvPr/>
            </p:nvSpPr>
            <p:spPr>
              <a:xfrm>
                <a:off x="6329175" y="4398100"/>
                <a:ext cx="525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sz="1200"/>
                  <a:t>a</a:t>
                </a:r>
              </a:p>
            </p:txBody>
          </p:sp>
          <p:sp>
            <p:nvSpPr>
              <p:cNvPr id="563" name="Shape 563"/>
              <p:cNvSpPr/>
              <p:nvPr/>
            </p:nvSpPr>
            <p:spPr>
              <a:xfrm>
                <a:off x="6193275" y="1586850"/>
                <a:ext cx="7617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cherry</a:t>
                </a:r>
              </a:p>
            </p:txBody>
          </p:sp>
          <p:cxnSp>
            <p:nvCxnSpPr>
              <p:cNvPr id="564" name="Shape 564"/>
              <p:cNvCxnSpPr>
                <a:stCxn id="562" idx="0"/>
                <a:endCxn id="561" idx="2"/>
              </p:cNvCxnSpPr>
              <p:nvPr/>
            </p:nvCxnSpPr>
            <p:spPr>
              <a:xfrm rot="10800000">
                <a:off x="6587025" y="3858700"/>
                <a:ext cx="5100" cy="539400"/>
              </a:xfrm>
              <a:prstGeom prst="straightConnector1">
                <a:avLst/>
              </a:prstGeom>
              <a:noFill/>
              <a:ln cap="flat" cmpd="sng" w="19050">
                <a:solidFill>
                  <a:srgbClr val="666666"/>
                </a:solidFill>
                <a:prstDash val="solid"/>
                <a:round/>
                <a:headEnd len="lg" w="lg" type="none"/>
                <a:tailEnd len="lg" w="lg" type="triangle"/>
              </a:ln>
            </p:spPr>
          </p:cxnSp>
          <p:cxnSp>
            <p:nvCxnSpPr>
              <p:cNvPr id="565" name="Shape 565"/>
              <p:cNvCxnSpPr>
                <a:stCxn id="561" idx="0"/>
                <a:endCxn id="563" idx="2"/>
              </p:cNvCxnSpPr>
              <p:nvPr/>
            </p:nvCxnSpPr>
            <p:spPr>
              <a:xfrm rot="10800000">
                <a:off x="6574275" y="2183225"/>
                <a:ext cx="12600" cy="539400"/>
              </a:xfrm>
              <a:prstGeom prst="straightConnector1">
                <a:avLst/>
              </a:prstGeom>
              <a:noFill/>
              <a:ln cap="flat" cmpd="sng" w="19050">
                <a:solidFill>
                  <a:srgbClr val="666666"/>
                </a:solidFill>
                <a:prstDash val="solid"/>
                <a:round/>
                <a:headEnd len="lg" w="lg" type="none"/>
                <a:tailEnd len="lg" w="lg" type="triangle"/>
              </a:ln>
            </p:spPr>
          </p:cxnSp>
        </p:grpSp>
        <p:grpSp>
          <p:nvGrpSpPr>
            <p:cNvPr id="566" name="Shape 566"/>
            <p:cNvGrpSpPr/>
            <p:nvPr/>
          </p:nvGrpSpPr>
          <p:grpSpPr>
            <a:xfrm>
              <a:off x="7641779" y="1020325"/>
              <a:ext cx="634200" cy="3407650"/>
              <a:chOff x="6266117" y="1586849"/>
              <a:chExt cx="634200" cy="3407650"/>
            </a:xfrm>
          </p:grpSpPr>
          <p:sp>
            <p:nvSpPr>
              <p:cNvPr id="567" name="Shape 567"/>
              <p:cNvSpPr/>
              <p:nvPr/>
            </p:nvSpPr>
            <p:spPr>
              <a:xfrm>
                <a:off x="6376575"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68" name="Shape 568"/>
              <p:cNvSpPr/>
              <p:nvPr/>
            </p:nvSpPr>
            <p:spPr>
              <a:xfrm>
                <a:off x="6266117" y="4398099"/>
                <a:ext cx="6342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cherry</a:t>
                </a:r>
              </a:p>
            </p:txBody>
          </p:sp>
          <p:sp>
            <p:nvSpPr>
              <p:cNvPr id="569" name="Shape 569"/>
              <p:cNvSpPr/>
              <p:nvPr/>
            </p:nvSpPr>
            <p:spPr>
              <a:xfrm>
                <a:off x="6316443" y="1586849"/>
                <a:ext cx="525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sz="1200"/>
                  <a:t>on</a:t>
                </a:r>
              </a:p>
            </p:txBody>
          </p:sp>
          <p:cxnSp>
            <p:nvCxnSpPr>
              <p:cNvPr id="570" name="Shape 570"/>
              <p:cNvCxnSpPr>
                <a:stCxn id="568" idx="0"/>
                <a:endCxn id="567" idx="2"/>
              </p:cNvCxnSpPr>
              <p:nvPr/>
            </p:nvCxnSpPr>
            <p:spPr>
              <a:xfrm flipH="1" rot="10800000">
                <a:off x="6583217" y="3858699"/>
                <a:ext cx="3600" cy="539400"/>
              </a:xfrm>
              <a:prstGeom prst="straightConnector1">
                <a:avLst/>
              </a:prstGeom>
              <a:noFill/>
              <a:ln cap="flat" cmpd="sng" w="19050">
                <a:solidFill>
                  <a:srgbClr val="666666"/>
                </a:solidFill>
                <a:prstDash val="solid"/>
                <a:round/>
                <a:headEnd len="lg" w="lg" type="none"/>
                <a:tailEnd len="lg" w="lg" type="triangle"/>
              </a:ln>
            </p:spPr>
          </p:cxnSp>
          <p:cxnSp>
            <p:nvCxnSpPr>
              <p:cNvPr id="571" name="Shape 571"/>
              <p:cNvCxnSpPr>
                <a:stCxn id="567" idx="0"/>
                <a:endCxn id="569" idx="2"/>
              </p:cNvCxnSpPr>
              <p:nvPr/>
            </p:nvCxnSpPr>
            <p:spPr>
              <a:xfrm rot="10800000">
                <a:off x="6579375" y="2183225"/>
                <a:ext cx="7500" cy="539400"/>
              </a:xfrm>
              <a:prstGeom prst="straightConnector1">
                <a:avLst/>
              </a:prstGeom>
              <a:noFill/>
              <a:ln cap="flat" cmpd="sng" w="19050">
                <a:solidFill>
                  <a:srgbClr val="666666"/>
                </a:solidFill>
                <a:prstDash val="solid"/>
                <a:round/>
                <a:headEnd len="lg" w="lg" type="none"/>
                <a:tailEnd len="lg" w="lg" type="triangle"/>
              </a:ln>
            </p:spPr>
          </p:cxnSp>
        </p:grpSp>
        <p:cxnSp>
          <p:nvCxnSpPr>
            <p:cNvPr id="572" name="Shape 572"/>
            <p:cNvCxnSpPr/>
            <p:nvPr/>
          </p:nvCxnSpPr>
          <p:spPr>
            <a:xfrm>
              <a:off x="7404650" y="2724150"/>
              <a:ext cx="354600" cy="0"/>
            </a:xfrm>
            <a:prstGeom prst="straightConnector1">
              <a:avLst/>
            </a:prstGeom>
            <a:noFill/>
            <a:ln cap="flat" cmpd="sng" w="19050">
              <a:solidFill>
                <a:srgbClr val="666666"/>
              </a:solidFill>
              <a:prstDash val="solid"/>
              <a:round/>
              <a:headEnd len="lg" w="lg" type="none"/>
              <a:tailEnd len="lg" w="lg" type="triangle"/>
            </a:ln>
          </p:spPr>
        </p:cxnSp>
        <p:grpSp>
          <p:nvGrpSpPr>
            <p:cNvPr id="573" name="Shape 573"/>
            <p:cNvGrpSpPr/>
            <p:nvPr/>
          </p:nvGrpSpPr>
          <p:grpSpPr>
            <a:xfrm>
              <a:off x="8480925" y="1020325"/>
              <a:ext cx="525900" cy="3407650"/>
              <a:chOff x="6297215" y="1586849"/>
              <a:chExt cx="525900" cy="3407650"/>
            </a:xfrm>
          </p:grpSpPr>
          <p:sp>
            <p:nvSpPr>
              <p:cNvPr id="574" name="Shape 574"/>
              <p:cNvSpPr/>
              <p:nvPr/>
            </p:nvSpPr>
            <p:spPr>
              <a:xfrm>
                <a:off x="6357346" y="2722625"/>
                <a:ext cx="420600" cy="11361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75" name="Shape 575"/>
              <p:cNvSpPr/>
              <p:nvPr/>
            </p:nvSpPr>
            <p:spPr>
              <a:xfrm>
                <a:off x="6358758" y="4398099"/>
                <a:ext cx="420599"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on</a:t>
                </a:r>
              </a:p>
            </p:txBody>
          </p:sp>
          <p:sp>
            <p:nvSpPr>
              <p:cNvPr id="576" name="Shape 576"/>
              <p:cNvSpPr/>
              <p:nvPr/>
            </p:nvSpPr>
            <p:spPr>
              <a:xfrm>
                <a:off x="6297215" y="1586849"/>
                <a:ext cx="525900" cy="5964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sz="1200"/>
                  <a:t>top</a:t>
                </a:r>
              </a:p>
            </p:txBody>
          </p:sp>
          <p:cxnSp>
            <p:nvCxnSpPr>
              <p:cNvPr id="577" name="Shape 577"/>
              <p:cNvCxnSpPr>
                <a:stCxn id="575" idx="0"/>
                <a:endCxn id="574" idx="2"/>
              </p:cNvCxnSpPr>
              <p:nvPr/>
            </p:nvCxnSpPr>
            <p:spPr>
              <a:xfrm rot="10800000">
                <a:off x="6567558" y="3858699"/>
                <a:ext cx="1500" cy="539400"/>
              </a:xfrm>
              <a:prstGeom prst="straightConnector1">
                <a:avLst/>
              </a:prstGeom>
              <a:noFill/>
              <a:ln cap="flat" cmpd="sng" w="19050">
                <a:solidFill>
                  <a:srgbClr val="666666"/>
                </a:solidFill>
                <a:prstDash val="solid"/>
                <a:round/>
                <a:headEnd len="lg" w="lg" type="none"/>
                <a:tailEnd len="lg" w="lg" type="triangle"/>
              </a:ln>
            </p:spPr>
          </p:cxnSp>
          <p:cxnSp>
            <p:nvCxnSpPr>
              <p:cNvPr id="578" name="Shape 578"/>
              <p:cNvCxnSpPr>
                <a:stCxn id="574" idx="0"/>
                <a:endCxn id="576" idx="2"/>
              </p:cNvCxnSpPr>
              <p:nvPr/>
            </p:nvCxnSpPr>
            <p:spPr>
              <a:xfrm rot="10800000">
                <a:off x="6560146" y="2183225"/>
                <a:ext cx="7500" cy="539400"/>
              </a:xfrm>
              <a:prstGeom prst="straightConnector1">
                <a:avLst/>
              </a:prstGeom>
              <a:noFill/>
              <a:ln cap="flat" cmpd="sng" w="19050">
                <a:solidFill>
                  <a:srgbClr val="666666"/>
                </a:solidFill>
                <a:prstDash val="solid"/>
                <a:round/>
                <a:headEnd len="lg" w="lg" type="none"/>
                <a:tailEnd len="lg" w="lg" type="triangle"/>
              </a:ln>
            </p:spPr>
          </p:cxnSp>
        </p:grpSp>
        <p:cxnSp>
          <p:nvCxnSpPr>
            <p:cNvPr id="579" name="Shape 579"/>
            <p:cNvCxnSpPr/>
            <p:nvPr/>
          </p:nvCxnSpPr>
          <p:spPr>
            <a:xfrm>
              <a:off x="8180485" y="2724150"/>
              <a:ext cx="354600" cy="0"/>
            </a:xfrm>
            <a:prstGeom prst="straightConnector1">
              <a:avLst/>
            </a:prstGeom>
            <a:noFill/>
            <a:ln cap="flat" cmpd="sng" w="19050">
              <a:solidFill>
                <a:srgbClr val="666666"/>
              </a:solidFill>
              <a:prstDash val="solid"/>
              <a:round/>
              <a:headEnd len="lg" w="lg" type="none"/>
              <a:tailEnd len="lg" w="lg" type="triangle"/>
            </a:ln>
          </p:spPr>
        </p:cxnSp>
      </p:grpSp>
      <p:pic>
        <p:nvPicPr>
          <p:cNvPr descr="eqn.png" id="580" name="Shape 580"/>
          <p:cNvPicPr preferRelativeResize="0"/>
          <p:nvPr/>
        </p:nvPicPr>
        <p:blipFill>
          <a:blip r:embed="rId5">
            <a:alphaModFix/>
          </a:blip>
          <a:stretch>
            <a:fillRect/>
          </a:stretch>
        </p:blipFill>
        <p:spPr>
          <a:xfrm>
            <a:off x="3353187" y="4730525"/>
            <a:ext cx="2241454" cy="412974"/>
          </a:xfrm>
          <a:prstGeom prst="rect">
            <a:avLst/>
          </a:prstGeom>
          <a:noFill/>
          <a:ln>
            <a:noFill/>
          </a:ln>
        </p:spPr>
      </p:pic>
      <p:sp>
        <p:nvSpPr>
          <p:cNvPr id="581" name="Shape 581"/>
          <p:cNvSpPr txBox="1"/>
          <p:nvPr/>
        </p:nvSpPr>
        <p:spPr>
          <a:xfrm rot="-885676">
            <a:off x="225245" y="2114938"/>
            <a:ext cx="8400966" cy="1439174"/>
          </a:xfrm>
          <a:prstGeom prst="rect">
            <a:avLst/>
          </a:prstGeom>
          <a:noFill/>
          <a:ln>
            <a:noFill/>
          </a:ln>
        </p:spPr>
        <p:txBody>
          <a:bodyPr anchorCtr="0" anchor="ctr" bIns="91425" lIns="91425" rIns="91425" tIns="91425">
            <a:noAutofit/>
          </a:bodyPr>
          <a:lstStyle/>
          <a:p>
            <a:pPr lvl="0" rtl="0" algn="ctr">
              <a:spcBef>
                <a:spcPts val="0"/>
              </a:spcBef>
              <a:buNone/>
            </a:pPr>
            <a:r>
              <a:rPr b="1" lang="en" sz="2400" u="sng">
                <a:solidFill>
                  <a:srgbClr val="1155CC"/>
                </a:solidFill>
                <a:hlinkClick r:id="rId6"/>
              </a:rPr>
              <a:t>https://github.com/tensorflow/models/tree/master/im2txt</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Shape 58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Image Captioning</a:t>
            </a:r>
          </a:p>
        </p:txBody>
      </p:sp>
      <p:sp>
        <p:nvSpPr>
          <p:cNvPr id="587" name="Shape 587"/>
          <p:cNvSpPr/>
          <p:nvPr/>
        </p:nvSpPr>
        <p:spPr>
          <a:xfrm>
            <a:off x="282600" y="4383175"/>
            <a:ext cx="8523600" cy="486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8" name="Shape 588"/>
          <p:cNvSpPr/>
          <p:nvPr/>
        </p:nvSpPr>
        <p:spPr>
          <a:xfrm>
            <a:off x="0" y="1040437"/>
            <a:ext cx="9144000" cy="4129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589" name="Shape 589"/>
          <p:cNvSpPr txBox="1"/>
          <p:nvPr/>
        </p:nvSpPr>
        <p:spPr>
          <a:xfrm>
            <a:off x="5221350" y="2613874"/>
            <a:ext cx="3922800" cy="10320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AAF0C6"/>
                </a:solidFill>
                <a:latin typeface="Roboto Condensed"/>
                <a:ea typeface="Roboto Condensed"/>
                <a:cs typeface="Roboto Condensed"/>
                <a:sym typeface="Roboto Condensed"/>
              </a:rPr>
              <a:t>BestModel: A bunch of bananas and a bottle of wine.</a:t>
            </a: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p:txBody>
      </p:sp>
      <p:sp>
        <p:nvSpPr>
          <p:cNvPr id="590" name="Shape 590"/>
          <p:cNvSpPr txBox="1"/>
          <p:nvPr/>
        </p:nvSpPr>
        <p:spPr>
          <a:xfrm>
            <a:off x="5221350" y="1063000"/>
            <a:ext cx="3994500" cy="1105499"/>
          </a:xfrm>
          <a:prstGeom prst="rect">
            <a:avLst/>
          </a:prstGeom>
          <a:noFill/>
          <a:ln>
            <a:noFill/>
          </a:ln>
        </p:spPr>
        <p:txBody>
          <a:bodyPr anchorCtr="0" anchor="t" bIns="91425" lIns="91425" rIns="91425" tIns="91425">
            <a:noAutofit/>
          </a:bodyPr>
          <a:lstStyle/>
          <a:p>
            <a:pPr lvl="0" rtl="0">
              <a:spcBef>
                <a:spcPts val="600"/>
              </a:spcBef>
              <a:buNone/>
            </a:pPr>
            <a:r>
              <a:rPr i="1" lang="en" sz="2400">
                <a:solidFill>
                  <a:srgbClr val="E7DD97"/>
                </a:solidFill>
                <a:latin typeface="Roboto Condensed"/>
                <a:ea typeface="Roboto Condensed"/>
                <a:cs typeface="Roboto Condensed"/>
                <a:sym typeface="Roboto Condensed"/>
              </a:rPr>
              <a:t>Human: A close up of two bananas with bottles in the background.</a:t>
            </a:r>
          </a:p>
          <a:p>
            <a:pPr lvl="0" rtl="0">
              <a:spcBef>
                <a:spcPts val="0"/>
              </a:spcBef>
              <a:buNone/>
            </a:pPr>
            <a:r>
              <a:t/>
            </a:r>
            <a:endParaRPr i="1" sz="2400">
              <a:solidFill>
                <a:srgbClr val="E7DD97"/>
              </a:solidFill>
              <a:latin typeface="Roboto Condensed"/>
              <a:ea typeface="Roboto Condensed"/>
              <a:cs typeface="Roboto Condensed"/>
              <a:sym typeface="Roboto Condensed"/>
            </a:endParaRPr>
          </a:p>
          <a:p>
            <a:pPr lvl="0" rtl="0" algn="ctr">
              <a:spcBef>
                <a:spcPts val="0"/>
              </a:spcBef>
              <a:buNone/>
            </a:pPr>
            <a:r>
              <a:t/>
            </a:r>
            <a:endParaRPr i="1" sz="2400">
              <a:solidFill>
                <a:srgbClr val="E7DD97"/>
              </a:solidFill>
              <a:latin typeface="Roboto Condensed"/>
              <a:ea typeface="Roboto Condensed"/>
              <a:cs typeface="Roboto Condensed"/>
              <a:sym typeface="Roboto Condensed"/>
            </a:endParaRPr>
          </a:p>
        </p:txBody>
      </p:sp>
      <p:sp>
        <p:nvSpPr>
          <p:cNvPr id="591" name="Shape 591"/>
          <p:cNvSpPr txBox="1"/>
          <p:nvPr/>
        </p:nvSpPr>
        <p:spPr>
          <a:xfrm>
            <a:off x="5257200" y="4167450"/>
            <a:ext cx="3922800" cy="10320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AAF0C6"/>
                </a:solidFill>
                <a:latin typeface="Roboto Condensed"/>
                <a:ea typeface="Roboto Condensed"/>
                <a:cs typeface="Roboto Condensed"/>
                <a:sym typeface="Roboto Condensed"/>
              </a:rPr>
              <a:t>InitialModel: A close up of a plate of food on a table.</a:t>
            </a: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p:txBody>
      </p:sp>
      <p:pic>
        <p:nvPicPr>
          <p:cNvPr descr="79651.jpg" id="592" name="Shape 592"/>
          <p:cNvPicPr preferRelativeResize="0"/>
          <p:nvPr/>
        </p:nvPicPr>
        <p:blipFill>
          <a:blip r:embed="rId3">
            <a:alphaModFix/>
          </a:blip>
          <a:stretch>
            <a:fillRect/>
          </a:stretch>
        </p:blipFill>
        <p:spPr>
          <a:xfrm>
            <a:off x="0" y="1686600"/>
            <a:ext cx="3798619" cy="28370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Image Captioning</a:t>
            </a:r>
          </a:p>
        </p:txBody>
      </p:sp>
      <p:sp>
        <p:nvSpPr>
          <p:cNvPr id="598" name="Shape 598"/>
          <p:cNvSpPr/>
          <p:nvPr/>
        </p:nvSpPr>
        <p:spPr>
          <a:xfrm>
            <a:off x="282600" y="4383175"/>
            <a:ext cx="8523600" cy="486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599" name="Shape 599"/>
          <p:cNvGrpSpPr/>
          <p:nvPr/>
        </p:nvGrpSpPr>
        <p:grpSpPr>
          <a:xfrm>
            <a:off x="0" y="1040437"/>
            <a:ext cx="9215850" cy="4159012"/>
            <a:chOff x="0" y="507037"/>
            <a:chExt cx="9215850" cy="4159012"/>
          </a:xfrm>
        </p:grpSpPr>
        <p:sp>
          <p:nvSpPr>
            <p:cNvPr id="600" name="Shape 600"/>
            <p:cNvSpPr/>
            <p:nvPr/>
          </p:nvSpPr>
          <p:spPr>
            <a:xfrm>
              <a:off x="0" y="507037"/>
              <a:ext cx="9144000" cy="4129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601" name="Shape 601"/>
            <p:cNvSpPr txBox="1"/>
            <p:nvPr/>
          </p:nvSpPr>
          <p:spPr>
            <a:xfrm>
              <a:off x="5221350" y="2080474"/>
              <a:ext cx="3922800" cy="10320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AAF0C6"/>
                  </a:solidFill>
                  <a:latin typeface="Roboto Condensed"/>
                  <a:ea typeface="Roboto Condensed"/>
                  <a:cs typeface="Roboto Condensed"/>
                  <a:sym typeface="Roboto Condensed"/>
                </a:rPr>
                <a:t>BestModel: A woman holding a banana up to her face.</a:t>
              </a: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p:txBody>
        </p:sp>
        <p:sp>
          <p:nvSpPr>
            <p:cNvPr id="602" name="Shape 602"/>
            <p:cNvSpPr txBox="1"/>
            <p:nvPr/>
          </p:nvSpPr>
          <p:spPr>
            <a:xfrm>
              <a:off x="5221350" y="529600"/>
              <a:ext cx="3994500" cy="1105500"/>
            </a:xfrm>
            <a:prstGeom prst="rect">
              <a:avLst/>
            </a:prstGeom>
            <a:noFill/>
            <a:ln>
              <a:noFill/>
            </a:ln>
          </p:spPr>
          <p:txBody>
            <a:bodyPr anchorCtr="0" anchor="t" bIns="91425" lIns="91425" rIns="91425" tIns="91425">
              <a:noAutofit/>
            </a:bodyPr>
            <a:lstStyle/>
            <a:p>
              <a:pPr lvl="0" rtl="0">
                <a:spcBef>
                  <a:spcPts val="600"/>
                </a:spcBef>
                <a:buNone/>
              </a:pPr>
              <a:r>
                <a:rPr i="1" lang="en" sz="2400">
                  <a:solidFill>
                    <a:srgbClr val="E7DD97"/>
                  </a:solidFill>
                  <a:latin typeface="Roboto Condensed"/>
                  <a:ea typeface="Roboto Condensed"/>
                  <a:cs typeface="Roboto Condensed"/>
                  <a:sym typeface="Roboto Condensed"/>
                </a:rPr>
                <a:t>Human: A woman holding up a yellow banana to her face.</a:t>
              </a:r>
            </a:p>
            <a:p>
              <a:pPr lvl="0" rtl="0">
                <a:spcBef>
                  <a:spcPts val="0"/>
                </a:spcBef>
                <a:buNone/>
              </a:pPr>
              <a:r>
                <a:t/>
              </a:r>
              <a:endParaRPr i="1" sz="2400">
                <a:solidFill>
                  <a:srgbClr val="E7DD97"/>
                </a:solidFill>
                <a:latin typeface="Roboto Condensed"/>
                <a:ea typeface="Roboto Condensed"/>
                <a:cs typeface="Roboto Condensed"/>
                <a:sym typeface="Roboto Condensed"/>
              </a:endParaRPr>
            </a:p>
            <a:p>
              <a:pPr lvl="0" rtl="0" algn="ctr">
                <a:spcBef>
                  <a:spcPts val="0"/>
                </a:spcBef>
                <a:buNone/>
              </a:pPr>
              <a:r>
                <a:t/>
              </a:r>
              <a:endParaRPr i="1" sz="2400">
                <a:solidFill>
                  <a:srgbClr val="E7DD97"/>
                </a:solidFill>
                <a:latin typeface="Roboto Condensed"/>
                <a:ea typeface="Roboto Condensed"/>
                <a:cs typeface="Roboto Condensed"/>
                <a:sym typeface="Roboto Condensed"/>
              </a:endParaRPr>
            </a:p>
          </p:txBody>
        </p:sp>
        <p:sp>
          <p:nvSpPr>
            <p:cNvPr id="603" name="Shape 603"/>
            <p:cNvSpPr txBox="1"/>
            <p:nvPr/>
          </p:nvSpPr>
          <p:spPr>
            <a:xfrm>
              <a:off x="5257200" y="3634050"/>
              <a:ext cx="3922800" cy="10320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AAF0C6"/>
                  </a:solidFill>
                  <a:latin typeface="Roboto Condensed"/>
                  <a:ea typeface="Roboto Condensed"/>
                  <a:cs typeface="Roboto Condensed"/>
                  <a:sym typeface="Roboto Condensed"/>
                </a:rPr>
                <a:t>InitialModel: A close up of a person eating a hot dog. </a:t>
              </a: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p:txBody>
        </p:sp>
        <p:pic>
          <p:nvPicPr>
            <p:cNvPr descr="85688.jpg" id="604" name="Shape 604"/>
            <p:cNvPicPr preferRelativeResize="0"/>
            <p:nvPr/>
          </p:nvPicPr>
          <p:blipFill>
            <a:blip r:embed="rId3">
              <a:alphaModFix/>
            </a:blip>
            <a:stretch>
              <a:fillRect/>
            </a:stretch>
          </p:blipFill>
          <p:spPr>
            <a:xfrm>
              <a:off x="627500" y="906150"/>
              <a:ext cx="2535543" cy="3380737"/>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Image Captioning</a:t>
            </a:r>
          </a:p>
        </p:txBody>
      </p:sp>
      <p:sp>
        <p:nvSpPr>
          <p:cNvPr id="610" name="Shape 610"/>
          <p:cNvSpPr/>
          <p:nvPr/>
        </p:nvSpPr>
        <p:spPr>
          <a:xfrm>
            <a:off x="282600" y="4383175"/>
            <a:ext cx="8523600" cy="486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611" name="Shape 611"/>
          <p:cNvGrpSpPr/>
          <p:nvPr/>
        </p:nvGrpSpPr>
        <p:grpSpPr>
          <a:xfrm>
            <a:off x="0" y="1040437"/>
            <a:ext cx="9215850" cy="4159012"/>
            <a:chOff x="0" y="1040437"/>
            <a:chExt cx="9215850" cy="4159012"/>
          </a:xfrm>
        </p:grpSpPr>
        <p:sp>
          <p:nvSpPr>
            <p:cNvPr id="612" name="Shape 612"/>
            <p:cNvSpPr/>
            <p:nvPr/>
          </p:nvSpPr>
          <p:spPr>
            <a:xfrm>
              <a:off x="0" y="1040437"/>
              <a:ext cx="9144000" cy="4129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613" name="Shape 613"/>
            <p:cNvSpPr txBox="1"/>
            <p:nvPr/>
          </p:nvSpPr>
          <p:spPr>
            <a:xfrm>
              <a:off x="5221350" y="2613874"/>
              <a:ext cx="3922800" cy="10320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AAF0C6"/>
                  </a:solidFill>
                  <a:latin typeface="Roboto Condensed"/>
                  <a:ea typeface="Roboto Condensed"/>
                  <a:cs typeface="Roboto Condensed"/>
                  <a:sym typeface="Roboto Condensed"/>
                </a:rPr>
                <a:t>BestModel: A man is holding a sandwich in his hand.</a:t>
              </a: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p:txBody>
        </p:sp>
        <p:sp>
          <p:nvSpPr>
            <p:cNvPr id="614" name="Shape 614"/>
            <p:cNvSpPr txBox="1"/>
            <p:nvPr/>
          </p:nvSpPr>
          <p:spPr>
            <a:xfrm>
              <a:off x="5221350" y="1063000"/>
              <a:ext cx="3994500" cy="1105499"/>
            </a:xfrm>
            <a:prstGeom prst="rect">
              <a:avLst/>
            </a:prstGeom>
            <a:noFill/>
            <a:ln>
              <a:noFill/>
            </a:ln>
          </p:spPr>
          <p:txBody>
            <a:bodyPr anchorCtr="0" anchor="t" bIns="91425" lIns="91425" rIns="91425" tIns="91425">
              <a:noAutofit/>
            </a:bodyPr>
            <a:lstStyle/>
            <a:p>
              <a:pPr lvl="0" rtl="0">
                <a:spcBef>
                  <a:spcPts val="600"/>
                </a:spcBef>
                <a:buNone/>
              </a:pPr>
              <a:r>
                <a:rPr i="1" lang="en" sz="2400">
                  <a:solidFill>
                    <a:srgbClr val="E7DD97"/>
                  </a:solidFill>
                  <a:latin typeface="Roboto Condensed"/>
                  <a:ea typeface="Roboto Condensed"/>
                  <a:cs typeface="Roboto Condensed"/>
                  <a:sym typeface="Roboto Condensed"/>
                </a:rPr>
                <a:t>Human: A man outside cooking with a sub in his hand.</a:t>
              </a:r>
            </a:p>
            <a:p>
              <a:pPr lvl="0" rtl="0">
                <a:spcBef>
                  <a:spcPts val="0"/>
                </a:spcBef>
                <a:buNone/>
              </a:pPr>
              <a:r>
                <a:t/>
              </a:r>
              <a:endParaRPr i="1" sz="2400">
                <a:solidFill>
                  <a:srgbClr val="E7DD97"/>
                </a:solidFill>
                <a:latin typeface="Roboto Condensed"/>
                <a:ea typeface="Roboto Condensed"/>
                <a:cs typeface="Roboto Condensed"/>
                <a:sym typeface="Roboto Condensed"/>
              </a:endParaRPr>
            </a:p>
            <a:p>
              <a:pPr lvl="0" rtl="0" algn="ctr">
                <a:spcBef>
                  <a:spcPts val="0"/>
                </a:spcBef>
                <a:buNone/>
              </a:pPr>
              <a:r>
                <a:t/>
              </a:r>
              <a:endParaRPr i="1" sz="2400">
                <a:solidFill>
                  <a:srgbClr val="E7DD97"/>
                </a:solidFill>
                <a:latin typeface="Roboto Condensed"/>
                <a:ea typeface="Roboto Condensed"/>
                <a:cs typeface="Roboto Condensed"/>
                <a:sym typeface="Roboto Condensed"/>
              </a:endParaRPr>
            </a:p>
          </p:txBody>
        </p:sp>
        <p:sp>
          <p:nvSpPr>
            <p:cNvPr id="615" name="Shape 615"/>
            <p:cNvSpPr txBox="1"/>
            <p:nvPr/>
          </p:nvSpPr>
          <p:spPr>
            <a:xfrm>
              <a:off x="5257200" y="4167450"/>
              <a:ext cx="3922800" cy="10320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AAF0C6"/>
                  </a:solidFill>
                  <a:latin typeface="Roboto Condensed"/>
                  <a:ea typeface="Roboto Condensed"/>
                  <a:cs typeface="Roboto Condensed"/>
                  <a:sym typeface="Roboto Condensed"/>
                </a:rPr>
                <a:t>InitialModel: A man cutting a cake with a knife.</a:t>
              </a: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p:txBody>
        </p:sp>
        <p:pic>
          <p:nvPicPr>
            <p:cNvPr descr="161810.jpg" id="616" name="Shape 616"/>
            <p:cNvPicPr preferRelativeResize="0"/>
            <p:nvPr/>
          </p:nvPicPr>
          <p:blipFill>
            <a:blip r:embed="rId3">
              <a:alphaModFix/>
            </a:blip>
            <a:stretch>
              <a:fillRect/>
            </a:stretch>
          </p:blipFill>
          <p:spPr>
            <a:xfrm>
              <a:off x="471875" y="1332325"/>
              <a:ext cx="3328624" cy="3552849"/>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Shape 62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Image Captioning</a:t>
            </a:r>
          </a:p>
        </p:txBody>
      </p:sp>
      <p:sp>
        <p:nvSpPr>
          <p:cNvPr id="622" name="Shape 622"/>
          <p:cNvSpPr/>
          <p:nvPr/>
        </p:nvSpPr>
        <p:spPr>
          <a:xfrm>
            <a:off x="282600" y="4383175"/>
            <a:ext cx="8523600" cy="486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623" name="Shape 623"/>
          <p:cNvGrpSpPr/>
          <p:nvPr/>
        </p:nvGrpSpPr>
        <p:grpSpPr>
          <a:xfrm>
            <a:off x="0" y="1040437"/>
            <a:ext cx="9215850" cy="4159012"/>
            <a:chOff x="0" y="507037"/>
            <a:chExt cx="9215850" cy="4159012"/>
          </a:xfrm>
        </p:grpSpPr>
        <p:sp>
          <p:nvSpPr>
            <p:cNvPr id="624" name="Shape 624"/>
            <p:cNvSpPr/>
            <p:nvPr/>
          </p:nvSpPr>
          <p:spPr>
            <a:xfrm>
              <a:off x="0" y="507037"/>
              <a:ext cx="9144000" cy="4129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625" name="Shape 625"/>
            <p:cNvSpPr txBox="1"/>
            <p:nvPr/>
          </p:nvSpPr>
          <p:spPr>
            <a:xfrm>
              <a:off x="5221350" y="2080474"/>
              <a:ext cx="3922800" cy="10320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AAF0C6"/>
                  </a:solidFill>
                  <a:latin typeface="Roboto Condensed"/>
                  <a:ea typeface="Roboto Condensed"/>
                  <a:cs typeface="Roboto Condensed"/>
                  <a:sym typeface="Roboto Condensed"/>
                </a:rPr>
                <a:t>BestModel: A person is cooking some food on a grill. </a:t>
              </a: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p:txBody>
        </p:sp>
        <p:sp>
          <p:nvSpPr>
            <p:cNvPr id="626" name="Shape 626"/>
            <p:cNvSpPr txBox="1"/>
            <p:nvPr/>
          </p:nvSpPr>
          <p:spPr>
            <a:xfrm>
              <a:off x="5221350" y="529600"/>
              <a:ext cx="3994500" cy="1105500"/>
            </a:xfrm>
            <a:prstGeom prst="rect">
              <a:avLst/>
            </a:prstGeom>
            <a:noFill/>
            <a:ln>
              <a:noFill/>
            </a:ln>
          </p:spPr>
          <p:txBody>
            <a:bodyPr anchorCtr="0" anchor="t" bIns="91425" lIns="91425" rIns="91425" tIns="91425">
              <a:noAutofit/>
            </a:bodyPr>
            <a:lstStyle/>
            <a:p>
              <a:pPr lvl="0" rtl="0">
                <a:spcBef>
                  <a:spcPts val="600"/>
                </a:spcBef>
                <a:buNone/>
              </a:pPr>
              <a:r>
                <a:rPr i="1" lang="en" sz="2400">
                  <a:solidFill>
                    <a:srgbClr val="E7DD97"/>
                  </a:solidFill>
                  <a:latin typeface="Roboto Condensed"/>
                  <a:ea typeface="Roboto Condensed"/>
                  <a:cs typeface="Roboto Condensed"/>
                  <a:sym typeface="Roboto Condensed"/>
                </a:rPr>
                <a:t>Human: Someone is using a small grill to melt his sandwich.</a:t>
              </a:r>
            </a:p>
            <a:p>
              <a:pPr lvl="0" rtl="0">
                <a:spcBef>
                  <a:spcPts val="0"/>
                </a:spcBef>
                <a:buNone/>
              </a:pPr>
              <a:r>
                <a:t/>
              </a:r>
              <a:endParaRPr i="1" sz="2400">
                <a:solidFill>
                  <a:srgbClr val="E7DD97"/>
                </a:solidFill>
                <a:latin typeface="Roboto Condensed"/>
                <a:ea typeface="Roboto Condensed"/>
                <a:cs typeface="Roboto Condensed"/>
                <a:sym typeface="Roboto Condensed"/>
              </a:endParaRPr>
            </a:p>
            <a:p>
              <a:pPr lvl="0" rtl="0" algn="ctr">
                <a:spcBef>
                  <a:spcPts val="0"/>
                </a:spcBef>
                <a:buNone/>
              </a:pPr>
              <a:r>
                <a:t/>
              </a:r>
              <a:endParaRPr i="1" sz="2400">
                <a:solidFill>
                  <a:srgbClr val="E7DD97"/>
                </a:solidFill>
                <a:latin typeface="Roboto Condensed"/>
                <a:ea typeface="Roboto Condensed"/>
                <a:cs typeface="Roboto Condensed"/>
                <a:sym typeface="Roboto Condensed"/>
              </a:endParaRPr>
            </a:p>
          </p:txBody>
        </p:sp>
        <p:sp>
          <p:nvSpPr>
            <p:cNvPr id="627" name="Shape 627"/>
            <p:cNvSpPr txBox="1"/>
            <p:nvPr/>
          </p:nvSpPr>
          <p:spPr>
            <a:xfrm>
              <a:off x="5257200" y="3634050"/>
              <a:ext cx="3922800" cy="10320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AAF0C6"/>
                  </a:solidFill>
                  <a:latin typeface="Roboto Condensed"/>
                  <a:ea typeface="Roboto Condensed"/>
                  <a:cs typeface="Roboto Condensed"/>
                  <a:sym typeface="Roboto Condensed"/>
                </a:rPr>
                <a:t>InitialModel: A pizza sitting on top of a white plate.</a:t>
              </a: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p:txBody>
        </p:sp>
        <p:pic>
          <p:nvPicPr>
            <p:cNvPr descr="26640.jpg" id="628" name="Shape 628"/>
            <p:cNvPicPr preferRelativeResize="0"/>
            <p:nvPr/>
          </p:nvPicPr>
          <p:blipFill>
            <a:blip r:embed="rId3">
              <a:alphaModFix/>
            </a:blip>
            <a:stretch>
              <a:fillRect/>
            </a:stretch>
          </p:blipFill>
          <p:spPr>
            <a:xfrm>
              <a:off x="305525" y="820050"/>
              <a:ext cx="3922800" cy="3552918"/>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Image Captioning</a:t>
            </a:r>
          </a:p>
        </p:txBody>
      </p:sp>
      <p:sp>
        <p:nvSpPr>
          <p:cNvPr id="634" name="Shape 634"/>
          <p:cNvSpPr/>
          <p:nvPr/>
        </p:nvSpPr>
        <p:spPr>
          <a:xfrm>
            <a:off x="282600" y="4383175"/>
            <a:ext cx="8523600" cy="486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635" name="Shape 635"/>
          <p:cNvGrpSpPr/>
          <p:nvPr/>
        </p:nvGrpSpPr>
        <p:grpSpPr>
          <a:xfrm>
            <a:off x="0" y="1040437"/>
            <a:ext cx="9215850" cy="4159012"/>
            <a:chOff x="0" y="507037"/>
            <a:chExt cx="9215850" cy="4159012"/>
          </a:xfrm>
        </p:grpSpPr>
        <p:sp>
          <p:nvSpPr>
            <p:cNvPr id="636" name="Shape 636"/>
            <p:cNvSpPr/>
            <p:nvPr/>
          </p:nvSpPr>
          <p:spPr>
            <a:xfrm>
              <a:off x="0" y="507037"/>
              <a:ext cx="9144000" cy="4129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637" name="Shape 637"/>
            <p:cNvSpPr txBox="1"/>
            <p:nvPr/>
          </p:nvSpPr>
          <p:spPr>
            <a:xfrm>
              <a:off x="5221350" y="2080474"/>
              <a:ext cx="3922800" cy="10320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AAF0C6"/>
                  </a:solidFill>
                  <a:latin typeface="Roboto Condensed"/>
                  <a:ea typeface="Roboto Condensed"/>
                  <a:cs typeface="Roboto Condensed"/>
                  <a:sym typeface="Roboto Condensed"/>
                </a:rPr>
                <a:t>BestModel: A blue and yellow train traveling down train tracks. </a:t>
              </a: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p:txBody>
        </p:sp>
        <p:sp>
          <p:nvSpPr>
            <p:cNvPr id="638" name="Shape 638"/>
            <p:cNvSpPr txBox="1"/>
            <p:nvPr/>
          </p:nvSpPr>
          <p:spPr>
            <a:xfrm>
              <a:off x="5221350" y="529600"/>
              <a:ext cx="3994500" cy="1105500"/>
            </a:xfrm>
            <a:prstGeom prst="rect">
              <a:avLst/>
            </a:prstGeom>
            <a:noFill/>
            <a:ln>
              <a:noFill/>
            </a:ln>
          </p:spPr>
          <p:txBody>
            <a:bodyPr anchorCtr="0" anchor="t" bIns="91425" lIns="91425" rIns="91425" tIns="91425">
              <a:noAutofit/>
            </a:bodyPr>
            <a:lstStyle/>
            <a:p>
              <a:pPr lvl="0" rtl="0">
                <a:spcBef>
                  <a:spcPts val="600"/>
                </a:spcBef>
                <a:buNone/>
              </a:pPr>
              <a:r>
                <a:rPr i="1" lang="en" sz="2400">
                  <a:solidFill>
                    <a:srgbClr val="E7DD97"/>
                  </a:solidFill>
                  <a:latin typeface="Roboto Condensed"/>
                  <a:ea typeface="Roboto Condensed"/>
                  <a:cs typeface="Roboto Condensed"/>
                  <a:sym typeface="Roboto Condensed"/>
                </a:rPr>
                <a:t>Human: A blue , yellow and red train travels across the tracks near a depot.</a:t>
              </a:r>
            </a:p>
            <a:p>
              <a:pPr lvl="0" rtl="0">
                <a:spcBef>
                  <a:spcPts val="0"/>
                </a:spcBef>
                <a:buNone/>
              </a:pPr>
              <a:r>
                <a:t/>
              </a:r>
              <a:endParaRPr i="1" sz="2400">
                <a:solidFill>
                  <a:srgbClr val="E7DD97"/>
                </a:solidFill>
                <a:latin typeface="Roboto Condensed"/>
                <a:ea typeface="Roboto Condensed"/>
                <a:cs typeface="Roboto Condensed"/>
                <a:sym typeface="Roboto Condensed"/>
              </a:endParaRPr>
            </a:p>
            <a:p>
              <a:pPr lvl="0" rtl="0" algn="ctr">
                <a:spcBef>
                  <a:spcPts val="0"/>
                </a:spcBef>
                <a:buNone/>
              </a:pPr>
              <a:r>
                <a:t/>
              </a:r>
              <a:endParaRPr i="1" sz="2400">
                <a:solidFill>
                  <a:srgbClr val="E7DD97"/>
                </a:solidFill>
                <a:latin typeface="Roboto Condensed"/>
                <a:ea typeface="Roboto Condensed"/>
                <a:cs typeface="Roboto Condensed"/>
                <a:sym typeface="Roboto Condensed"/>
              </a:endParaRPr>
            </a:p>
          </p:txBody>
        </p:sp>
        <p:sp>
          <p:nvSpPr>
            <p:cNvPr id="639" name="Shape 639"/>
            <p:cNvSpPr txBox="1"/>
            <p:nvPr/>
          </p:nvSpPr>
          <p:spPr>
            <a:xfrm>
              <a:off x="5257200" y="3634050"/>
              <a:ext cx="3922800" cy="10320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AAF0C6"/>
                  </a:solidFill>
                  <a:latin typeface="Roboto Condensed"/>
                  <a:ea typeface="Roboto Condensed"/>
                  <a:cs typeface="Roboto Condensed"/>
                  <a:sym typeface="Roboto Condensed"/>
                </a:rPr>
                <a:t>InitialModel: A train that is sitting on the tracks.</a:t>
              </a: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a:p>
              <a:pPr lvl="0" rtl="0">
                <a:spcBef>
                  <a:spcPts val="0"/>
                </a:spcBef>
                <a:buNone/>
              </a:pPr>
              <a:r>
                <a:t/>
              </a:r>
              <a:endParaRPr i="1" sz="2400">
                <a:solidFill>
                  <a:srgbClr val="AAF0C6"/>
                </a:solidFill>
                <a:latin typeface="Roboto Condensed"/>
                <a:ea typeface="Roboto Condensed"/>
                <a:cs typeface="Roboto Condensed"/>
                <a:sym typeface="Roboto Condensed"/>
              </a:endParaRPr>
            </a:p>
          </p:txBody>
        </p:sp>
        <p:pic>
          <p:nvPicPr>
            <p:cNvPr descr="295675.jpg" id="640" name="Shape 640"/>
            <p:cNvPicPr preferRelativeResize="0"/>
            <p:nvPr/>
          </p:nvPicPr>
          <p:blipFill>
            <a:blip r:embed="rId3">
              <a:alphaModFix/>
            </a:blip>
            <a:stretch>
              <a:fillRect/>
            </a:stretch>
          </p:blipFill>
          <p:spPr>
            <a:xfrm>
              <a:off x="0" y="1275609"/>
              <a:ext cx="3903656" cy="259228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What we WON’T cover</a:t>
            </a:r>
          </a:p>
        </p:txBody>
      </p:sp>
      <p:sp>
        <p:nvSpPr>
          <p:cNvPr id="129" name="Shape 129"/>
          <p:cNvSpPr txBox="1"/>
          <p:nvPr>
            <p:ph idx="1" type="body"/>
          </p:nvPr>
        </p:nvSpPr>
        <p:spPr>
          <a:xfrm>
            <a:off x="182775" y="846575"/>
            <a:ext cx="8778300" cy="3949200"/>
          </a:xfrm>
          <a:prstGeom prst="rect">
            <a:avLst/>
          </a:prstGeom>
        </p:spPr>
        <p:txBody>
          <a:bodyPr anchorCtr="0" anchor="t" bIns="91425" lIns="91425" rIns="91425" tIns="91425">
            <a:noAutofit/>
          </a:bodyPr>
          <a:lstStyle/>
          <a:p>
            <a:pPr indent="-228600" lvl="0" marL="457200" rtl="0">
              <a:spcBef>
                <a:spcPts val="0"/>
              </a:spcBef>
            </a:pPr>
            <a:r>
              <a:rPr lang="en"/>
              <a:t>Machine Learning Basics</a:t>
            </a:r>
          </a:p>
          <a:p>
            <a:pPr indent="-228600" lvl="0" marL="457200" rtl="0">
              <a:spcBef>
                <a:spcPts val="0"/>
              </a:spcBef>
            </a:pPr>
            <a:r>
              <a:rPr lang="en"/>
              <a:t>Deep Learning Basics</a:t>
            </a:r>
          </a:p>
          <a:p>
            <a:pPr indent="-228600" lvl="0" marL="457200" rtl="0">
              <a:spcBef>
                <a:spcPts val="0"/>
              </a:spcBef>
            </a:pPr>
            <a:r>
              <a:rPr lang="en"/>
              <a:t>(too many) Historical Remarks</a:t>
            </a:r>
          </a:p>
          <a:p>
            <a:pPr lvl="0" rtl="0">
              <a:spcBef>
                <a:spcPts val="0"/>
              </a:spcBef>
              <a:buNone/>
            </a:pPr>
            <a:r>
              <a:t/>
            </a:r>
            <a:endParaRPr/>
          </a:p>
          <a:p>
            <a:pPr lvl="0" rtl="0">
              <a:spcBef>
                <a:spcPts val="0"/>
              </a:spcBef>
              <a:buNone/>
            </a:pPr>
            <a:r>
              <a:t/>
            </a:r>
            <a:endParaRPr/>
          </a:p>
          <a:p>
            <a:pPr lvl="0">
              <a:spcBef>
                <a:spcPts val="0"/>
              </a:spcBef>
              <a:buNone/>
            </a:pPr>
            <a:r>
              <a:rPr lang="en"/>
              <a:t>Related Tutorials:</a:t>
            </a:r>
          </a:p>
          <a:p>
            <a:pPr lvl="0">
              <a:spcBef>
                <a:spcPts val="0"/>
              </a:spcBef>
              <a:buNone/>
            </a:pPr>
            <a:r>
              <a:rPr lang="en" u="sng">
                <a:solidFill>
                  <a:schemeClr val="hlink"/>
                </a:solidFill>
                <a:hlinkClick r:id="rId3"/>
              </a:rPr>
              <a:t>https://sites.google.com/site/acl16nmt/</a:t>
            </a:r>
          </a:p>
          <a:p>
            <a:pPr lvl="0" rtl="0">
              <a:spcBef>
                <a:spcPts val="0"/>
              </a:spcBef>
              <a:buNone/>
            </a:pPr>
            <a:r>
              <a:t/>
            </a:r>
            <a:endParaRPr/>
          </a:p>
        </p:txBody>
      </p:sp>
      <p:pic>
        <p:nvPicPr>
          <p:cNvPr descr="Screen Shot 2017-07-30 at 2.42.17 PM.png" id="130" name="Shape 130"/>
          <p:cNvPicPr preferRelativeResize="0"/>
          <p:nvPr/>
        </p:nvPicPr>
        <p:blipFill>
          <a:blip r:embed="rId4">
            <a:alphaModFix/>
          </a:blip>
          <a:stretch>
            <a:fillRect/>
          </a:stretch>
        </p:blipFill>
        <p:spPr>
          <a:xfrm>
            <a:off x="4725700" y="1047950"/>
            <a:ext cx="4470699" cy="29372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Shape 645"/>
          <p:cNvSpPr txBox="1"/>
          <p:nvPr>
            <p:ph idx="1" type="body"/>
          </p:nvPr>
        </p:nvSpPr>
        <p:spPr>
          <a:xfrm>
            <a:off x="182775" y="846575"/>
            <a:ext cx="8778300" cy="3949200"/>
          </a:xfrm>
          <a:prstGeom prst="rect">
            <a:avLst/>
          </a:prstGeom>
        </p:spPr>
        <p:txBody>
          <a:bodyPr anchorCtr="0" anchor="t" bIns="91425" lIns="91425" rIns="91425" tIns="91425">
            <a:noAutofit/>
          </a:bodyPr>
          <a:lstStyle/>
          <a:p>
            <a:pPr indent="-228600" lvl="0" marL="457200" rtl="0">
              <a:spcBef>
                <a:spcPts val="0"/>
              </a:spcBef>
            </a:pPr>
            <a:r>
              <a:rPr lang="en"/>
              <a:t>One of the first (modern) examples of learning algorithms</a:t>
            </a:r>
          </a:p>
          <a:p>
            <a:pPr indent="-228600" lvl="0" marL="457200" rtl="0">
              <a:spcBef>
                <a:spcPts val="0"/>
              </a:spcBef>
            </a:pPr>
            <a:r>
              <a:rPr lang="en"/>
              <a:t>2014--??? “era of discovery” → Apply seq2seq to </a:t>
            </a:r>
            <a:r>
              <a:rPr i="1" lang="en"/>
              <a:t>everything</a:t>
            </a:r>
          </a:p>
        </p:txBody>
      </p:sp>
      <p:sp>
        <p:nvSpPr>
          <p:cNvPr id="646" name="Shape 646"/>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Learning To Execute [Zaremba &amp; Sutskever, 2014]</a:t>
            </a:r>
          </a:p>
        </p:txBody>
      </p:sp>
      <p:pic>
        <p:nvPicPr>
          <p:cNvPr descr="Screen Shot 2017-08-05 at 12.49.29 PM.png" id="647" name="Shape 647"/>
          <p:cNvPicPr preferRelativeResize="0"/>
          <p:nvPr/>
        </p:nvPicPr>
        <p:blipFill>
          <a:blip r:embed="rId3">
            <a:alphaModFix/>
          </a:blip>
          <a:stretch>
            <a:fillRect/>
          </a:stretch>
        </p:blipFill>
        <p:spPr>
          <a:xfrm>
            <a:off x="1887762" y="1802699"/>
            <a:ext cx="5368323" cy="2036949"/>
          </a:xfrm>
          <a:prstGeom prst="rect">
            <a:avLst/>
          </a:prstGeom>
          <a:noFill/>
          <a:ln>
            <a:noFill/>
          </a:ln>
        </p:spPr>
      </p:pic>
      <p:pic>
        <p:nvPicPr>
          <p:cNvPr descr="Screen Shot 2017-08-05 at 12.51.48 PM.png" id="648" name="Shape 648"/>
          <p:cNvPicPr preferRelativeResize="0"/>
          <p:nvPr/>
        </p:nvPicPr>
        <p:blipFill>
          <a:blip r:embed="rId4">
            <a:alphaModFix/>
          </a:blip>
          <a:stretch>
            <a:fillRect/>
          </a:stretch>
        </p:blipFill>
        <p:spPr>
          <a:xfrm>
            <a:off x="1887775" y="3836567"/>
            <a:ext cx="5368299" cy="883006"/>
          </a:xfrm>
          <a:prstGeom prst="rect">
            <a:avLst/>
          </a:prstGeom>
          <a:noFill/>
          <a:ln>
            <a:noFill/>
          </a:ln>
        </p:spPr>
      </p:pic>
      <p:sp>
        <p:nvSpPr>
          <p:cNvPr id="649" name="Shape 649"/>
          <p:cNvSpPr txBox="1"/>
          <p:nvPr/>
        </p:nvSpPr>
        <p:spPr>
          <a:xfrm>
            <a:off x="-70950" y="4692550"/>
            <a:ext cx="9144000" cy="830700"/>
          </a:xfrm>
          <a:prstGeom prst="rect">
            <a:avLst/>
          </a:prstGeom>
          <a:noFill/>
          <a:ln>
            <a:noFill/>
          </a:ln>
        </p:spPr>
        <p:txBody>
          <a:bodyPr anchorCtr="0" anchor="t" bIns="91425" lIns="91425" rIns="91425" tIns="91425">
            <a:noAutofit/>
          </a:bodyPr>
          <a:lstStyle/>
          <a:p>
            <a:pPr indent="-304800" lvl="0" marL="457200" rtl="0">
              <a:lnSpc>
                <a:spcPct val="100000"/>
              </a:lnSpc>
              <a:spcBef>
                <a:spcPts val="600"/>
              </a:spcBef>
              <a:spcAft>
                <a:spcPts val="600"/>
              </a:spcAft>
              <a:buClr>
                <a:srgbClr val="222222"/>
              </a:buClr>
              <a:buSzPct val="100000"/>
              <a:buAutoNum type="arabicPeriod"/>
            </a:pPr>
            <a:r>
              <a:rPr lang="en" sz="1200">
                <a:solidFill>
                  <a:srgbClr val="222222"/>
                </a:solidFill>
                <a:highlight>
                  <a:srgbClr val="FFFFFF"/>
                </a:highlight>
              </a:rPr>
              <a:t>Zaremba, W.</a:t>
            </a:r>
            <a:r>
              <a:rPr lang="en" sz="1200">
                <a:solidFill>
                  <a:srgbClr val="222222"/>
                </a:solidFill>
                <a:highlight>
                  <a:srgbClr val="FFFFFF"/>
                </a:highlight>
              </a:rPr>
              <a:t>, Sutskever, I. “Learning To Execute.” </a:t>
            </a:r>
            <a:r>
              <a:rPr i="1" lang="en" sz="1200">
                <a:solidFill>
                  <a:srgbClr val="222222"/>
                </a:solidFill>
                <a:highlight>
                  <a:srgbClr val="FFFFFF"/>
                </a:highlight>
              </a:rPr>
              <a:t>arxiv</a:t>
            </a:r>
            <a:r>
              <a:rPr i="1" lang="en" sz="1200">
                <a:solidFill>
                  <a:srgbClr val="222222"/>
                </a:solidFill>
                <a:highlight>
                  <a:srgbClr val="FFFFFF"/>
                </a:highlight>
              </a:rPr>
              <a:t> (2014)</a:t>
            </a:r>
            <a:r>
              <a:rPr lang="en" sz="1200">
                <a:solidFill>
                  <a:srgbClr val="222222"/>
                </a:solidFill>
                <a:highlight>
                  <a:srgbClr val="FFFFFF"/>
                </a:highlight>
              </a:rPr>
              <a:t>.</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Shape 654"/>
          <p:cNvSpPr txBox="1"/>
          <p:nvPr>
            <p:ph type="title"/>
          </p:nvPr>
        </p:nvSpPr>
        <p:spPr>
          <a:xfrm>
            <a:off x="144300" y="46325"/>
            <a:ext cx="8855400" cy="636000"/>
          </a:xfrm>
          <a:prstGeom prst="rect">
            <a:avLst/>
          </a:prstGeom>
        </p:spPr>
        <p:txBody>
          <a:bodyPr anchorCtr="0" anchor="b" bIns="91425" lIns="91425" rIns="91425" tIns="91425">
            <a:noAutofit/>
          </a:bodyPr>
          <a:lstStyle/>
          <a:p>
            <a:pPr lvl="0">
              <a:spcBef>
                <a:spcPts val="0"/>
              </a:spcBef>
              <a:buNone/>
            </a:pPr>
            <a:r>
              <a:rPr lang="en"/>
              <a:t>Meta Learning</a:t>
            </a:r>
          </a:p>
        </p:txBody>
      </p:sp>
      <p:pic>
        <p:nvPicPr>
          <p:cNvPr id="655" name="Shape 655"/>
          <p:cNvPicPr preferRelativeResize="0"/>
          <p:nvPr/>
        </p:nvPicPr>
        <p:blipFill>
          <a:blip r:embed="rId3">
            <a:alphaModFix/>
          </a:blip>
          <a:stretch>
            <a:fillRect/>
          </a:stretch>
        </p:blipFill>
        <p:spPr>
          <a:xfrm>
            <a:off x="999513" y="2739712"/>
            <a:ext cx="6794708" cy="1750662"/>
          </a:xfrm>
          <a:prstGeom prst="rect">
            <a:avLst/>
          </a:prstGeom>
          <a:noFill/>
          <a:ln>
            <a:noFill/>
          </a:ln>
        </p:spPr>
      </p:pic>
      <p:grpSp>
        <p:nvGrpSpPr>
          <p:cNvPr id="656" name="Shape 656"/>
          <p:cNvGrpSpPr/>
          <p:nvPr/>
        </p:nvGrpSpPr>
        <p:grpSpPr>
          <a:xfrm>
            <a:off x="2080850" y="396074"/>
            <a:ext cx="3250000" cy="2265049"/>
            <a:chOff x="5394700" y="2436724"/>
            <a:chExt cx="3250000" cy="2265049"/>
          </a:xfrm>
        </p:grpSpPr>
        <p:sp>
          <p:nvSpPr>
            <p:cNvPr id="657" name="Shape 657"/>
            <p:cNvSpPr/>
            <p:nvPr/>
          </p:nvSpPr>
          <p:spPr>
            <a:xfrm>
              <a:off x="5401819" y="2961741"/>
              <a:ext cx="382500" cy="775800"/>
            </a:xfrm>
            <a:prstGeom prst="rect">
              <a:avLst/>
            </a:prstGeom>
            <a:solidFill>
              <a:srgbClr val="D0E0E3"/>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8" name="Shape 658"/>
            <p:cNvSpPr/>
            <p:nvPr/>
          </p:nvSpPr>
          <p:spPr>
            <a:xfrm>
              <a:off x="6106770" y="2961741"/>
              <a:ext cx="382500" cy="775800"/>
            </a:xfrm>
            <a:prstGeom prst="rect">
              <a:avLst/>
            </a:prstGeom>
            <a:solidFill>
              <a:srgbClr val="D0E0E3"/>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659" name="Shape 659"/>
            <p:cNvSpPr/>
            <p:nvPr/>
          </p:nvSpPr>
          <p:spPr>
            <a:xfrm>
              <a:off x="6811720" y="2961741"/>
              <a:ext cx="382500" cy="775800"/>
            </a:xfrm>
            <a:prstGeom prst="rect">
              <a:avLst/>
            </a:prstGeom>
            <a:solidFill>
              <a:srgbClr val="D0E0E3"/>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660" name="Shape 660"/>
            <p:cNvSpPr/>
            <p:nvPr/>
          </p:nvSpPr>
          <p:spPr>
            <a:xfrm>
              <a:off x="7516670" y="2961741"/>
              <a:ext cx="382500" cy="775800"/>
            </a:xfrm>
            <a:prstGeom prst="rect">
              <a:avLst/>
            </a:prstGeom>
            <a:solidFill>
              <a:srgbClr val="D0E0E3"/>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661" name="Shape 661"/>
            <p:cNvSpPr/>
            <p:nvPr/>
          </p:nvSpPr>
          <p:spPr>
            <a:xfrm>
              <a:off x="8221621" y="2961741"/>
              <a:ext cx="382500" cy="775800"/>
            </a:xfrm>
            <a:prstGeom prst="rect">
              <a:avLst/>
            </a:prstGeom>
            <a:solidFill>
              <a:srgbClr val="D9D2E9"/>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662" name="Shape 662"/>
            <p:cNvCxnSpPr>
              <a:stCxn id="657" idx="3"/>
              <a:endCxn id="658" idx="1"/>
            </p:cNvCxnSpPr>
            <p:nvPr/>
          </p:nvCxnSpPr>
          <p:spPr>
            <a:xfrm>
              <a:off x="5784319" y="3349641"/>
              <a:ext cx="322500" cy="0"/>
            </a:xfrm>
            <a:prstGeom prst="straightConnector1">
              <a:avLst/>
            </a:prstGeom>
            <a:noFill/>
            <a:ln cap="flat" cmpd="sng" w="19050">
              <a:solidFill>
                <a:srgbClr val="666666"/>
              </a:solidFill>
              <a:prstDash val="solid"/>
              <a:round/>
              <a:headEnd len="lg" w="lg" type="none"/>
              <a:tailEnd len="lg" w="lg" type="triangle"/>
            </a:ln>
          </p:spPr>
        </p:cxnSp>
        <p:cxnSp>
          <p:nvCxnSpPr>
            <p:cNvPr id="663" name="Shape 663"/>
            <p:cNvCxnSpPr>
              <a:stCxn id="658" idx="3"/>
              <a:endCxn id="659" idx="1"/>
            </p:cNvCxnSpPr>
            <p:nvPr/>
          </p:nvCxnSpPr>
          <p:spPr>
            <a:xfrm>
              <a:off x="6489270" y="3349641"/>
              <a:ext cx="322500" cy="0"/>
            </a:xfrm>
            <a:prstGeom prst="straightConnector1">
              <a:avLst/>
            </a:prstGeom>
            <a:noFill/>
            <a:ln cap="flat" cmpd="sng" w="19050">
              <a:solidFill>
                <a:srgbClr val="666666"/>
              </a:solidFill>
              <a:prstDash val="solid"/>
              <a:round/>
              <a:headEnd len="lg" w="lg" type="none"/>
              <a:tailEnd len="lg" w="lg" type="triangle"/>
            </a:ln>
          </p:spPr>
        </p:cxnSp>
        <p:cxnSp>
          <p:nvCxnSpPr>
            <p:cNvPr id="664" name="Shape 664"/>
            <p:cNvCxnSpPr>
              <a:stCxn id="659" idx="3"/>
              <a:endCxn id="660" idx="1"/>
            </p:cNvCxnSpPr>
            <p:nvPr/>
          </p:nvCxnSpPr>
          <p:spPr>
            <a:xfrm>
              <a:off x="7194220" y="3349641"/>
              <a:ext cx="322500" cy="0"/>
            </a:xfrm>
            <a:prstGeom prst="straightConnector1">
              <a:avLst/>
            </a:prstGeom>
            <a:noFill/>
            <a:ln cap="flat" cmpd="sng" w="19050">
              <a:solidFill>
                <a:srgbClr val="666666"/>
              </a:solidFill>
              <a:prstDash val="solid"/>
              <a:round/>
              <a:headEnd len="lg" w="lg" type="none"/>
              <a:tailEnd len="lg" w="lg" type="triangle"/>
            </a:ln>
          </p:spPr>
        </p:cxnSp>
        <p:cxnSp>
          <p:nvCxnSpPr>
            <p:cNvPr id="665" name="Shape 665"/>
            <p:cNvCxnSpPr>
              <a:stCxn id="660" idx="3"/>
              <a:endCxn id="661" idx="1"/>
            </p:cNvCxnSpPr>
            <p:nvPr/>
          </p:nvCxnSpPr>
          <p:spPr>
            <a:xfrm>
              <a:off x="7899170" y="3349641"/>
              <a:ext cx="322500" cy="0"/>
            </a:xfrm>
            <a:prstGeom prst="straightConnector1">
              <a:avLst/>
            </a:prstGeom>
            <a:noFill/>
            <a:ln cap="flat" cmpd="sng" w="19050">
              <a:solidFill>
                <a:srgbClr val="666666"/>
              </a:solidFill>
              <a:prstDash val="solid"/>
              <a:round/>
              <a:headEnd len="lg" w="lg" type="none"/>
              <a:tailEnd len="lg" w="lg" type="triangle"/>
            </a:ln>
          </p:spPr>
        </p:cxnSp>
        <p:cxnSp>
          <p:nvCxnSpPr>
            <p:cNvPr id="666" name="Shape 666"/>
            <p:cNvCxnSpPr>
              <a:endCxn id="657" idx="2"/>
            </p:cNvCxnSpPr>
            <p:nvPr/>
          </p:nvCxnSpPr>
          <p:spPr>
            <a:xfrm rot="10800000">
              <a:off x="5593069" y="3737541"/>
              <a:ext cx="0" cy="368400"/>
            </a:xfrm>
            <a:prstGeom prst="straightConnector1">
              <a:avLst/>
            </a:prstGeom>
            <a:noFill/>
            <a:ln cap="flat" cmpd="sng" w="19050">
              <a:solidFill>
                <a:srgbClr val="666666"/>
              </a:solidFill>
              <a:prstDash val="solid"/>
              <a:round/>
              <a:headEnd len="lg" w="lg" type="none"/>
              <a:tailEnd len="lg" w="lg" type="triangle"/>
            </a:ln>
          </p:spPr>
        </p:cxnSp>
        <p:cxnSp>
          <p:nvCxnSpPr>
            <p:cNvPr id="667" name="Shape 667"/>
            <p:cNvCxnSpPr>
              <a:endCxn id="658" idx="2"/>
            </p:cNvCxnSpPr>
            <p:nvPr/>
          </p:nvCxnSpPr>
          <p:spPr>
            <a:xfrm rot="10800000">
              <a:off x="6298020" y="3737541"/>
              <a:ext cx="0" cy="368400"/>
            </a:xfrm>
            <a:prstGeom prst="straightConnector1">
              <a:avLst/>
            </a:prstGeom>
            <a:noFill/>
            <a:ln cap="flat" cmpd="sng" w="19050">
              <a:solidFill>
                <a:srgbClr val="666666"/>
              </a:solidFill>
              <a:prstDash val="solid"/>
              <a:round/>
              <a:headEnd len="lg" w="lg" type="none"/>
              <a:tailEnd len="lg" w="lg" type="triangle"/>
            </a:ln>
          </p:spPr>
        </p:cxnSp>
        <p:cxnSp>
          <p:nvCxnSpPr>
            <p:cNvPr id="668" name="Shape 668"/>
            <p:cNvCxnSpPr>
              <a:endCxn id="659" idx="2"/>
            </p:cNvCxnSpPr>
            <p:nvPr/>
          </p:nvCxnSpPr>
          <p:spPr>
            <a:xfrm rot="10800000">
              <a:off x="7002970" y="3737541"/>
              <a:ext cx="0" cy="368400"/>
            </a:xfrm>
            <a:prstGeom prst="straightConnector1">
              <a:avLst/>
            </a:prstGeom>
            <a:noFill/>
            <a:ln cap="flat" cmpd="sng" w="19050">
              <a:solidFill>
                <a:srgbClr val="666666"/>
              </a:solidFill>
              <a:prstDash val="solid"/>
              <a:round/>
              <a:headEnd len="lg" w="lg" type="none"/>
              <a:tailEnd len="lg" w="lg" type="triangle"/>
            </a:ln>
          </p:spPr>
        </p:cxnSp>
        <p:cxnSp>
          <p:nvCxnSpPr>
            <p:cNvPr id="669" name="Shape 669"/>
            <p:cNvCxnSpPr>
              <a:endCxn id="660" idx="2"/>
            </p:cNvCxnSpPr>
            <p:nvPr/>
          </p:nvCxnSpPr>
          <p:spPr>
            <a:xfrm rot="10800000">
              <a:off x="7707920" y="3737541"/>
              <a:ext cx="0" cy="368400"/>
            </a:xfrm>
            <a:prstGeom prst="straightConnector1">
              <a:avLst/>
            </a:prstGeom>
            <a:noFill/>
            <a:ln cap="flat" cmpd="sng" w="19050">
              <a:solidFill>
                <a:srgbClr val="666666"/>
              </a:solidFill>
              <a:prstDash val="solid"/>
              <a:round/>
              <a:headEnd len="lg" w="lg" type="none"/>
              <a:tailEnd len="lg" w="lg" type="triangle"/>
            </a:ln>
          </p:spPr>
        </p:cxnSp>
        <p:cxnSp>
          <p:nvCxnSpPr>
            <p:cNvPr id="670" name="Shape 670"/>
            <p:cNvCxnSpPr>
              <a:endCxn id="661" idx="2"/>
            </p:cNvCxnSpPr>
            <p:nvPr/>
          </p:nvCxnSpPr>
          <p:spPr>
            <a:xfrm rot="10800000">
              <a:off x="8412871" y="3737541"/>
              <a:ext cx="0" cy="368400"/>
            </a:xfrm>
            <a:prstGeom prst="straightConnector1">
              <a:avLst/>
            </a:prstGeom>
            <a:noFill/>
            <a:ln cap="flat" cmpd="sng" w="19050">
              <a:solidFill>
                <a:srgbClr val="666666"/>
              </a:solidFill>
              <a:prstDash val="solid"/>
              <a:round/>
              <a:headEnd len="lg" w="lg" type="none"/>
              <a:tailEnd len="lg" w="lg" type="triangle"/>
            </a:ln>
          </p:spPr>
        </p:cxnSp>
        <p:cxnSp>
          <p:nvCxnSpPr>
            <p:cNvPr id="671" name="Shape 671"/>
            <p:cNvCxnSpPr>
              <a:stCxn id="661" idx="0"/>
            </p:cNvCxnSpPr>
            <p:nvPr/>
          </p:nvCxnSpPr>
          <p:spPr>
            <a:xfrm rot="10800000">
              <a:off x="8412871" y="2593641"/>
              <a:ext cx="0" cy="368100"/>
            </a:xfrm>
            <a:prstGeom prst="straightConnector1">
              <a:avLst/>
            </a:prstGeom>
            <a:noFill/>
            <a:ln cap="flat" cmpd="sng" w="19050">
              <a:solidFill>
                <a:srgbClr val="666666"/>
              </a:solidFill>
              <a:prstDash val="solid"/>
              <a:round/>
              <a:headEnd len="lg" w="lg" type="none"/>
              <a:tailEnd len="lg" w="lg" type="triangle"/>
            </a:ln>
          </p:spPr>
        </p:cxnSp>
        <p:pic>
          <p:nvPicPr>
            <p:cNvPr id="672" name="Shape 672"/>
            <p:cNvPicPr preferRelativeResize="0"/>
            <p:nvPr/>
          </p:nvPicPr>
          <p:blipFill>
            <a:blip r:embed="rId4">
              <a:alphaModFix/>
            </a:blip>
            <a:stretch>
              <a:fillRect/>
            </a:stretch>
          </p:blipFill>
          <p:spPr>
            <a:xfrm>
              <a:off x="5394700" y="4105662"/>
              <a:ext cx="396787" cy="596112"/>
            </a:xfrm>
            <a:prstGeom prst="rect">
              <a:avLst/>
            </a:prstGeom>
            <a:noFill/>
            <a:ln>
              <a:noFill/>
            </a:ln>
          </p:spPr>
        </p:pic>
        <p:sp>
          <p:nvSpPr>
            <p:cNvPr id="673" name="Shape 673"/>
            <p:cNvSpPr/>
            <p:nvPr/>
          </p:nvSpPr>
          <p:spPr>
            <a:xfrm>
              <a:off x="6215378" y="4105661"/>
              <a:ext cx="172500" cy="156600"/>
            </a:xfrm>
            <a:prstGeom prst="rect">
              <a:avLst/>
            </a:prstGeom>
            <a:solidFill>
              <a:srgbClr val="FF0000"/>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pic>
          <p:nvPicPr>
            <p:cNvPr id="674" name="Shape 674"/>
            <p:cNvPicPr preferRelativeResize="0"/>
            <p:nvPr/>
          </p:nvPicPr>
          <p:blipFill>
            <a:blip r:embed="rId5">
              <a:alphaModFix/>
            </a:blip>
            <a:stretch>
              <a:fillRect/>
            </a:stretch>
          </p:blipFill>
          <p:spPr>
            <a:xfrm>
              <a:off x="6737818" y="4115861"/>
              <a:ext cx="530360" cy="575731"/>
            </a:xfrm>
            <a:prstGeom prst="rect">
              <a:avLst/>
            </a:prstGeom>
            <a:noFill/>
            <a:ln>
              <a:noFill/>
            </a:ln>
          </p:spPr>
        </p:pic>
        <p:sp>
          <p:nvSpPr>
            <p:cNvPr id="675" name="Shape 675"/>
            <p:cNvSpPr/>
            <p:nvPr/>
          </p:nvSpPr>
          <p:spPr>
            <a:xfrm>
              <a:off x="7621733" y="4105674"/>
              <a:ext cx="172500" cy="156600"/>
            </a:xfrm>
            <a:prstGeom prst="rect">
              <a:avLst/>
            </a:prstGeom>
            <a:solidFill>
              <a:srgbClr val="0000FF"/>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pic>
          <p:nvPicPr>
            <p:cNvPr id="676" name="Shape 676"/>
            <p:cNvPicPr preferRelativeResize="0"/>
            <p:nvPr/>
          </p:nvPicPr>
          <p:blipFill>
            <a:blip r:embed="rId6">
              <a:alphaModFix/>
            </a:blip>
            <a:stretch>
              <a:fillRect/>
            </a:stretch>
          </p:blipFill>
          <p:spPr>
            <a:xfrm>
              <a:off x="8188834" y="4105603"/>
              <a:ext cx="455866" cy="570350"/>
            </a:xfrm>
            <a:prstGeom prst="rect">
              <a:avLst/>
            </a:prstGeom>
            <a:noFill/>
            <a:ln>
              <a:noFill/>
            </a:ln>
          </p:spPr>
        </p:pic>
        <p:sp>
          <p:nvSpPr>
            <p:cNvPr id="677" name="Shape 677"/>
            <p:cNvSpPr/>
            <p:nvPr/>
          </p:nvSpPr>
          <p:spPr>
            <a:xfrm>
              <a:off x="8326682" y="2436724"/>
              <a:ext cx="172500" cy="156600"/>
            </a:xfrm>
            <a:prstGeom prst="rect">
              <a:avLst/>
            </a:prstGeom>
            <a:solidFill>
              <a:srgbClr val="FF0000"/>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sp>
        <p:nvSpPr>
          <p:cNvPr id="678" name="Shape 678"/>
          <p:cNvSpPr txBox="1"/>
          <p:nvPr/>
        </p:nvSpPr>
        <p:spPr>
          <a:xfrm>
            <a:off x="-70950" y="4387750"/>
            <a:ext cx="9144000" cy="830700"/>
          </a:xfrm>
          <a:prstGeom prst="rect">
            <a:avLst/>
          </a:prstGeom>
          <a:noFill/>
          <a:ln>
            <a:noFill/>
          </a:ln>
        </p:spPr>
        <p:txBody>
          <a:bodyPr anchorCtr="0" anchor="t" bIns="91425" lIns="91425" rIns="91425" tIns="91425">
            <a:noAutofit/>
          </a:bodyPr>
          <a:lstStyle/>
          <a:p>
            <a:pPr indent="-304800" lvl="0" marL="457200" rtl="0">
              <a:lnSpc>
                <a:spcPct val="100000"/>
              </a:lnSpc>
              <a:spcBef>
                <a:spcPts val="600"/>
              </a:spcBef>
              <a:spcAft>
                <a:spcPts val="600"/>
              </a:spcAft>
              <a:buClr>
                <a:srgbClr val="222222"/>
              </a:buClr>
              <a:buSzPct val="100000"/>
              <a:buAutoNum type="arabicPeriod"/>
            </a:pPr>
            <a:r>
              <a:rPr lang="en" sz="1200">
                <a:solidFill>
                  <a:srgbClr val="222222"/>
                </a:solidFill>
                <a:highlight>
                  <a:srgbClr val="FFFFFF"/>
                </a:highlight>
              </a:rPr>
              <a:t>Young, A., et al. “</a:t>
            </a:r>
            <a:r>
              <a:rPr lang="en" sz="1200">
                <a:solidFill>
                  <a:srgbClr val="222222"/>
                </a:solidFill>
                <a:highlight>
                  <a:srgbClr val="FFFFFF"/>
                </a:highlight>
                <a:hlinkClick r:id="rId7"/>
              </a:rPr>
              <a:t>Meta-learning with backpropagation</a:t>
            </a:r>
            <a:r>
              <a:rPr lang="en" sz="1200">
                <a:solidFill>
                  <a:srgbClr val="222222"/>
                </a:solidFill>
                <a:highlight>
                  <a:srgbClr val="FFFFFF"/>
                </a:highlight>
              </a:rPr>
              <a:t>.” </a:t>
            </a:r>
            <a:r>
              <a:rPr i="1" lang="en" sz="1200">
                <a:solidFill>
                  <a:srgbClr val="222222"/>
                </a:solidFill>
                <a:highlight>
                  <a:srgbClr val="FFFFFF"/>
                </a:highlight>
              </a:rPr>
              <a:t>Neural Nets (2001).</a:t>
            </a:r>
          </a:p>
          <a:p>
            <a:pPr indent="-304800" lvl="0" marL="457200" rtl="0">
              <a:lnSpc>
                <a:spcPct val="100000"/>
              </a:lnSpc>
              <a:spcBef>
                <a:spcPts val="600"/>
              </a:spcBef>
              <a:spcAft>
                <a:spcPts val="600"/>
              </a:spcAft>
              <a:buClr>
                <a:srgbClr val="222222"/>
              </a:buClr>
              <a:buSzPct val="100000"/>
              <a:buAutoNum type="arabicPeriod"/>
            </a:pPr>
            <a:r>
              <a:rPr lang="en" sz="1200">
                <a:solidFill>
                  <a:srgbClr val="222222"/>
                </a:solidFill>
                <a:highlight>
                  <a:srgbClr val="FFFFFF"/>
                </a:highlight>
              </a:rPr>
              <a:t>Santoro, A., et al. “</a:t>
            </a:r>
            <a:r>
              <a:rPr lang="en" sz="1200">
                <a:solidFill>
                  <a:srgbClr val="222222"/>
                </a:solidFill>
                <a:highlight>
                  <a:srgbClr val="FFFFFF"/>
                </a:highlight>
                <a:hlinkClick r:id="rId8"/>
              </a:rPr>
              <a:t>Meta-Learning with Memory-Augmented Neural Networks</a:t>
            </a:r>
            <a:r>
              <a:rPr lang="en" sz="1200">
                <a:solidFill>
                  <a:srgbClr val="222222"/>
                </a:solidFill>
                <a:highlight>
                  <a:srgbClr val="FFFFFF"/>
                </a:highlight>
              </a:rPr>
              <a:t>.” </a:t>
            </a:r>
            <a:r>
              <a:rPr i="1" lang="en" sz="1200">
                <a:solidFill>
                  <a:srgbClr val="222222"/>
                </a:solidFill>
                <a:highlight>
                  <a:srgbClr val="FFFFFF"/>
                </a:highlight>
              </a:rPr>
              <a:t>ICML</a:t>
            </a:r>
            <a:r>
              <a:rPr i="1" lang="en" sz="1200">
                <a:solidFill>
                  <a:srgbClr val="222222"/>
                </a:solidFill>
                <a:highlight>
                  <a:srgbClr val="FFFFFF"/>
                </a:highlight>
              </a:rPr>
              <a:t> (2016)</a:t>
            </a:r>
            <a:r>
              <a:rPr lang="en" sz="1200">
                <a:solidFill>
                  <a:srgbClr val="222222"/>
                </a:solidFill>
                <a:highlight>
                  <a:srgbClr val="FFFFFF"/>
                </a:highlight>
              </a:rPr>
              <a:t>.</a:t>
            </a:r>
          </a:p>
          <a:p>
            <a:pPr indent="-304800" lvl="0" marL="457200" rtl="0">
              <a:lnSpc>
                <a:spcPct val="100000"/>
              </a:lnSpc>
              <a:spcBef>
                <a:spcPts val="600"/>
              </a:spcBef>
              <a:spcAft>
                <a:spcPts val="600"/>
              </a:spcAft>
              <a:buClr>
                <a:srgbClr val="222222"/>
              </a:buClr>
              <a:buSzPct val="100000"/>
              <a:buAutoNum type="arabicPeriod"/>
            </a:pPr>
            <a:r>
              <a:rPr lang="en" sz="1200">
                <a:solidFill>
                  <a:srgbClr val="222222"/>
                </a:solidFill>
                <a:highlight>
                  <a:srgbClr val="FFFFFF"/>
                </a:highlight>
              </a:rPr>
              <a:t>Vinyals, O., et al. “Matching Networks for One Shot Learning.” </a:t>
            </a:r>
            <a:r>
              <a:rPr i="1" lang="en" sz="1200">
                <a:solidFill>
                  <a:srgbClr val="222222"/>
                </a:solidFill>
                <a:highlight>
                  <a:srgbClr val="FFFFFF"/>
                </a:highlight>
              </a:rPr>
              <a:t>NIPS (2016).</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Seq2Seq - Limitations</a:t>
            </a:r>
          </a:p>
        </p:txBody>
      </p:sp>
      <p:sp>
        <p:nvSpPr>
          <p:cNvPr id="684" name="Shape 684"/>
          <p:cNvSpPr txBox="1"/>
          <p:nvPr>
            <p:ph idx="1" type="body"/>
          </p:nvPr>
        </p:nvSpPr>
        <p:spPr>
          <a:xfrm>
            <a:off x="67825" y="1152475"/>
            <a:ext cx="9205200" cy="1357500"/>
          </a:xfrm>
          <a:prstGeom prst="rect">
            <a:avLst/>
          </a:prstGeom>
        </p:spPr>
        <p:txBody>
          <a:bodyPr anchorCtr="0" anchor="t" bIns="91425" lIns="91425" rIns="91425" tIns="91425">
            <a:noAutofit/>
          </a:bodyPr>
          <a:lstStyle/>
          <a:p>
            <a:pPr indent="-228600" lvl="0" marL="457200" rtl="0">
              <a:spcBef>
                <a:spcPts val="0"/>
              </a:spcBef>
            </a:pPr>
            <a:r>
              <a:rPr lang="en"/>
              <a:t>Fixed Size Embeddings are easily overwhelmed by long inputs or long outputs</a:t>
            </a:r>
          </a:p>
        </p:txBody>
      </p:sp>
      <p:pic>
        <p:nvPicPr>
          <p:cNvPr descr="Screen Shot 2017-08-05 at 1.24.12 PM.png" id="685" name="Shape 685"/>
          <p:cNvPicPr preferRelativeResize="0"/>
          <p:nvPr/>
        </p:nvPicPr>
        <p:blipFill>
          <a:blip r:embed="rId3">
            <a:alphaModFix/>
          </a:blip>
          <a:stretch>
            <a:fillRect/>
          </a:stretch>
        </p:blipFill>
        <p:spPr>
          <a:xfrm>
            <a:off x="1068050" y="1783975"/>
            <a:ext cx="2639799" cy="2712574"/>
          </a:xfrm>
          <a:prstGeom prst="rect">
            <a:avLst/>
          </a:prstGeom>
          <a:noFill/>
          <a:ln>
            <a:noFill/>
          </a:ln>
        </p:spPr>
      </p:pic>
      <p:pic>
        <p:nvPicPr>
          <p:cNvPr descr="Screen Shot 2017-08-05 at 1.25.18 PM.png" id="686" name="Shape 686"/>
          <p:cNvPicPr preferRelativeResize="0"/>
          <p:nvPr/>
        </p:nvPicPr>
        <p:blipFill>
          <a:blip r:embed="rId4">
            <a:alphaModFix/>
          </a:blip>
          <a:stretch>
            <a:fillRect/>
          </a:stretch>
        </p:blipFill>
        <p:spPr>
          <a:xfrm>
            <a:off x="3860249" y="1824175"/>
            <a:ext cx="4184953" cy="2328724"/>
          </a:xfrm>
          <a:prstGeom prst="rect">
            <a:avLst/>
          </a:prstGeom>
          <a:noFill/>
          <a:ln>
            <a:noFill/>
          </a:ln>
        </p:spPr>
      </p:pic>
      <p:sp>
        <p:nvSpPr>
          <p:cNvPr id="687" name="Shape 687"/>
          <p:cNvSpPr txBox="1"/>
          <p:nvPr/>
        </p:nvSpPr>
        <p:spPr>
          <a:xfrm>
            <a:off x="-70950" y="4516862"/>
            <a:ext cx="9144000" cy="830700"/>
          </a:xfrm>
          <a:prstGeom prst="rect">
            <a:avLst/>
          </a:prstGeom>
          <a:noFill/>
          <a:ln>
            <a:noFill/>
          </a:ln>
        </p:spPr>
        <p:txBody>
          <a:bodyPr anchorCtr="0" anchor="t" bIns="91425" lIns="91425" rIns="91425" tIns="91425">
            <a:noAutofit/>
          </a:bodyPr>
          <a:lstStyle/>
          <a:p>
            <a:pPr indent="-304800" lvl="0" marL="457200" rtl="0">
              <a:spcBef>
                <a:spcPts val="600"/>
              </a:spcBef>
              <a:spcAft>
                <a:spcPts val="600"/>
              </a:spcAft>
              <a:buClr>
                <a:srgbClr val="222222"/>
              </a:buClr>
              <a:buSzPct val="100000"/>
              <a:buAutoNum type="arabicPeriod"/>
            </a:pPr>
            <a:r>
              <a:rPr lang="en" sz="1200">
                <a:solidFill>
                  <a:srgbClr val="222222"/>
                </a:solidFill>
              </a:rPr>
              <a:t>Sutskever, I., et al. “Sequence to Sequence Learning with Neural Networks.” </a:t>
            </a:r>
            <a:r>
              <a:rPr i="1" lang="en" sz="1200">
                <a:solidFill>
                  <a:srgbClr val="222222"/>
                </a:solidFill>
              </a:rPr>
              <a:t>NIPS (2014)</a:t>
            </a:r>
          </a:p>
          <a:p>
            <a:pPr indent="-304800" lvl="0" marL="457200" rtl="0">
              <a:lnSpc>
                <a:spcPct val="100000"/>
              </a:lnSpc>
              <a:spcBef>
                <a:spcPts val="600"/>
              </a:spcBef>
              <a:spcAft>
                <a:spcPts val="600"/>
              </a:spcAft>
              <a:buClr>
                <a:srgbClr val="222222"/>
              </a:buClr>
              <a:buSzPct val="100000"/>
              <a:buAutoNum type="arabicPeriod"/>
            </a:pPr>
            <a:r>
              <a:rPr lang="en" sz="1200">
                <a:solidFill>
                  <a:srgbClr val="222222"/>
                </a:solidFill>
                <a:hlinkClick r:id="rId5"/>
              </a:rPr>
              <a:t>Bahdanau, D., et al. “Neural Machine Translation by Jointly Learning to Align and Translate.” </a:t>
            </a:r>
            <a:r>
              <a:rPr i="1" lang="en" sz="1200">
                <a:solidFill>
                  <a:srgbClr val="222222"/>
                </a:solidFill>
                <a:hlinkClick r:id="rId6"/>
              </a:rPr>
              <a:t>ICLR (2015)</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91" name="Shape 691"/>
        <p:cNvGrpSpPr/>
        <p:nvPr/>
      </p:nvGrpSpPr>
      <p:grpSpPr>
        <a:xfrm>
          <a:off x="0" y="0"/>
          <a:ext cx="0" cy="0"/>
          <a:chOff x="0" y="0"/>
          <a:chExt cx="0" cy="0"/>
        </a:xfrm>
      </p:grpSpPr>
      <p:sp>
        <p:nvSpPr>
          <p:cNvPr id="692" name="Shape 692"/>
          <p:cNvSpPr txBox="1"/>
          <p:nvPr>
            <p:ph type="ctrTitle"/>
          </p:nvPr>
        </p:nvSpPr>
        <p:spPr>
          <a:xfrm>
            <a:off x="311708" y="1545450"/>
            <a:ext cx="8520600" cy="2052600"/>
          </a:xfrm>
          <a:prstGeom prst="rect">
            <a:avLst/>
          </a:prstGeom>
        </p:spPr>
        <p:txBody>
          <a:bodyPr anchorCtr="0" anchor="ctr" bIns="91425" lIns="91425" rIns="91425" tIns="91425">
            <a:noAutofit/>
          </a:bodyPr>
          <a:lstStyle/>
          <a:p>
            <a:pPr lvl="0" rtl="0">
              <a:spcBef>
                <a:spcPts val="0"/>
              </a:spcBef>
              <a:buNone/>
            </a:pPr>
            <a:r>
              <a:rPr lang="en"/>
              <a:t>Attention</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Shape 69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Arial"/>
                <a:ea typeface="Arial"/>
                <a:cs typeface="Arial"/>
                <a:sym typeface="Arial"/>
              </a:rPr>
              <a:t>Seq2Seq -- The issue with long inputs</a:t>
            </a:r>
          </a:p>
        </p:txBody>
      </p:sp>
      <p:grpSp>
        <p:nvGrpSpPr>
          <p:cNvPr id="698" name="Shape 698"/>
          <p:cNvGrpSpPr/>
          <p:nvPr/>
        </p:nvGrpSpPr>
        <p:grpSpPr>
          <a:xfrm>
            <a:off x="2403625" y="1758150"/>
            <a:ext cx="5846300" cy="2555737"/>
            <a:chOff x="1636675" y="3110850"/>
            <a:chExt cx="5846300" cy="3407650"/>
          </a:xfrm>
        </p:grpSpPr>
        <p:sp>
          <p:nvSpPr>
            <p:cNvPr id="699" name="Shape 699"/>
            <p:cNvSpPr/>
            <p:nvPr/>
          </p:nvSpPr>
          <p:spPr>
            <a:xfrm>
              <a:off x="1636675" y="4246625"/>
              <a:ext cx="420600" cy="11361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0" name="Shape 700"/>
            <p:cNvSpPr/>
            <p:nvPr/>
          </p:nvSpPr>
          <p:spPr>
            <a:xfrm>
              <a:off x="1636675" y="5922100"/>
              <a:ext cx="420600" cy="5964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701" name="Shape 701"/>
            <p:cNvSpPr/>
            <p:nvPr/>
          </p:nvSpPr>
          <p:spPr>
            <a:xfrm>
              <a:off x="2411775" y="4246625"/>
              <a:ext cx="420600" cy="11361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02" name="Shape 702"/>
            <p:cNvSpPr/>
            <p:nvPr/>
          </p:nvSpPr>
          <p:spPr>
            <a:xfrm>
              <a:off x="2411775" y="5922100"/>
              <a:ext cx="420600" cy="5964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703" name="Shape 703"/>
            <p:cNvSpPr/>
            <p:nvPr/>
          </p:nvSpPr>
          <p:spPr>
            <a:xfrm>
              <a:off x="3186875" y="4246625"/>
              <a:ext cx="420600" cy="11361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04" name="Shape 704"/>
            <p:cNvSpPr/>
            <p:nvPr/>
          </p:nvSpPr>
          <p:spPr>
            <a:xfrm>
              <a:off x="3186875" y="5922100"/>
              <a:ext cx="420600" cy="5964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705" name="Shape 705"/>
            <p:cNvSpPr/>
            <p:nvPr/>
          </p:nvSpPr>
          <p:spPr>
            <a:xfrm>
              <a:off x="3961975" y="4246625"/>
              <a:ext cx="420600" cy="11361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706" name="Shape 706"/>
            <p:cNvSpPr/>
            <p:nvPr/>
          </p:nvSpPr>
          <p:spPr>
            <a:xfrm>
              <a:off x="3961975" y="5922100"/>
              <a:ext cx="420600" cy="5964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sp>
          <p:nvSpPr>
            <p:cNvPr id="707" name="Shape 707"/>
            <p:cNvSpPr/>
            <p:nvPr/>
          </p:nvSpPr>
          <p:spPr>
            <a:xfrm>
              <a:off x="4737075" y="4246625"/>
              <a:ext cx="420600" cy="11361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08" name="Shape 708"/>
            <p:cNvSpPr/>
            <p:nvPr/>
          </p:nvSpPr>
          <p:spPr>
            <a:xfrm>
              <a:off x="4737075" y="592210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709" name="Shape 709"/>
            <p:cNvSpPr/>
            <p:nvPr/>
          </p:nvSpPr>
          <p:spPr>
            <a:xfrm>
              <a:off x="5512175" y="4246625"/>
              <a:ext cx="420600" cy="11361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10" name="Shape 710"/>
            <p:cNvSpPr/>
            <p:nvPr/>
          </p:nvSpPr>
          <p:spPr>
            <a:xfrm>
              <a:off x="5512175" y="592210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711" name="Shape 711"/>
            <p:cNvSpPr/>
            <p:nvPr/>
          </p:nvSpPr>
          <p:spPr>
            <a:xfrm>
              <a:off x="6287275" y="4246625"/>
              <a:ext cx="420600" cy="11361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12" name="Shape 712"/>
            <p:cNvSpPr/>
            <p:nvPr/>
          </p:nvSpPr>
          <p:spPr>
            <a:xfrm>
              <a:off x="6287275" y="592210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713" name="Shape 713"/>
            <p:cNvSpPr/>
            <p:nvPr/>
          </p:nvSpPr>
          <p:spPr>
            <a:xfrm>
              <a:off x="7062375" y="4246625"/>
              <a:ext cx="420600" cy="11361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14" name="Shape 714"/>
            <p:cNvSpPr/>
            <p:nvPr/>
          </p:nvSpPr>
          <p:spPr>
            <a:xfrm>
              <a:off x="7062375" y="592210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715" name="Shape 715"/>
            <p:cNvSpPr/>
            <p:nvPr/>
          </p:nvSpPr>
          <p:spPr>
            <a:xfrm>
              <a:off x="4737075" y="311085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716" name="Shape 716"/>
            <p:cNvSpPr/>
            <p:nvPr/>
          </p:nvSpPr>
          <p:spPr>
            <a:xfrm>
              <a:off x="5512175" y="311085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717" name="Shape 717"/>
            <p:cNvSpPr/>
            <p:nvPr/>
          </p:nvSpPr>
          <p:spPr>
            <a:xfrm>
              <a:off x="6287275" y="311085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718" name="Shape 718"/>
            <p:cNvSpPr/>
            <p:nvPr/>
          </p:nvSpPr>
          <p:spPr>
            <a:xfrm>
              <a:off x="7062375" y="311085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719" name="Shape 719"/>
            <p:cNvCxnSpPr>
              <a:stCxn id="699" idx="3"/>
              <a:endCxn id="701" idx="1"/>
            </p:cNvCxnSpPr>
            <p:nvPr/>
          </p:nvCxnSpPr>
          <p:spPr>
            <a:xfrm>
              <a:off x="20572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20" name="Shape 720"/>
            <p:cNvCxnSpPr>
              <a:stCxn id="701" idx="3"/>
              <a:endCxn id="703" idx="1"/>
            </p:cNvCxnSpPr>
            <p:nvPr/>
          </p:nvCxnSpPr>
          <p:spPr>
            <a:xfrm>
              <a:off x="28323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21" name="Shape 721"/>
            <p:cNvCxnSpPr>
              <a:stCxn id="703" idx="3"/>
              <a:endCxn id="705" idx="1"/>
            </p:cNvCxnSpPr>
            <p:nvPr/>
          </p:nvCxnSpPr>
          <p:spPr>
            <a:xfrm>
              <a:off x="36074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22" name="Shape 722"/>
            <p:cNvCxnSpPr>
              <a:stCxn id="705" idx="3"/>
              <a:endCxn id="707" idx="1"/>
            </p:cNvCxnSpPr>
            <p:nvPr/>
          </p:nvCxnSpPr>
          <p:spPr>
            <a:xfrm>
              <a:off x="43825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23" name="Shape 723"/>
            <p:cNvCxnSpPr>
              <a:stCxn id="707" idx="3"/>
              <a:endCxn id="709" idx="1"/>
            </p:cNvCxnSpPr>
            <p:nvPr/>
          </p:nvCxnSpPr>
          <p:spPr>
            <a:xfrm>
              <a:off x="51576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24" name="Shape 724"/>
            <p:cNvCxnSpPr>
              <a:stCxn id="709" idx="3"/>
              <a:endCxn id="711" idx="1"/>
            </p:cNvCxnSpPr>
            <p:nvPr/>
          </p:nvCxnSpPr>
          <p:spPr>
            <a:xfrm>
              <a:off x="59327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25" name="Shape 725"/>
            <p:cNvCxnSpPr>
              <a:stCxn id="711" idx="3"/>
              <a:endCxn id="713" idx="1"/>
            </p:cNvCxnSpPr>
            <p:nvPr/>
          </p:nvCxnSpPr>
          <p:spPr>
            <a:xfrm>
              <a:off x="67078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26" name="Shape 726"/>
            <p:cNvCxnSpPr>
              <a:stCxn id="700" idx="0"/>
              <a:endCxn id="699" idx="2"/>
            </p:cNvCxnSpPr>
            <p:nvPr/>
          </p:nvCxnSpPr>
          <p:spPr>
            <a:xfrm rot="10800000">
              <a:off x="18469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27" name="Shape 727"/>
            <p:cNvCxnSpPr>
              <a:stCxn id="702" idx="0"/>
              <a:endCxn id="701" idx="2"/>
            </p:cNvCxnSpPr>
            <p:nvPr/>
          </p:nvCxnSpPr>
          <p:spPr>
            <a:xfrm rot="10800000">
              <a:off x="26220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28" name="Shape 728"/>
            <p:cNvCxnSpPr>
              <a:stCxn id="704" idx="0"/>
              <a:endCxn id="703" idx="2"/>
            </p:cNvCxnSpPr>
            <p:nvPr/>
          </p:nvCxnSpPr>
          <p:spPr>
            <a:xfrm rot="10800000">
              <a:off x="33971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29" name="Shape 729"/>
            <p:cNvCxnSpPr>
              <a:stCxn id="706" idx="0"/>
              <a:endCxn id="705" idx="2"/>
            </p:cNvCxnSpPr>
            <p:nvPr/>
          </p:nvCxnSpPr>
          <p:spPr>
            <a:xfrm rot="10800000">
              <a:off x="41722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30" name="Shape 730"/>
            <p:cNvCxnSpPr>
              <a:stCxn id="708" idx="0"/>
              <a:endCxn id="707" idx="2"/>
            </p:cNvCxnSpPr>
            <p:nvPr/>
          </p:nvCxnSpPr>
          <p:spPr>
            <a:xfrm rot="10800000">
              <a:off x="49473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31" name="Shape 731"/>
            <p:cNvCxnSpPr>
              <a:stCxn id="710" idx="0"/>
              <a:endCxn id="709" idx="2"/>
            </p:cNvCxnSpPr>
            <p:nvPr/>
          </p:nvCxnSpPr>
          <p:spPr>
            <a:xfrm rot="10800000">
              <a:off x="57224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32" name="Shape 732"/>
            <p:cNvCxnSpPr>
              <a:stCxn id="712" idx="0"/>
              <a:endCxn id="711" idx="2"/>
            </p:cNvCxnSpPr>
            <p:nvPr/>
          </p:nvCxnSpPr>
          <p:spPr>
            <a:xfrm rot="10800000">
              <a:off x="64975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33" name="Shape 733"/>
            <p:cNvCxnSpPr>
              <a:stCxn id="714" idx="0"/>
              <a:endCxn id="713" idx="2"/>
            </p:cNvCxnSpPr>
            <p:nvPr/>
          </p:nvCxnSpPr>
          <p:spPr>
            <a:xfrm rot="10800000">
              <a:off x="72726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34" name="Shape 734"/>
            <p:cNvCxnSpPr>
              <a:stCxn id="707" idx="0"/>
              <a:endCxn id="715" idx="2"/>
            </p:cNvCxnSpPr>
            <p:nvPr/>
          </p:nvCxnSpPr>
          <p:spPr>
            <a:xfrm rot="10800000">
              <a:off x="4947375" y="3707525"/>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35" name="Shape 735"/>
            <p:cNvCxnSpPr>
              <a:stCxn id="709" idx="0"/>
              <a:endCxn id="716" idx="2"/>
            </p:cNvCxnSpPr>
            <p:nvPr/>
          </p:nvCxnSpPr>
          <p:spPr>
            <a:xfrm rot="10800000">
              <a:off x="5722475" y="3707525"/>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36" name="Shape 736"/>
            <p:cNvCxnSpPr>
              <a:stCxn id="711" idx="0"/>
              <a:endCxn id="717" idx="2"/>
            </p:cNvCxnSpPr>
            <p:nvPr/>
          </p:nvCxnSpPr>
          <p:spPr>
            <a:xfrm rot="10800000">
              <a:off x="6497575" y="3707525"/>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37" name="Shape 737"/>
            <p:cNvCxnSpPr>
              <a:stCxn id="713" idx="0"/>
              <a:endCxn id="718" idx="2"/>
            </p:cNvCxnSpPr>
            <p:nvPr/>
          </p:nvCxnSpPr>
          <p:spPr>
            <a:xfrm rot="10800000">
              <a:off x="7272675" y="3707525"/>
              <a:ext cx="0" cy="539100"/>
            </a:xfrm>
            <a:prstGeom prst="straightConnector1">
              <a:avLst/>
            </a:prstGeom>
            <a:noFill/>
            <a:ln cap="flat" cmpd="sng" w="19050">
              <a:solidFill>
                <a:schemeClr val="dk2"/>
              </a:solidFill>
              <a:prstDash val="solid"/>
              <a:round/>
              <a:headEnd len="lg" w="lg" type="none"/>
              <a:tailEnd len="lg" w="lg" type="triangle"/>
            </a:ln>
          </p:spPr>
        </p:cxnSp>
      </p:grpSp>
      <p:sp>
        <p:nvSpPr>
          <p:cNvPr id="738" name="Shape 738"/>
          <p:cNvSpPr txBox="1"/>
          <p:nvPr/>
        </p:nvSpPr>
        <p:spPr>
          <a:xfrm>
            <a:off x="202325" y="876300"/>
            <a:ext cx="3854700" cy="1407000"/>
          </a:xfrm>
          <a:prstGeom prst="rect">
            <a:avLst/>
          </a:prstGeom>
          <a:noFill/>
          <a:ln>
            <a:noFill/>
          </a:ln>
        </p:spPr>
        <p:txBody>
          <a:bodyPr anchorCtr="0" anchor="t" bIns="91425" lIns="91425" rIns="91425" tIns="91425">
            <a:noAutofit/>
          </a:bodyPr>
          <a:lstStyle/>
          <a:p>
            <a:pPr indent="-342900" lvl="0" marL="457200" rtl="0">
              <a:spcBef>
                <a:spcPts val="0"/>
              </a:spcBef>
              <a:buClr>
                <a:srgbClr val="434343"/>
              </a:buClr>
              <a:buSzPct val="100000"/>
              <a:buChar char="●"/>
            </a:pPr>
            <a:r>
              <a:rPr lang="en" sz="1800">
                <a:solidFill>
                  <a:srgbClr val="434343"/>
                </a:solidFill>
              </a:rPr>
              <a:t>Same embedding informs the entire output</a:t>
            </a:r>
          </a:p>
          <a:p>
            <a:pPr indent="-342900" lvl="0" marL="457200">
              <a:spcBef>
                <a:spcPts val="1000"/>
              </a:spcBef>
              <a:buClr>
                <a:srgbClr val="434343"/>
              </a:buClr>
              <a:buSzPct val="100000"/>
              <a:buChar char="●"/>
            </a:pPr>
            <a:r>
              <a:rPr lang="en" sz="1800">
                <a:solidFill>
                  <a:srgbClr val="434343"/>
                </a:solidFill>
              </a:rPr>
              <a:t>Needs to capture all the information about the input regardless of its length</a:t>
            </a:r>
          </a:p>
        </p:txBody>
      </p:sp>
      <p:cxnSp>
        <p:nvCxnSpPr>
          <p:cNvPr id="739" name="Shape 739"/>
          <p:cNvCxnSpPr>
            <a:endCxn id="705" idx="0"/>
          </p:cNvCxnSpPr>
          <p:nvPr/>
        </p:nvCxnSpPr>
        <p:spPr>
          <a:xfrm>
            <a:off x="3677425" y="1667081"/>
            <a:ext cx="1261800" cy="942900"/>
          </a:xfrm>
          <a:prstGeom prst="straightConnector1">
            <a:avLst/>
          </a:prstGeom>
          <a:noFill/>
          <a:ln cap="flat" cmpd="sng" w="28575">
            <a:solidFill>
              <a:srgbClr val="666666"/>
            </a:solidFill>
            <a:prstDash val="solid"/>
            <a:round/>
            <a:headEnd len="lg" w="lg" type="none"/>
            <a:tailEnd len="lg" w="lg" type="triangle"/>
          </a:ln>
        </p:spPr>
      </p:cxnSp>
      <p:sp>
        <p:nvSpPr>
          <p:cNvPr id="740" name="Shape 740"/>
          <p:cNvSpPr txBox="1"/>
          <p:nvPr/>
        </p:nvSpPr>
        <p:spPr>
          <a:xfrm>
            <a:off x="165550" y="2719550"/>
            <a:ext cx="1939200" cy="20811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0000"/>
                </a:solidFill>
              </a:rPr>
              <a:t>Is there a better way to pass the information from encoder to the decoder ?</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pic>
        <p:nvPicPr>
          <p:cNvPr descr="Screen Shot 2017-08-03 at 8.00.20 PM.png" id="745" name="Shape 745"/>
          <p:cNvPicPr preferRelativeResize="0"/>
          <p:nvPr/>
        </p:nvPicPr>
        <p:blipFill rotWithShape="1">
          <a:blip r:embed="rId3">
            <a:alphaModFix/>
          </a:blip>
          <a:srcRect b="27179" l="13267" r="50824" t="20013"/>
          <a:stretch/>
        </p:blipFill>
        <p:spPr>
          <a:xfrm>
            <a:off x="4325475" y="1002475"/>
            <a:ext cx="3949221" cy="3629951"/>
          </a:xfrm>
          <a:prstGeom prst="rect">
            <a:avLst/>
          </a:prstGeom>
          <a:noFill/>
          <a:ln>
            <a:noFill/>
          </a:ln>
        </p:spPr>
      </p:pic>
      <p:sp>
        <p:nvSpPr>
          <p:cNvPr id="746" name="Shape 74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Arial"/>
                <a:ea typeface="Arial"/>
                <a:cs typeface="Arial"/>
                <a:sym typeface="Arial"/>
              </a:rPr>
              <a:t>Seq2Seq with Attention</a:t>
            </a:r>
          </a:p>
        </p:txBody>
      </p:sp>
      <p:pic>
        <p:nvPicPr>
          <p:cNvPr descr="Screen Shot 2017-08-03 at 7.57.47 PM.png" id="747" name="Shape 747"/>
          <p:cNvPicPr preferRelativeResize="0"/>
          <p:nvPr/>
        </p:nvPicPr>
        <p:blipFill rotWithShape="1">
          <a:blip r:embed="rId4">
            <a:alphaModFix/>
          </a:blip>
          <a:srcRect b="34942" l="59961" r="18774" t="21838"/>
          <a:stretch/>
        </p:blipFill>
        <p:spPr>
          <a:xfrm>
            <a:off x="303475" y="1029587"/>
            <a:ext cx="2634278" cy="3346227"/>
          </a:xfrm>
          <a:prstGeom prst="rect">
            <a:avLst/>
          </a:prstGeom>
          <a:noFill/>
          <a:ln>
            <a:noFill/>
          </a:ln>
        </p:spPr>
      </p:pic>
      <p:sp>
        <p:nvSpPr>
          <p:cNvPr id="748" name="Shape 748"/>
          <p:cNvSpPr txBox="1"/>
          <p:nvPr/>
        </p:nvSpPr>
        <p:spPr>
          <a:xfrm>
            <a:off x="81450" y="4669262"/>
            <a:ext cx="9144000" cy="830700"/>
          </a:xfrm>
          <a:prstGeom prst="rect">
            <a:avLst/>
          </a:prstGeom>
          <a:noFill/>
          <a:ln>
            <a:noFill/>
          </a:ln>
        </p:spPr>
        <p:txBody>
          <a:bodyPr anchorCtr="0" anchor="t" bIns="91425" lIns="91425" rIns="91425" tIns="91425">
            <a:noAutofit/>
          </a:bodyPr>
          <a:lstStyle/>
          <a:p>
            <a:pPr lvl="0" rtl="0">
              <a:lnSpc>
                <a:spcPct val="100000"/>
              </a:lnSpc>
              <a:spcBef>
                <a:spcPts val="600"/>
              </a:spcBef>
              <a:spcAft>
                <a:spcPts val="600"/>
              </a:spcAft>
              <a:buNone/>
            </a:pPr>
            <a:r>
              <a:rPr lang="en" sz="1200">
                <a:solidFill>
                  <a:srgbClr val="222222"/>
                </a:solidFill>
                <a:hlinkClick r:id="rId5"/>
              </a:rPr>
              <a:t>Bahdanau, D., et al. “Neural Machine Translation by Jointly Learning to Align and Translate.” </a:t>
            </a:r>
            <a:r>
              <a:rPr i="1" lang="en" sz="1200">
                <a:solidFill>
                  <a:srgbClr val="222222"/>
                </a:solidFill>
                <a:hlinkClick r:id="rId6"/>
              </a:rPr>
              <a:t>ICLR (2015)</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Arial"/>
                <a:ea typeface="Arial"/>
                <a:cs typeface="Arial"/>
                <a:sym typeface="Arial"/>
              </a:rPr>
              <a:t>Seq2Seq</a:t>
            </a:r>
          </a:p>
        </p:txBody>
      </p:sp>
      <p:grpSp>
        <p:nvGrpSpPr>
          <p:cNvPr id="754" name="Shape 754"/>
          <p:cNvGrpSpPr/>
          <p:nvPr/>
        </p:nvGrpSpPr>
        <p:grpSpPr>
          <a:xfrm>
            <a:off x="2403625" y="1758150"/>
            <a:ext cx="5846300" cy="2555737"/>
            <a:chOff x="1636675" y="3110850"/>
            <a:chExt cx="5846300" cy="3407650"/>
          </a:xfrm>
        </p:grpSpPr>
        <p:sp>
          <p:nvSpPr>
            <p:cNvPr id="755" name="Shape 755"/>
            <p:cNvSpPr/>
            <p:nvPr/>
          </p:nvSpPr>
          <p:spPr>
            <a:xfrm>
              <a:off x="1636675" y="4246625"/>
              <a:ext cx="420600" cy="11361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6" name="Shape 756"/>
            <p:cNvSpPr/>
            <p:nvPr/>
          </p:nvSpPr>
          <p:spPr>
            <a:xfrm>
              <a:off x="1636675" y="5922100"/>
              <a:ext cx="420600" cy="5964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757" name="Shape 757"/>
            <p:cNvSpPr/>
            <p:nvPr/>
          </p:nvSpPr>
          <p:spPr>
            <a:xfrm>
              <a:off x="2411775" y="4246625"/>
              <a:ext cx="420600" cy="11361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58" name="Shape 758"/>
            <p:cNvSpPr/>
            <p:nvPr/>
          </p:nvSpPr>
          <p:spPr>
            <a:xfrm>
              <a:off x="2411775" y="5922100"/>
              <a:ext cx="420600" cy="5964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759" name="Shape 759"/>
            <p:cNvSpPr/>
            <p:nvPr/>
          </p:nvSpPr>
          <p:spPr>
            <a:xfrm>
              <a:off x="3186875" y="4246625"/>
              <a:ext cx="420600" cy="11361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60" name="Shape 760"/>
            <p:cNvSpPr/>
            <p:nvPr/>
          </p:nvSpPr>
          <p:spPr>
            <a:xfrm>
              <a:off x="3186875" y="5922100"/>
              <a:ext cx="420600" cy="5964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761" name="Shape 761"/>
            <p:cNvSpPr/>
            <p:nvPr/>
          </p:nvSpPr>
          <p:spPr>
            <a:xfrm>
              <a:off x="3961975" y="4246625"/>
              <a:ext cx="420600" cy="11361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762" name="Shape 762"/>
            <p:cNvSpPr/>
            <p:nvPr/>
          </p:nvSpPr>
          <p:spPr>
            <a:xfrm>
              <a:off x="3961975" y="5922100"/>
              <a:ext cx="420600" cy="5964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sp>
          <p:nvSpPr>
            <p:cNvPr id="763" name="Shape 763"/>
            <p:cNvSpPr/>
            <p:nvPr/>
          </p:nvSpPr>
          <p:spPr>
            <a:xfrm>
              <a:off x="4737075" y="4246625"/>
              <a:ext cx="420600" cy="11361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64" name="Shape 764"/>
            <p:cNvSpPr/>
            <p:nvPr/>
          </p:nvSpPr>
          <p:spPr>
            <a:xfrm>
              <a:off x="4737075" y="592210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765" name="Shape 765"/>
            <p:cNvSpPr/>
            <p:nvPr/>
          </p:nvSpPr>
          <p:spPr>
            <a:xfrm>
              <a:off x="5512175" y="4246625"/>
              <a:ext cx="420600" cy="11361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66" name="Shape 766"/>
            <p:cNvSpPr/>
            <p:nvPr/>
          </p:nvSpPr>
          <p:spPr>
            <a:xfrm>
              <a:off x="5512175" y="592210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767" name="Shape 767"/>
            <p:cNvSpPr/>
            <p:nvPr/>
          </p:nvSpPr>
          <p:spPr>
            <a:xfrm>
              <a:off x="6287275" y="4246625"/>
              <a:ext cx="420600" cy="11361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68" name="Shape 768"/>
            <p:cNvSpPr/>
            <p:nvPr/>
          </p:nvSpPr>
          <p:spPr>
            <a:xfrm>
              <a:off x="6287275" y="592210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769" name="Shape 769"/>
            <p:cNvSpPr/>
            <p:nvPr/>
          </p:nvSpPr>
          <p:spPr>
            <a:xfrm>
              <a:off x="7062375" y="4246625"/>
              <a:ext cx="420600" cy="11361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70" name="Shape 770"/>
            <p:cNvSpPr/>
            <p:nvPr/>
          </p:nvSpPr>
          <p:spPr>
            <a:xfrm>
              <a:off x="7062375" y="592210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771" name="Shape 771"/>
            <p:cNvSpPr/>
            <p:nvPr/>
          </p:nvSpPr>
          <p:spPr>
            <a:xfrm>
              <a:off x="4737075" y="311085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772" name="Shape 772"/>
            <p:cNvSpPr/>
            <p:nvPr/>
          </p:nvSpPr>
          <p:spPr>
            <a:xfrm>
              <a:off x="5512175" y="311085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773" name="Shape 773"/>
            <p:cNvSpPr/>
            <p:nvPr/>
          </p:nvSpPr>
          <p:spPr>
            <a:xfrm>
              <a:off x="6287275" y="311085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774" name="Shape 774"/>
            <p:cNvSpPr/>
            <p:nvPr/>
          </p:nvSpPr>
          <p:spPr>
            <a:xfrm>
              <a:off x="7062375" y="311085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775" name="Shape 775"/>
            <p:cNvCxnSpPr>
              <a:stCxn id="755" idx="3"/>
              <a:endCxn id="757" idx="1"/>
            </p:cNvCxnSpPr>
            <p:nvPr/>
          </p:nvCxnSpPr>
          <p:spPr>
            <a:xfrm>
              <a:off x="20572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76" name="Shape 776"/>
            <p:cNvCxnSpPr>
              <a:stCxn id="757" idx="3"/>
              <a:endCxn id="759" idx="1"/>
            </p:cNvCxnSpPr>
            <p:nvPr/>
          </p:nvCxnSpPr>
          <p:spPr>
            <a:xfrm>
              <a:off x="28323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77" name="Shape 777"/>
            <p:cNvCxnSpPr>
              <a:stCxn id="759" idx="3"/>
              <a:endCxn id="761" idx="1"/>
            </p:cNvCxnSpPr>
            <p:nvPr/>
          </p:nvCxnSpPr>
          <p:spPr>
            <a:xfrm>
              <a:off x="36074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78" name="Shape 778"/>
            <p:cNvCxnSpPr>
              <a:stCxn id="761" idx="3"/>
              <a:endCxn id="763" idx="1"/>
            </p:cNvCxnSpPr>
            <p:nvPr/>
          </p:nvCxnSpPr>
          <p:spPr>
            <a:xfrm>
              <a:off x="43825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79" name="Shape 779"/>
            <p:cNvCxnSpPr>
              <a:stCxn id="763" idx="3"/>
              <a:endCxn id="765" idx="1"/>
            </p:cNvCxnSpPr>
            <p:nvPr/>
          </p:nvCxnSpPr>
          <p:spPr>
            <a:xfrm>
              <a:off x="51576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80" name="Shape 780"/>
            <p:cNvCxnSpPr>
              <a:stCxn id="765" idx="3"/>
              <a:endCxn id="767" idx="1"/>
            </p:cNvCxnSpPr>
            <p:nvPr/>
          </p:nvCxnSpPr>
          <p:spPr>
            <a:xfrm>
              <a:off x="59327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81" name="Shape 781"/>
            <p:cNvCxnSpPr>
              <a:stCxn id="767" idx="3"/>
              <a:endCxn id="769" idx="1"/>
            </p:cNvCxnSpPr>
            <p:nvPr/>
          </p:nvCxnSpPr>
          <p:spPr>
            <a:xfrm>
              <a:off x="67078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782" name="Shape 782"/>
            <p:cNvCxnSpPr>
              <a:stCxn id="756" idx="0"/>
              <a:endCxn id="755" idx="2"/>
            </p:cNvCxnSpPr>
            <p:nvPr/>
          </p:nvCxnSpPr>
          <p:spPr>
            <a:xfrm rot="10800000">
              <a:off x="18469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83" name="Shape 783"/>
            <p:cNvCxnSpPr>
              <a:stCxn id="758" idx="0"/>
              <a:endCxn id="757" idx="2"/>
            </p:cNvCxnSpPr>
            <p:nvPr/>
          </p:nvCxnSpPr>
          <p:spPr>
            <a:xfrm rot="10800000">
              <a:off x="26220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84" name="Shape 784"/>
            <p:cNvCxnSpPr>
              <a:stCxn id="760" idx="0"/>
              <a:endCxn id="759" idx="2"/>
            </p:cNvCxnSpPr>
            <p:nvPr/>
          </p:nvCxnSpPr>
          <p:spPr>
            <a:xfrm rot="10800000">
              <a:off x="33971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85" name="Shape 785"/>
            <p:cNvCxnSpPr>
              <a:stCxn id="762" idx="0"/>
              <a:endCxn id="761" idx="2"/>
            </p:cNvCxnSpPr>
            <p:nvPr/>
          </p:nvCxnSpPr>
          <p:spPr>
            <a:xfrm rot="10800000">
              <a:off x="41722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86" name="Shape 786"/>
            <p:cNvCxnSpPr>
              <a:stCxn id="764" idx="0"/>
              <a:endCxn id="763" idx="2"/>
            </p:cNvCxnSpPr>
            <p:nvPr/>
          </p:nvCxnSpPr>
          <p:spPr>
            <a:xfrm rot="10800000">
              <a:off x="49473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87" name="Shape 787"/>
            <p:cNvCxnSpPr>
              <a:stCxn id="766" idx="0"/>
              <a:endCxn id="765" idx="2"/>
            </p:cNvCxnSpPr>
            <p:nvPr/>
          </p:nvCxnSpPr>
          <p:spPr>
            <a:xfrm rot="10800000">
              <a:off x="57224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88" name="Shape 788"/>
            <p:cNvCxnSpPr>
              <a:stCxn id="768" idx="0"/>
              <a:endCxn id="767" idx="2"/>
            </p:cNvCxnSpPr>
            <p:nvPr/>
          </p:nvCxnSpPr>
          <p:spPr>
            <a:xfrm rot="10800000">
              <a:off x="64975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89" name="Shape 789"/>
            <p:cNvCxnSpPr>
              <a:stCxn id="770" idx="0"/>
              <a:endCxn id="769" idx="2"/>
            </p:cNvCxnSpPr>
            <p:nvPr/>
          </p:nvCxnSpPr>
          <p:spPr>
            <a:xfrm rot="10800000">
              <a:off x="7272675" y="5383000"/>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90" name="Shape 790"/>
            <p:cNvCxnSpPr>
              <a:stCxn id="763" idx="0"/>
              <a:endCxn id="771" idx="2"/>
            </p:cNvCxnSpPr>
            <p:nvPr/>
          </p:nvCxnSpPr>
          <p:spPr>
            <a:xfrm rot="10800000">
              <a:off x="4947375" y="3707525"/>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91" name="Shape 791"/>
            <p:cNvCxnSpPr>
              <a:stCxn id="765" idx="0"/>
              <a:endCxn id="772" idx="2"/>
            </p:cNvCxnSpPr>
            <p:nvPr/>
          </p:nvCxnSpPr>
          <p:spPr>
            <a:xfrm rot="10800000">
              <a:off x="5722475" y="3707525"/>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92" name="Shape 792"/>
            <p:cNvCxnSpPr>
              <a:stCxn id="767" idx="0"/>
              <a:endCxn id="773" idx="2"/>
            </p:cNvCxnSpPr>
            <p:nvPr/>
          </p:nvCxnSpPr>
          <p:spPr>
            <a:xfrm rot="10800000">
              <a:off x="6497575" y="3707525"/>
              <a:ext cx="0" cy="539100"/>
            </a:xfrm>
            <a:prstGeom prst="straightConnector1">
              <a:avLst/>
            </a:prstGeom>
            <a:noFill/>
            <a:ln cap="flat" cmpd="sng" w="19050">
              <a:solidFill>
                <a:schemeClr val="dk2"/>
              </a:solidFill>
              <a:prstDash val="solid"/>
              <a:round/>
              <a:headEnd len="lg" w="lg" type="none"/>
              <a:tailEnd len="lg" w="lg" type="triangle"/>
            </a:ln>
          </p:spPr>
        </p:cxnSp>
        <p:cxnSp>
          <p:nvCxnSpPr>
            <p:cNvPr id="793" name="Shape 793"/>
            <p:cNvCxnSpPr>
              <a:stCxn id="769" idx="0"/>
              <a:endCxn id="774" idx="2"/>
            </p:cNvCxnSpPr>
            <p:nvPr/>
          </p:nvCxnSpPr>
          <p:spPr>
            <a:xfrm rot="10800000">
              <a:off x="7272675" y="3707525"/>
              <a:ext cx="0" cy="539100"/>
            </a:xfrm>
            <a:prstGeom prst="straightConnector1">
              <a:avLst/>
            </a:prstGeom>
            <a:noFill/>
            <a:ln cap="flat" cmpd="sng" w="19050">
              <a:solidFill>
                <a:schemeClr val="dk2"/>
              </a:solidFill>
              <a:prstDash val="solid"/>
              <a:round/>
              <a:headEnd len="lg" w="lg" type="none"/>
              <a:tailEnd len="lg" w="lg" type="triangle"/>
            </a:ln>
          </p:spPr>
        </p:cxn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Shape 798"/>
          <p:cNvSpPr txBox="1"/>
          <p:nvPr>
            <p:ph idx="1" type="body"/>
          </p:nvPr>
        </p:nvSpPr>
        <p:spPr>
          <a:xfrm>
            <a:off x="182775" y="846575"/>
            <a:ext cx="8778300" cy="1364700"/>
          </a:xfrm>
          <a:prstGeom prst="rect">
            <a:avLst/>
          </a:prstGeom>
        </p:spPr>
        <p:txBody>
          <a:bodyPr anchorCtr="0" anchor="t" bIns="91425" lIns="91425" rIns="91425" tIns="91425">
            <a:noAutofit/>
          </a:bodyPr>
          <a:lstStyle/>
          <a:p>
            <a:pPr indent="-381000" lvl="0" marL="457200">
              <a:spcBef>
                <a:spcPts val="0"/>
              </a:spcBef>
              <a:buSzPct val="100000"/>
            </a:pPr>
            <a:r>
              <a:rPr lang="en" sz="2400"/>
              <a:t>A different embedding computed for every output step</a:t>
            </a:r>
          </a:p>
        </p:txBody>
      </p:sp>
      <p:sp>
        <p:nvSpPr>
          <p:cNvPr id="799" name="Shape 799"/>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Arial"/>
                <a:ea typeface="Arial"/>
                <a:cs typeface="Arial"/>
                <a:sym typeface="Arial"/>
              </a:rPr>
              <a:t>Seq2Seq with Attention</a:t>
            </a:r>
          </a:p>
        </p:txBody>
      </p:sp>
      <p:sp>
        <p:nvSpPr>
          <p:cNvPr id="800" name="Shape 800"/>
          <p:cNvSpPr/>
          <p:nvPr/>
        </p:nvSpPr>
        <p:spPr>
          <a:xfrm>
            <a:off x="5504025" y="2609981"/>
            <a:ext cx="420600" cy="852075"/>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SzPct val="61111"/>
              <a:buFont typeface="Arial"/>
              <a:buNone/>
            </a:pPr>
            <a:r>
              <a:rPr lang="en" sz="1800">
                <a:solidFill>
                  <a:schemeClr val="dk1"/>
                </a:solidFill>
              </a:rPr>
              <a:t>h</a:t>
            </a:r>
            <a:r>
              <a:rPr baseline="-25000" lang="en" sz="1800">
                <a:solidFill>
                  <a:schemeClr val="dk1"/>
                </a:solidFill>
              </a:rPr>
              <a:t>1</a:t>
            </a:r>
          </a:p>
        </p:txBody>
      </p:sp>
      <p:sp>
        <p:nvSpPr>
          <p:cNvPr id="801" name="Shape 801"/>
          <p:cNvSpPr/>
          <p:nvPr/>
        </p:nvSpPr>
        <p:spPr>
          <a:xfrm>
            <a:off x="55040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802" name="Shape 802"/>
          <p:cNvSpPr/>
          <p:nvPr/>
        </p:nvSpPr>
        <p:spPr>
          <a:xfrm>
            <a:off x="6279125" y="2609981"/>
            <a:ext cx="420600" cy="852075"/>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803" name="Shape 803"/>
          <p:cNvSpPr/>
          <p:nvPr/>
        </p:nvSpPr>
        <p:spPr>
          <a:xfrm>
            <a:off x="62791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804" name="Shape 804"/>
          <p:cNvSpPr/>
          <p:nvPr/>
        </p:nvSpPr>
        <p:spPr>
          <a:xfrm>
            <a:off x="7054225" y="2609981"/>
            <a:ext cx="420600" cy="852075"/>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805" name="Shape 805"/>
          <p:cNvSpPr/>
          <p:nvPr/>
        </p:nvSpPr>
        <p:spPr>
          <a:xfrm>
            <a:off x="70542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806" name="Shape 806"/>
          <p:cNvSpPr/>
          <p:nvPr/>
        </p:nvSpPr>
        <p:spPr>
          <a:xfrm>
            <a:off x="7829325" y="2609981"/>
            <a:ext cx="420600" cy="852075"/>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807" name="Shape 807"/>
          <p:cNvSpPr/>
          <p:nvPr/>
        </p:nvSpPr>
        <p:spPr>
          <a:xfrm>
            <a:off x="78293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808" name="Shape 808"/>
          <p:cNvSpPr/>
          <p:nvPr/>
        </p:nvSpPr>
        <p:spPr>
          <a:xfrm>
            <a:off x="55040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809" name="Shape 809"/>
          <p:cNvSpPr/>
          <p:nvPr/>
        </p:nvSpPr>
        <p:spPr>
          <a:xfrm>
            <a:off x="62791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810" name="Shape 810"/>
          <p:cNvSpPr/>
          <p:nvPr/>
        </p:nvSpPr>
        <p:spPr>
          <a:xfrm>
            <a:off x="70542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811" name="Shape 811"/>
          <p:cNvSpPr/>
          <p:nvPr/>
        </p:nvSpPr>
        <p:spPr>
          <a:xfrm>
            <a:off x="78293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812" name="Shape 812"/>
          <p:cNvCxnSpPr>
            <a:stCxn id="800" idx="3"/>
            <a:endCxn id="802" idx="1"/>
          </p:cNvCxnSpPr>
          <p:nvPr/>
        </p:nvCxnSpPr>
        <p:spPr>
          <a:xfrm>
            <a:off x="5924625" y="3036018"/>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13" name="Shape 813"/>
          <p:cNvCxnSpPr>
            <a:stCxn id="802" idx="3"/>
            <a:endCxn id="804" idx="1"/>
          </p:cNvCxnSpPr>
          <p:nvPr/>
        </p:nvCxnSpPr>
        <p:spPr>
          <a:xfrm>
            <a:off x="6699725" y="3036018"/>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14" name="Shape 814"/>
          <p:cNvCxnSpPr>
            <a:stCxn id="804" idx="3"/>
            <a:endCxn id="806" idx="1"/>
          </p:cNvCxnSpPr>
          <p:nvPr/>
        </p:nvCxnSpPr>
        <p:spPr>
          <a:xfrm>
            <a:off x="7474825" y="3036018"/>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15" name="Shape 815"/>
          <p:cNvCxnSpPr>
            <a:stCxn id="801" idx="0"/>
            <a:endCxn id="800" idx="2"/>
          </p:cNvCxnSpPr>
          <p:nvPr/>
        </p:nvCxnSpPr>
        <p:spPr>
          <a:xfrm rot="10800000">
            <a:off x="5714325" y="3462187"/>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816" name="Shape 816"/>
          <p:cNvCxnSpPr>
            <a:stCxn id="803" idx="0"/>
            <a:endCxn id="802" idx="2"/>
          </p:cNvCxnSpPr>
          <p:nvPr/>
        </p:nvCxnSpPr>
        <p:spPr>
          <a:xfrm rot="10800000">
            <a:off x="6489425" y="3462187"/>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817" name="Shape 817"/>
          <p:cNvCxnSpPr>
            <a:stCxn id="805" idx="0"/>
            <a:endCxn id="804" idx="2"/>
          </p:cNvCxnSpPr>
          <p:nvPr/>
        </p:nvCxnSpPr>
        <p:spPr>
          <a:xfrm rot="10800000">
            <a:off x="7264525" y="3462187"/>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818" name="Shape 818"/>
          <p:cNvCxnSpPr>
            <a:stCxn id="807" idx="0"/>
            <a:endCxn id="806" idx="2"/>
          </p:cNvCxnSpPr>
          <p:nvPr/>
        </p:nvCxnSpPr>
        <p:spPr>
          <a:xfrm rot="10800000">
            <a:off x="8039625" y="3462187"/>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819" name="Shape 819"/>
          <p:cNvCxnSpPr>
            <a:stCxn id="800" idx="0"/>
            <a:endCxn id="808" idx="2"/>
          </p:cNvCxnSpPr>
          <p:nvPr/>
        </p:nvCxnSpPr>
        <p:spPr>
          <a:xfrm rot="10800000">
            <a:off x="57143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820" name="Shape 820"/>
          <p:cNvCxnSpPr>
            <a:stCxn id="802" idx="0"/>
            <a:endCxn id="809" idx="2"/>
          </p:cNvCxnSpPr>
          <p:nvPr/>
        </p:nvCxnSpPr>
        <p:spPr>
          <a:xfrm rot="10800000">
            <a:off x="64894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821" name="Shape 821"/>
          <p:cNvCxnSpPr>
            <a:stCxn id="804" idx="0"/>
            <a:endCxn id="810" idx="2"/>
          </p:cNvCxnSpPr>
          <p:nvPr/>
        </p:nvCxnSpPr>
        <p:spPr>
          <a:xfrm rot="10800000">
            <a:off x="72645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822" name="Shape 822"/>
          <p:cNvCxnSpPr>
            <a:stCxn id="806" idx="0"/>
            <a:endCxn id="811" idx="2"/>
          </p:cNvCxnSpPr>
          <p:nvPr/>
        </p:nvCxnSpPr>
        <p:spPr>
          <a:xfrm rot="10800000">
            <a:off x="8039625" y="2205581"/>
            <a:ext cx="0" cy="404400"/>
          </a:xfrm>
          <a:prstGeom prst="straightConnector1">
            <a:avLst/>
          </a:prstGeom>
          <a:noFill/>
          <a:ln cap="flat" cmpd="sng" w="19050">
            <a:solidFill>
              <a:schemeClr val="dk2"/>
            </a:solidFill>
            <a:prstDash val="solid"/>
            <a:round/>
            <a:headEnd len="lg" w="lg" type="none"/>
            <a:tailEnd len="lg" w="lg" type="triangle"/>
          </a:ln>
        </p:spPr>
      </p:cxnSp>
      <p:grpSp>
        <p:nvGrpSpPr>
          <p:cNvPr id="823" name="Shape 823"/>
          <p:cNvGrpSpPr/>
          <p:nvPr/>
        </p:nvGrpSpPr>
        <p:grpSpPr>
          <a:xfrm>
            <a:off x="270025" y="2609981"/>
            <a:ext cx="2745900" cy="2324093"/>
            <a:chOff x="498625" y="2609981"/>
            <a:chExt cx="2745900" cy="2324093"/>
          </a:xfrm>
        </p:grpSpPr>
        <p:sp>
          <p:nvSpPr>
            <p:cNvPr id="824" name="Shape 824"/>
            <p:cNvSpPr/>
            <p:nvPr/>
          </p:nvSpPr>
          <p:spPr>
            <a:xfrm>
              <a:off x="4986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5" name="Shape 825"/>
            <p:cNvSpPr/>
            <p:nvPr/>
          </p:nvSpPr>
          <p:spPr>
            <a:xfrm>
              <a:off x="4986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826" name="Shape 826"/>
            <p:cNvSpPr/>
            <p:nvPr/>
          </p:nvSpPr>
          <p:spPr>
            <a:xfrm>
              <a:off x="12737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827" name="Shape 827"/>
            <p:cNvSpPr/>
            <p:nvPr/>
          </p:nvSpPr>
          <p:spPr>
            <a:xfrm>
              <a:off x="12737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828" name="Shape 828"/>
            <p:cNvSpPr/>
            <p:nvPr/>
          </p:nvSpPr>
          <p:spPr>
            <a:xfrm>
              <a:off x="20488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829" name="Shape 829"/>
            <p:cNvSpPr/>
            <p:nvPr/>
          </p:nvSpPr>
          <p:spPr>
            <a:xfrm>
              <a:off x="20488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830" name="Shape 830"/>
            <p:cNvSpPr/>
            <p:nvPr/>
          </p:nvSpPr>
          <p:spPr>
            <a:xfrm>
              <a:off x="28239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831" name="Shape 831"/>
            <p:cNvSpPr/>
            <p:nvPr/>
          </p:nvSpPr>
          <p:spPr>
            <a:xfrm>
              <a:off x="28239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cxnSp>
          <p:nvCxnSpPr>
            <p:cNvPr id="832" name="Shape 832"/>
            <p:cNvCxnSpPr>
              <a:stCxn id="824" idx="3"/>
              <a:endCxn id="826" idx="1"/>
            </p:cNvCxnSpPr>
            <p:nvPr/>
          </p:nvCxnSpPr>
          <p:spPr>
            <a:xfrm>
              <a:off x="9192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33" name="Shape 833"/>
            <p:cNvCxnSpPr>
              <a:stCxn id="826" idx="3"/>
              <a:endCxn id="828" idx="1"/>
            </p:cNvCxnSpPr>
            <p:nvPr/>
          </p:nvCxnSpPr>
          <p:spPr>
            <a:xfrm>
              <a:off x="16943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34" name="Shape 834"/>
            <p:cNvCxnSpPr>
              <a:stCxn id="828" idx="3"/>
              <a:endCxn id="830" idx="1"/>
            </p:cNvCxnSpPr>
            <p:nvPr/>
          </p:nvCxnSpPr>
          <p:spPr>
            <a:xfrm>
              <a:off x="24694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35" name="Shape 835"/>
            <p:cNvCxnSpPr>
              <a:stCxn id="825" idx="0"/>
              <a:endCxn id="824" idx="2"/>
            </p:cNvCxnSpPr>
            <p:nvPr/>
          </p:nvCxnSpPr>
          <p:spPr>
            <a:xfrm rot="10800000">
              <a:off x="7089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836" name="Shape 836"/>
            <p:cNvCxnSpPr>
              <a:stCxn id="827" idx="0"/>
              <a:endCxn id="826" idx="2"/>
            </p:cNvCxnSpPr>
            <p:nvPr/>
          </p:nvCxnSpPr>
          <p:spPr>
            <a:xfrm rot="10800000">
              <a:off x="14840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837" name="Shape 837"/>
            <p:cNvCxnSpPr>
              <a:stCxn id="829" idx="0"/>
              <a:endCxn id="828" idx="2"/>
            </p:cNvCxnSpPr>
            <p:nvPr/>
          </p:nvCxnSpPr>
          <p:spPr>
            <a:xfrm rot="10800000">
              <a:off x="22591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838" name="Shape 838"/>
            <p:cNvCxnSpPr>
              <a:stCxn id="831" idx="0"/>
              <a:endCxn id="830" idx="2"/>
            </p:cNvCxnSpPr>
            <p:nvPr/>
          </p:nvCxnSpPr>
          <p:spPr>
            <a:xfrm rot="10800000">
              <a:off x="3034225" y="3461887"/>
              <a:ext cx="0" cy="404700"/>
            </a:xfrm>
            <a:prstGeom prst="straightConnector1">
              <a:avLst/>
            </a:prstGeom>
            <a:noFill/>
            <a:ln cap="flat" cmpd="sng" w="19050">
              <a:solidFill>
                <a:schemeClr val="dk2"/>
              </a:solidFill>
              <a:prstDash val="solid"/>
              <a:round/>
              <a:headEnd len="lg" w="lg" type="none"/>
              <a:tailEnd len="lg" w="lg" type="triangle"/>
            </a:ln>
          </p:spPr>
        </p:cxnSp>
        <p:sp>
          <p:nvSpPr>
            <p:cNvPr id="839" name="Shape 839"/>
            <p:cNvSpPr txBox="1"/>
            <p:nvPr/>
          </p:nvSpPr>
          <p:spPr>
            <a:xfrm>
              <a:off x="744925" y="4540475"/>
              <a:ext cx="2079000" cy="393600"/>
            </a:xfrm>
            <a:prstGeom prst="rect">
              <a:avLst/>
            </a:prstGeom>
            <a:noFill/>
            <a:ln>
              <a:noFill/>
            </a:ln>
          </p:spPr>
          <p:txBody>
            <a:bodyPr anchorCtr="0" anchor="t" bIns="91425" lIns="91425" rIns="91425" tIns="91425">
              <a:noAutofit/>
            </a:bodyPr>
            <a:lstStyle/>
            <a:p>
              <a:pPr lvl="0" algn="ctr">
                <a:spcBef>
                  <a:spcPts val="0"/>
                </a:spcBef>
                <a:buNone/>
              </a:pPr>
              <a:r>
                <a:rPr lang="en" sz="1800">
                  <a:solidFill>
                    <a:srgbClr val="434343"/>
                  </a:solidFill>
                </a:rPr>
                <a:t>Encoder</a:t>
              </a:r>
            </a:p>
          </p:txBody>
        </p:sp>
      </p:grpSp>
      <p:sp>
        <p:nvSpPr>
          <p:cNvPr id="840" name="Shape 840"/>
          <p:cNvSpPr txBox="1"/>
          <p:nvPr/>
        </p:nvSpPr>
        <p:spPr>
          <a:xfrm>
            <a:off x="5926525" y="4540475"/>
            <a:ext cx="2079000" cy="393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434343"/>
                </a:solidFill>
              </a:rPr>
              <a:t>Decoder</a:t>
            </a:r>
          </a:p>
        </p:txBody>
      </p:sp>
      <p:sp>
        <p:nvSpPr>
          <p:cNvPr id="841" name="Shape 841"/>
          <p:cNvSpPr/>
          <p:nvPr/>
        </p:nvSpPr>
        <p:spPr>
          <a:xfrm>
            <a:off x="3346225" y="1474075"/>
            <a:ext cx="1726200" cy="1559400"/>
          </a:xfrm>
          <a:prstGeom prst="ellipse">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1600">
                <a:solidFill>
                  <a:srgbClr val="434343"/>
                </a:solidFill>
              </a:rPr>
              <a:t>Attention Based Embedding</a:t>
            </a:r>
          </a:p>
        </p:txBody>
      </p:sp>
      <p:cxnSp>
        <p:nvCxnSpPr>
          <p:cNvPr id="842" name="Shape 842"/>
          <p:cNvCxnSpPr>
            <a:stCxn id="824" idx="0"/>
            <a:endCxn id="841" idx="2"/>
          </p:cNvCxnSpPr>
          <p:nvPr/>
        </p:nvCxnSpPr>
        <p:spPr>
          <a:xfrm flipH="1" rot="10800000">
            <a:off x="480325" y="2253881"/>
            <a:ext cx="2865900" cy="356100"/>
          </a:xfrm>
          <a:prstGeom prst="straightConnector1">
            <a:avLst/>
          </a:prstGeom>
          <a:noFill/>
          <a:ln cap="flat" cmpd="sng" w="19050">
            <a:solidFill>
              <a:schemeClr val="dk2"/>
            </a:solidFill>
            <a:prstDash val="solid"/>
            <a:round/>
            <a:headEnd len="lg" w="lg" type="none"/>
            <a:tailEnd len="lg" w="lg" type="triangle"/>
          </a:ln>
        </p:spPr>
      </p:cxnSp>
      <p:cxnSp>
        <p:nvCxnSpPr>
          <p:cNvPr id="843" name="Shape 843"/>
          <p:cNvCxnSpPr>
            <a:stCxn id="826" idx="0"/>
            <a:endCxn id="841" idx="2"/>
          </p:cNvCxnSpPr>
          <p:nvPr/>
        </p:nvCxnSpPr>
        <p:spPr>
          <a:xfrm flipH="1" rot="10800000">
            <a:off x="1255425" y="2253881"/>
            <a:ext cx="2090700" cy="356100"/>
          </a:xfrm>
          <a:prstGeom prst="straightConnector1">
            <a:avLst/>
          </a:prstGeom>
          <a:noFill/>
          <a:ln cap="flat" cmpd="sng" w="19050">
            <a:solidFill>
              <a:schemeClr val="dk2"/>
            </a:solidFill>
            <a:prstDash val="solid"/>
            <a:round/>
            <a:headEnd len="lg" w="lg" type="none"/>
            <a:tailEnd len="lg" w="lg" type="triangle"/>
          </a:ln>
        </p:spPr>
      </p:cxnSp>
      <p:cxnSp>
        <p:nvCxnSpPr>
          <p:cNvPr id="844" name="Shape 844"/>
          <p:cNvCxnSpPr>
            <a:stCxn id="828" idx="0"/>
            <a:endCxn id="841" idx="2"/>
          </p:cNvCxnSpPr>
          <p:nvPr/>
        </p:nvCxnSpPr>
        <p:spPr>
          <a:xfrm flipH="1" rot="10800000">
            <a:off x="2030525" y="2253881"/>
            <a:ext cx="1315800" cy="356100"/>
          </a:xfrm>
          <a:prstGeom prst="straightConnector1">
            <a:avLst/>
          </a:prstGeom>
          <a:noFill/>
          <a:ln cap="flat" cmpd="sng" w="19050">
            <a:solidFill>
              <a:schemeClr val="dk2"/>
            </a:solidFill>
            <a:prstDash val="solid"/>
            <a:round/>
            <a:headEnd len="lg" w="lg" type="none"/>
            <a:tailEnd len="lg" w="lg" type="triangle"/>
          </a:ln>
        </p:spPr>
      </p:cxnSp>
      <p:cxnSp>
        <p:nvCxnSpPr>
          <p:cNvPr id="845" name="Shape 845"/>
          <p:cNvCxnSpPr>
            <a:stCxn id="830" idx="0"/>
            <a:endCxn id="841" idx="2"/>
          </p:cNvCxnSpPr>
          <p:nvPr/>
        </p:nvCxnSpPr>
        <p:spPr>
          <a:xfrm flipH="1" rot="10800000">
            <a:off x="2805625" y="2253881"/>
            <a:ext cx="540600" cy="356100"/>
          </a:xfrm>
          <a:prstGeom prst="straightConnector1">
            <a:avLst/>
          </a:prstGeom>
          <a:noFill/>
          <a:ln cap="flat" cmpd="sng" w="19050">
            <a:solidFill>
              <a:schemeClr val="dk2"/>
            </a:solidFill>
            <a:prstDash val="solid"/>
            <a:round/>
            <a:headEnd len="lg" w="lg" type="none"/>
            <a:tailEnd len="lg" w="lg" type="triangle"/>
          </a:ln>
        </p:spPr>
      </p:cxnSp>
      <p:cxnSp>
        <p:nvCxnSpPr>
          <p:cNvPr id="846" name="Shape 846"/>
          <p:cNvCxnSpPr/>
          <p:nvPr/>
        </p:nvCxnSpPr>
        <p:spPr>
          <a:xfrm rot="10800000">
            <a:off x="5048825" y="2459325"/>
            <a:ext cx="449400" cy="248400"/>
          </a:xfrm>
          <a:prstGeom prst="straightConnector1">
            <a:avLst/>
          </a:prstGeom>
          <a:noFill/>
          <a:ln cap="flat" cmpd="sng" w="19050">
            <a:solidFill>
              <a:schemeClr val="dk2"/>
            </a:solidFill>
            <a:prstDash val="solid"/>
            <a:round/>
            <a:headEnd len="lg" w="lg" type="none"/>
            <a:tailEnd len="lg" w="lg" type="triangle"/>
          </a:ln>
        </p:spPr>
      </p:cxnSp>
      <p:sp>
        <p:nvSpPr>
          <p:cNvPr id="847" name="Shape 847"/>
          <p:cNvSpPr/>
          <p:nvPr/>
        </p:nvSpPr>
        <p:spPr>
          <a:xfrm>
            <a:off x="3999025" y="3664256"/>
            <a:ext cx="420600" cy="8520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cxnSp>
        <p:nvCxnSpPr>
          <p:cNvPr id="848" name="Shape 848"/>
          <p:cNvCxnSpPr>
            <a:stCxn id="841" idx="4"/>
            <a:endCxn id="847" idx="0"/>
          </p:cNvCxnSpPr>
          <p:nvPr/>
        </p:nvCxnSpPr>
        <p:spPr>
          <a:xfrm>
            <a:off x="4209325" y="3033475"/>
            <a:ext cx="0" cy="630900"/>
          </a:xfrm>
          <a:prstGeom prst="straightConnector1">
            <a:avLst/>
          </a:prstGeom>
          <a:noFill/>
          <a:ln cap="flat" cmpd="sng" w="19050">
            <a:solidFill>
              <a:schemeClr val="dk2"/>
            </a:solidFill>
            <a:prstDash val="solid"/>
            <a:round/>
            <a:headEnd len="lg" w="lg" type="none"/>
            <a:tailEnd len="lg" w="lg" type="triangle"/>
          </a:ln>
        </p:spPr>
      </p:cxnSp>
      <p:sp>
        <p:nvSpPr>
          <p:cNvPr id="849" name="Shape 849"/>
          <p:cNvSpPr txBox="1"/>
          <p:nvPr/>
        </p:nvSpPr>
        <p:spPr>
          <a:xfrm>
            <a:off x="3523600" y="4540475"/>
            <a:ext cx="1466100" cy="413700"/>
          </a:xfrm>
          <a:prstGeom prst="rect">
            <a:avLst/>
          </a:prstGeom>
          <a:noFill/>
          <a:ln>
            <a:noFill/>
          </a:ln>
        </p:spPr>
        <p:txBody>
          <a:bodyPr anchorCtr="0" anchor="t" bIns="91425" lIns="91425" rIns="91425" tIns="91425">
            <a:noAutofit/>
          </a:bodyPr>
          <a:lstStyle/>
          <a:p>
            <a:pPr lvl="0">
              <a:spcBef>
                <a:spcPts val="0"/>
              </a:spcBef>
              <a:buNone/>
            </a:pPr>
            <a:r>
              <a:rPr lang="en" sz="1800">
                <a:solidFill>
                  <a:srgbClr val="434343"/>
                </a:solidFill>
              </a:rPr>
              <a:t>f(input, h</a:t>
            </a:r>
            <a:r>
              <a:rPr baseline="-25000" lang="en" sz="1800">
                <a:solidFill>
                  <a:srgbClr val="434343"/>
                </a:solidFill>
              </a:rPr>
              <a:t>1</a:t>
            </a:r>
            <a:r>
              <a:rPr lang="en" sz="1800">
                <a:solidFill>
                  <a:srgbClr val="434343"/>
                </a:solidFill>
              </a:rPr>
              <a: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Shape 854"/>
          <p:cNvSpPr txBox="1"/>
          <p:nvPr>
            <p:ph idx="1" type="body"/>
          </p:nvPr>
        </p:nvSpPr>
        <p:spPr>
          <a:xfrm>
            <a:off x="182775" y="846575"/>
            <a:ext cx="8778300" cy="1364700"/>
          </a:xfrm>
          <a:prstGeom prst="rect">
            <a:avLst/>
          </a:prstGeom>
        </p:spPr>
        <p:txBody>
          <a:bodyPr anchorCtr="0" anchor="t" bIns="91425" lIns="91425" rIns="91425" tIns="91425">
            <a:noAutofit/>
          </a:bodyPr>
          <a:lstStyle/>
          <a:p>
            <a:pPr indent="-381000" lvl="0" marL="457200" rtl="0">
              <a:spcBef>
                <a:spcPts val="0"/>
              </a:spcBef>
              <a:buSzPct val="100000"/>
            </a:pPr>
            <a:r>
              <a:rPr lang="en" sz="2400"/>
              <a:t>A different embedding computed for every output step</a:t>
            </a:r>
          </a:p>
        </p:txBody>
      </p:sp>
      <p:sp>
        <p:nvSpPr>
          <p:cNvPr id="855" name="Shape 85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Clr>
                <a:schemeClr val="dk1"/>
              </a:buClr>
              <a:buSzPct val="36666"/>
              <a:buFont typeface="Arial"/>
              <a:buNone/>
            </a:pPr>
            <a:r>
              <a:rPr lang="en">
                <a:solidFill>
                  <a:schemeClr val="dk2"/>
                </a:solidFill>
                <a:latin typeface="Arial"/>
                <a:ea typeface="Arial"/>
                <a:cs typeface="Arial"/>
                <a:sym typeface="Arial"/>
              </a:rPr>
              <a:t>Seq2Seq with Attention</a:t>
            </a:r>
          </a:p>
        </p:txBody>
      </p:sp>
      <p:sp>
        <p:nvSpPr>
          <p:cNvPr id="856" name="Shape 856"/>
          <p:cNvSpPr/>
          <p:nvPr/>
        </p:nvSpPr>
        <p:spPr>
          <a:xfrm>
            <a:off x="55040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t>h</a:t>
            </a:r>
            <a:r>
              <a:rPr baseline="-25000" lang="en" sz="1800"/>
              <a:t>1</a:t>
            </a:r>
          </a:p>
        </p:txBody>
      </p:sp>
      <p:sp>
        <p:nvSpPr>
          <p:cNvPr id="857" name="Shape 857"/>
          <p:cNvSpPr/>
          <p:nvPr/>
        </p:nvSpPr>
        <p:spPr>
          <a:xfrm>
            <a:off x="55040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858" name="Shape 858"/>
          <p:cNvSpPr/>
          <p:nvPr/>
        </p:nvSpPr>
        <p:spPr>
          <a:xfrm>
            <a:off x="62791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SzPct val="61111"/>
              <a:buFont typeface="Arial"/>
              <a:buNone/>
            </a:pPr>
            <a:r>
              <a:rPr lang="en" sz="1800">
                <a:solidFill>
                  <a:schemeClr val="dk1"/>
                </a:solidFill>
              </a:rPr>
              <a:t>h</a:t>
            </a:r>
            <a:r>
              <a:rPr baseline="-25000" lang="en" sz="1800">
                <a:solidFill>
                  <a:schemeClr val="dk1"/>
                </a:solidFill>
              </a:rPr>
              <a:t>2</a:t>
            </a:r>
          </a:p>
        </p:txBody>
      </p:sp>
      <p:sp>
        <p:nvSpPr>
          <p:cNvPr id="859" name="Shape 859"/>
          <p:cNvSpPr/>
          <p:nvPr/>
        </p:nvSpPr>
        <p:spPr>
          <a:xfrm>
            <a:off x="62791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860" name="Shape 860"/>
          <p:cNvSpPr/>
          <p:nvPr/>
        </p:nvSpPr>
        <p:spPr>
          <a:xfrm>
            <a:off x="70542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861" name="Shape 861"/>
          <p:cNvSpPr/>
          <p:nvPr/>
        </p:nvSpPr>
        <p:spPr>
          <a:xfrm>
            <a:off x="70542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862" name="Shape 862"/>
          <p:cNvSpPr/>
          <p:nvPr/>
        </p:nvSpPr>
        <p:spPr>
          <a:xfrm>
            <a:off x="78293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863" name="Shape 863"/>
          <p:cNvSpPr/>
          <p:nvPr/>
        </p:nvSpPr>
        <p:spPr>
          <a:xfrm>
            <a:off x="78293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864" name="Shape 864"/>
          <p:cNvSpPr/>
          <p:nvPr/>
        </p:nvSpPr>
        <p:spPr>
          <a:xfrm>
            <a:off x="55040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865" name="Shape 865"/>
          <p:cNvSpPr/>
          <p:nvPr/>
        </p:nvSpPr>
        <p:spPr>
          <a:xfrm>
            <a:off x="62791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866" name="Shape 866"/>
          <p:cNvSpPr/>
          <p:nvPr/>
        </p:nvSpPr>
        <p:spPr>
          <a:xfrm>
            <a:off x="70542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867" name="Shape 867"/>
          <p:cNvSpPr/>
          <p:nvPr/>
        </p:nvSpPr>
        <p:spPr>
          <a:xfrm>
            <a:off x="78293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868" name="Shape 868"/>
          <p:cNvCxnSpPr>
            <a:stCxn id="856" idx="3"/>
            <a:endCxn id="858" idx="1"/>
          </p:cNvCxnSpPr>
          <p:nvPr/>
        </p:nvCxnSpPr>
        <p:spPr>
          <a:xfrm>
            <a:off x="59246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69" name="Shape 869"/>
          <p:cNvCxnSpPr>
            <a:stCxn id="858" idx="3"/>
            <a:endCxn id="860" idx="1"/>
          </p:cNvCxnSpPr>
          <p:nvPr/>
        </p:nvCxnSpPr>
        <p:spPr>
          <a:xfrm>
            <a:off x="66997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70" name="Shape 870"/>
          <p:cNvCxnSpPr>
            <a:stCxn id="860" idx="3"/>
            <a:endCxn id="862" idx="1"/>
          </p:cNvCxnSpPr>
          <p:nvPr/>
        </p:nvCxnSpPr>
        <p:spPr>
          <a:xfrm>
            <a:off x="74748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71" name="Shape 871"/>
          <p:cNvCxnSpPr>
            <a:stCxn id="857" idx="0"/>
            <a:endCxn id="856" idx="2"/>
          </p:cNvCxnSpPr>
          <p:nvPr/>
        </p:nvCxnSpPr>
        <p:spPr>
          <a:xfrm rot="10800000">
            <a:off x="57143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872" name="Shape 872"/>
          <p:cNvCxnSpPr>
            <a:stCxn id="859" idx="0"/>
            <a:endCxn id="858" idx="2"/>
          </p:cNvCxnSpPr>
          <p:nvPr/>
        </p:nvCxnSpPr>
        <p:spPr>
          <a:xfrm rot="10800000">
            <a:off x="64894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873" name="Shape 873"/>
          <p:cNvCxnSpPr>
            <a:stCxn id="861" idx="0"/>
            <a:endCxn id="860" idx="2"/>
          </p:cNvCxnSpPr>
          <p:nvPr/>
        </p:nvCxnSpPr>
        <p:spPr>
          <a:xfrm rot="10800000">
            <a:off x="72645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874" name="Shape 874"/>
          <p:cNvCxnSpPr>
            <a:stCxn id="863" idx="0"/>
            <a:endCxn id="862" idx="2"/>
          </p:cNvCxnSpPr>
          <p:nvPr/>
        </p:nvCxnSpPr>
        <p:spPr>
          <a:xfrm rot="10800000">
            <a:off x="80396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875" name="Shape 875"/>
          <p:cNvCxnSpPr>
            <a:stCxn id="856" idx="0"/>
            <a:endCxn id="864" idx="2"/>
          </p:cNvCxnSpPr>
          <p:nvPr/>
        </p:nvCxnSpPr>
        <p:spPr>
          <a:xfrm rot="10800000">
            <a:off x="57143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876" name="Shape 876"/>
          <p:cNvCxnSpPr>
            <a:stCxn id="858" idx="0"/>
            <a:endCxn id="865" idx="2"/>
          </p:cNvCxnSpPr>
          <p:nvPr/>
        </p:nvCxnSpPr>
        <p:spPr>
          <a:xfrm rot="10800000">
            <a:off x="64894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877" name="Shape 877"/>
          <p:cNvCxnSpPr>
            <a:stCxn id="860" idx="0"/>
            <a:endCxn id="866" idx="2"/>
          </p:cNvCxnSpPr>
          <p:nvPr/>
        </p:nvCxnSpPr>
        <p:spPr>
          <a:xfrm rot="10800000">
            <a:off x="72645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878" name="Shape 878"/>
          <p:cNvCxnSpPr>
            <a:stCxn id="862" idx="0"/>
            <a:endCxn id="867" idx="2"/>
          </p:cNvCxnSpPr>
          <p:nvPr/>
        </p:nvCxnSpPr>
        <p:spPr>
          <a:xfrm rot="10800000">
            <a:off x="8039625" y="2205581"/>
            <a:ext cx="0" cy="404400"/>
          </a:xfrm>
          <a:prstGeom prst="straightConnector1">
            <a:avLst/>
          </a:prstGeom>
          <a:noFill/>
          <a:ln cap="flat" cmpd="sng" w="19050">
            <a:solidFill>
              <a:schemeClr val="dk2"/>
            </a:solidFill>
            <a:prstDash val="solid"/>
            <a:round/>
            <a:headEnd len="lg" w="lg" type="none"/>
            <a:tailEnd len="lg" w="lg" type="triangle"/>
          </a:ln>
        </p:spPr>
      </p:cxnSp>
      <p:grpSp>
        <p:nvGrpSpPr>
          <p:cNvPr id="879" name="Shape 879"/>
          <p:cNvGrpSpPr/>
          <p:nvPr/>
        </p:nvGrpSpPr>
        <p:grpSpPr>
          <a:xfrm>
            <a:off x="270025" y="2609981"/>
            <a:ext cx="2745900" cy="2324093"/>
            <a:chOff x="498625" y="2609981"/>
            <a:chExt cx="2745900" cy="2324093"/>
          </a:xfrm>
        </p:grpSpPr>
        <p:sp>
          <p:nvSpPr>
            <p:cNvPr id="880" name="Shape 880"/>
            <p:cNvSpPr/>
            <p:nvPr/>
          </p:nvSpPr>
          <p:spPr>
            <a:xfrm>
              <a:off x="4986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81" name="Shape 881"/>
            <p:cNvSpPr/>
            <p:nvPr/>
          </p:nvSpPr>
          <p:spPr>
            <a:xfrm>
              <a:off x="4986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882" name="Shape 882"/>
            <p:cNvSpPr/>
            <p:nvPr/>
          </p:nvSpPr>
          <p:spPr>
            <a:xfrm>
              <a:off x="12737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883" name="Shape 883"/>
            <p:cNvSpPr/>
            <p:nvPr/>
          </p:nvSpPr>
          <p:spPr>
            <a:xfrm>
              <a:off x="12737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884" name="Shape 884"/>
            <p:cNvSpPr/>
            <p:nvPr/>
          </p:nvSpPr>
          <p:spPr>
            <a:xfrm>
              <a:off x="20488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885" name="Shape 885"/>
            <p:cNvSpPr/>
            <p:nvPr/>
          </p:nvSpPr>
          <p:spPr>
            <a:xfrm>
              <a:off x="20488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886" name="Shape 886"/>
            <p:cNvSpPr/>
            <p:nvPr/>
          </p:nvSpPr>
          <p:spPr>
            <a:xfrm>
              <a:off x="28239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887" name="Shape 887"/>
            <p:cNvSpPr/>
            <p:nvPr/>
          </p:nvSpPr>
          <p:spPr>
            <a:xfrm>
              <a:off x="28239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cxnSp>
          <p:nvCxnSpPr>
            <p:cNvPr id="888" name="Shape 888"/>
            <p:cNvCxnSpPr>
              <a:stCxn id="880" idx="3"/>
              <a:endCxn id="882" idx="1"/>
            </p:cNvCxnSpPr>
            <p:nvPr/>
          </p:nvCxnSpPr>
          <p:spPr>
            <a:xfrm>
              <a:off x="9192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89" name="Shape 889"/>
            <p:cNvCxnSpPr>
              <a:stCxn id="882" idx="3"/>
              <a:endCxn id="884" idx="1"/>
            </p:cNvCxnSpPr>
            <p:nvPr/>
          </p:nvCxnSpPr>
          <p:spPr>
            <a:xfrm>
              <a:off x="16943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90" name="Shape 890"/>
            <p:cNvCxnSpPr>
              <a:stCxn id="884" idx="3"/>
              <a:endCxn id="886" idx="1"/>
            </p:cNvCxnSpPr>
            <p:nvPr/>
          </p:nvCxnSpPr>
          <p:spPr>
            <a:xfrm>
              <a:off x="24694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891" name="Shape 891"/>
            <p:cNvCxnSpPr>
              <a:stCxn id="881" idx="0"/>
              <a:endCxn id="880" idx="2"/>
            </p:cNvCxnSpPr>
            <p:nvPr/>
          </p:nvCxnSpPr>
          <p:spPr>
            <a:xfrm rot="10800000">
              <a:off x="7089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892" name="Shape 892"/>
            <p:cNvCxnSpPr>
              <a:stCxn id="883" idx="0"/>
              <a:endCxn id="882" idx="2"/>
            </p:cNvCxnSpPr>
            <p:nvPr/>
          </p:nvCxnSpPr>
          <p:spPr>
            <a:xfrm rot="10800000">
              <a:off x="14840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893" name="Shape 893"/>
            <p:cNvCxnSpPr>
              <a:stCxn id="885" idx="0"/>
              <a:endCxn id="884" idx="2"/>
            </p:cNvCxnSpPr>
            <p:nvPr/>
          </p:nvCxnSpPr>
          <p:spPr>
            <a:xfrm rot="10800000">
              <a:off x="22591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894" name="Shape 894"/>
            <p:cNvCxnSpPr>
              <a:stCxn id="887" idx="0"/>
              <a:endCxn id="886" idx="2"/>
            </p:cNvCxnSpPr>
            <p:nvPr/>
          </p:nvCxnSpPr>
          <p:spPr>
            <a:xfrm rot="10800000">
              <a:off x="3034225" y="3461887"/>
              <a:ext cx="0" cy="404700"/>
            </a:xfrm>
            <a:prstGeom prst="straightConnector1">
              <a:avLst/>
            </a:prstGeom>
            <a:noFill/>
            <a:ln cap="flat" cmpd="sng" w="19050">
              <a:solidFill>
                <a:schemeClr val="dk2"/>
              </a:solidFill>
              <a:prstDash val="solid"/>
              <a:round/>
              <a:headEnd len="lg" w="lg" type="none"/>
              <a:tailEnd len="lg" w="lg" type="triangle"/>
            </a:ln>
          </p:spPr>
        </p:cxnSp>
        <p:sp>
          <p:nvSpPr>
            <p:cNvPr id="895" name="Shape 895"/>
            <p:cNvSpPr txBox="1"/>
            <p:nvPr/>
          </p:nvSpPr>
          <p:spPr>
            <a:xfrm>
              <a:off x="744925" y="4540475"/>
              <a:ext cx="2079000" cy="393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434343"/>
                  </a:solidFill>
                </a:rPr>
                <a:t>Encoder</a:t>
              </a:r>
            </a:p>
          </p:txBody>
        </p:sp>
      </p:grpSp>
      <p:sp>
        <p:nvSpPr>
          <p:cNvPr id="896" name="Shape 896"/>
          <p:cNvSpPr txBox="1"/>
          <p:nvPr/>
        </p:nvSpPr>
        <p:spPr>
          <a:xfrm>
            <a:off x="5926525" y="4540475"/>
            <a:ext cx="2079000" cy="393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434343"/>
                </a:solidFill>
              </a:rPr>
              <a:t>Decoder</a:t>
            </a:r>
          </a:p>
        </p:txBody>
      </p:sp>
      <p:sp>
        <p:nvSpPr>
          <p:cNvPr id="897" name="Shape 897"/>
          <p:cNvSpPr/>
          <p:nvPr/>
        </p:nvSpPr>
        <p:spPr>
          <a:xfrm>
            <a:off x="3346225" y="1474075"/>
            <a:ext cx="1726200" cy="1559400"/>
          </a:xfrm>
          <a:prstGeom prst="ellipse">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600">
                <a:solidFill>
                  <a:srgbClr val="434343"/>
                </a:solidFill>
              </a:rPr>
              <a:t>Attention</a:t>
            </a:r>
            <a:r>
              <a:rPr lang="en" sz="1600">
                <a:solidFill>
                  <a:srgbClr val="434343"/>
                </a:solidFill>
              </a:rPr>
              <a:t> Based Embedding</a:t>
            </a:r>
          </a:p>
        </p:txBody>
      </p:sp>
      <p:cxnSp>
        <p:nvCxnSpPr>
          <p:cNvPr id="898" name="Shape 898"/>
          <p:cNvCxnSpPr>
            <a:stCxn id="880" idx="0"/>
            <a:endCxn id="897" idx="2"/>
          </p:cNvCxnSpPr>
          <p:nvPr/>
        </p:nvCxnSpPr>
        <p:spPr>
          <a:xfrm flipH="1" rot="10800000">
            <a:off x="480325" y="2253881"/>
            <a:ext cx="2865900" cy="356100"/>
          </a:xfrm>
          <a:prstGeom prst="straightConnector1">
            <a:avLst/>
          </a:prstGeom>
          <a:noFill/>
          <a:ln cap="flat" cmpd="sng" w="19050">
            <a:solidFill>
              <a:schemeClr val="dk2"/>
            </a:solidFill>
            <a:prstDash val="solid"/>
            <a:round/>
            <a:headEnd len="lg" w="lg" type="none"/>
            <a:tailEnd len="lg" w="lg" type="triangle"/>
          </a:ln>
        </p:spPr>
      </p:cxnSp>
      <p:cxnSp>
        <p:nvCxnSpPr>
          <p:cNvPr id="899" name="Shape 899"/>
          <p:cNvCxnSpPr>
            <a:stCxn id="882" idx="0"/>
            <a:endCxn id="897" idx="2"/>
          </p:cNvCxnSpPr>
          <p:nvPr/>
        </p:nvCxnSpPr>
        <p:spPr>
          <a:xfrm flipH="1" rot="10800000">
            <a:off x="1255425" y="2253881"/>
            <a:ext cx="2090700" cy="356100"/>
          </a:xfrm>
          <a:prstGeom prst="straightConnector1">
            <a:avLst/>
          </a:prstGeom>
          <a:noFill/>
          <a:ln cap="flat" cmpd="sng" w="19050">
            <a:solidFill>
              <a:schemeClr val="dk2"/>
            </a:solidFill>
            <a:prstDash val="solid"/>
            <a:round/>
            <a:headEnd len="lg" w="lg" type="none"/>
            <a:tailEnd len="lg" w="lg" type="triangle"/>
          </a:ln>
        </p:spPr>
      </p:cxnSp>
      <p:cxnSp>
        <p:nvCxnSpPr>
          <p:cNvPr id="900" name="Shape 900"/>
          <p:cNvCxnSpPr>
            <a:stCxn id="884" idx="0"/>
            <a:endCxn id="897" idx="2"/>
          </p:cNvCxnSpPr>
          <p:nvPr/>
        </p:nvCxnSpPr>
        <p:spPr>
          <a:xfrm flipH="1" rot="10800000">
            <a:off x="2030525" y="2253881"/>
            <a:ext cx="1315800" cy="356100"/>
          </a:xfrm>
          <a:prstGeom prst="straightConnector1">
            <a:avLst/>
          </a:prstGeom>
          <a:noFill/>
          <a:ln cap="flat" cmpd="sng" w="19050">
            <a:solidFill>
              <a:schemeClr val="dk2"/>
            </a:solidFill>
            <a:prstDash val="solid"/>
            <a:round/>
            <a:headEnd len="lg" w="lg" type="none"/>
            <a:tailEnd len="lg" w="lg" type="triangle"/>
          </a:ln>
        </p:spPr>
      </p:cxnSp>
      <p:cxnSp>
        <p:nvCxnSpPr>
          <p:cNvPr id="901" name="Shape 901"/>
          <p:cNvCxnSpPr>
            <a:stCxn id="886" idx="0"/>
            <a:endCxn id="897" idx="2"/>
          </p:cNvCxnSpPr>
          <p:nvPr/>
        </p:nvCxnSpPr>
        <p:spPr>
          <a:xfrm flipH="1" rot="10800000">
            <a:off x="2805625" y="2253881"/>
            <a:ext cx="540600" cy="356100"/>
          </a:xfrm>
          <a:prstGeom prst="straightConnector1">
            <a:avLst/>
          </a:prstGeom>
          <a:noFill/>
          <a:ln cap="flat" cmpd="sng" w="19050">
            <a:solidFill>
              <a:schemeClr val="dk2"/>
            </a:solidFill>
            <a:prstDash val="solid"/>
            <a:round/>
            <a:headEnd len="lg" w="lg" type="none"/>
            <a:tailEnd len="lg" w="lg" type="triangle"/>
          </a:ln>
        </p:spPr>
      </p:cxnSp>
      <p:cxnSp>
        <p:nvCxnSpPr>
          <p:cNvPr id="902" name="Shape 902"/>
          <p:cNvCxnSpPr>
            <a:stCxn id="858" idx="0"/>
          </p:cNvCxnSpPr>
          <p:nvPr/>
        </p:nvCxnSpPr>
        <p:spPr>
          <a:xfrm rot="10800000">
            <a:off x="5048825" y="2459381"/>
            <a:ext cx="1440600" cy="150600"/>
          </a:xfrm>
          <a:prstGeom prst="straightConnector1">
            <a:avLst/>
          </a:prstGeom>
          <a:noFill/>
          <a:ln cap="flat" cmpd="sng" w="19050">
            <a:solidFill>
              <a:schemeClr val="dk2"/>
            </a:solidFill>
            <a:prstDash val="solid"/>
            <a:round/>
            <a:headEnd len="lg" w="lg" type="none"/>
            <a:tailEnd len="lg" w="lg" type="triangle"/>
          </a:ln>
        </p:spPr>
      </p:cxnSp>
      <p:sp>
        <p:nvSpPr>
          <p:cNvPr id="903" name="Shape 903"/>
          <p:cNvSpPr/>
          <p:nvPr/>
        </p:nvSpPr>
        <p:spPr>
          <a:xfrm>
            <a:off x="3999025" y="3664256"/>
            <a:ext cx="420600" cy="8520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cxnSp>
        <p:nvCxnSpPr>
          <p:cNvPr id="904" name="Shape 904"/>
          <p:cNvCxnSpPr>
            <a:stCxn id="897" idx="4"/>
            <a:endCxn id="903" idx="0"/>
          </p:cNvCxnSpPr>
          <p:nvPr/>
        </p:nvCxnSpPr>
        <p:spPr>
          <a:xfrm>
            <a:off x="4209325" y="3033475"/>
            <a:ext cx="0" cy="630900"/>
          </a:xfrm>
          <a:prstGeom prst="straightConnector1">
            <a:avLst/>
          </a:prstGeom>
          <a:noFill/>
          <a:ln cap="flat" cmpd="sng" w="19050">
            <a:solidFill>
              <a:schemeClr val="dk2"/>
            </a:solidFill>
            <a:prstDash val="solid"/>
            <a:round/>
            <a:headEnd len="lg" w="lg" type="none"/>
            <a:tailEnd len="lg" w="lg" type="triangle"/>
          </a:ln>
        </p:spPr>
      </p:cxnSp>
      <p:sp>
        <p:nvSpPr>
          <p:cNvPr id="905" name="Shape 905"/>
          <p:cNvSpPr txBox="1"/>
          <p:nvPr/>
        </p:nvSpPr>
        <p:spPr>
          <a:xfrm>
            <a:off x="3523600" y="4540475"/>
            <a:ext cx="1466100" cy="413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34343"/>
                </a:solidFill>
              </a:rPr>
              <a:t>f(input, h</a:t>
            </a:r>
            <a:r>
              <a:rPr baseline="-25000" lang="en" sz="1800">
                <a:solidFill>
                  <a:srgbClr val="434343"/>
                </a:solidFill>
              </a:rPr>
              <a:t>2</a:t>
            </a:r>
            <a:r>
              <a:rPr lang="en" sz="1800">
                <a:solidFill>
                  <a:srgbClr val="434343"/>
                </a:solidFill>
              </a:rPr>
              <a:t>)</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Shape 910"/>
          <p:cNvSpPr txBox="1"/>
          <p:nvPr>
            <p:ph idx="1" type="body"/>
          </p:nvPr>
        </p:nvSpPr>
        <p:spPr>
          <a:xfrm>
            <a:off x="182775" y="846575"/>
            <a:ext cx="8778300" cy="1364700"/>
          </a:xfrm>
          <a:prstGeom prst="rect">
            <a:avLst/>
          </a:prstGeom>
        </p:spPr>
        <p:txBody>
          <a:bodyPr anchorCtr="0" anchor="t" bIns="91425" lIns="91425" rIns="91425" tIns="91425">
            <a:noAutofit/>
          </a:bodyPr>
          <a:lstStyle/>
          <a:p>
            <a:pPr indent="-381000" lvl="0" marL="457200" rtl="0">
              <a:spcBef>
                <a:spcPts val="0"/>
              </a:spcBef>
              <a:buSzPct val="100000"/>
            </a:pPr>
            <a:r>
              <a:rPr lang="en" sz="2400"/>
              <a:t>A different embedding computed for every output step</a:t>
            </a:r>
          </a:p>
        </p:txBody>
      </p:sp>
      <p:sp>
        <p:nvSpPr>
          <p:cNvPr id="911" name="Shape 91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Clr>
                <a:schemeClr val="dk1"/>
              </a:buClr>
              <a:buSzPct val="36666"/>
              <a:buFont typeface="Arial"/>
              <a:buNone/>
            </a:pPr>
            <a:r>
              <a:rPr lang="en">
                <a:solidFill>
                  <a:schemeClr val="dk2"/>
                </a:solidFill>
                <a:latin typeface="Arial"/>
                <a:ea typeface="Arial"/>
                <a:cs typeface="Arial"/>
                <a:sym typeface="Arial"/>
              </a:rPr>
              <a:t>Seq2Seq with Attention</a:t>
            </a:r>
          </a:p>
        </p:txBody>
      </p:sp>
      <p:sp>
        <p:nvSpPr>
          <p:cNvPr id="912" name="Shape 912"/>
          <p:cNvSpPr/>
          <p:nvPr/>
        </p:nvSpPr>
        <p:spPr>
          <a:xfrm>
            <a:off x="55040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t>h</a:t>
            </a:r>
            <a:r>
              <a:rPr baseline="-25000" lang="en" sz="1800"/>
              <a:t>1</a:t>
            </a:r>
          </a:p>
        </p:txBody>
      </p:sp>
      <p:sp>
        <p:nvSpPr>
          <p:cNvPr id="913" name="Shape 913"/>
          <p:cNvSpPr/>
          <p:nvPr/>
        </p:nvSpPr>
        <p:spPr>
          <a:xfrm>
            <a:off x="55040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914" name="Shape 914"/>
          <p:cNvSpPr/>
          <p:nvPr/>
        </p:nvSpPr>
        <p:spPr>
          <a:xfrm>
            <a:off x="62791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solidFill>
                  <a:schemeClr val="dk1"/>
                </a:solidFill>
              </a:rPr>
              <a:t>h</a:t>
            </a:r>
            <a:r>
              <a:rPr baseline="-25000" lang="en" sz="1800">
                <a:solidFill>
                  <a:schemeClr val="dk1"/>
                </a:solidFill>
              </a:rPr>
              <a:t>2</a:t>
            </a:r>
          </a:p>
        </p:txBody>
      </p:sp>
      <p:sp>
        <p:nvSpPr>
          <p:cNvPr id="915" name="Shape 915"/>
          <p:cNvSpPr/>
          <p:nvPr/>
        </p:nvSpPr>
        <p:spPr>
          <a:xfrm>
            <a:off x="62791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916" name="Shape 916"/>
          <p:cNvSpPr/>
          <p:nvPr/>
        </p:nvSpPr>
        <p:spPr>
          <a:xfrm>
            <a:off x="70542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solidFill>
                  <a:schemeClr val="dk1"/>
                </a:solidFill>
              </a:rPr>
              <a:t>h</a:t>
            </a:r>
            <a:r>
              <a:rPr baseline="-25000" lang="en" sz="1800">
                <a:solidFill>
                  <a:schemeClr val="dk1"/>
                </a:solidFill>
              </a:rPr>
              <a:t>3</a:t>
            </a:r>
          </a:p>
        </p:txBody>
      </p:sp>
      <p:sp>
        <p:nvSpPr>
          <p:cNvPr id="917" name="Shape 917"/>
          <p:cNvSpPr/>
          <p:nvPr/>
        </p:nvSpPr>
        <p:spPr>
          <a:xfrm>
            <a:off x="70542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918" name="Shape 918"/>
          <p:cNvSpPr/>
          <p:nvPr/>
        </p:nvSpPr>
        <p:spPr>
          <a:xfrm>
            <a:off x="78293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19" name="Shape 919"/>
          <p:cNvSpPr/>
          <p:nvPr/>
        </p:nvSpPr>
        <p:spPr>
          <a:xfrm>
            <a:off x="78293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920" name="Shape 920"/>
          <p:cNvSpPr/>
          <p:nvPr/>
        </p:nvSpPr>
        <p:spPr>
          <a:xfrm>
            <a:off x="55040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921" name="Shape 921"/>
          <p:cNvSpPr/>
          <p:nvPr/>
        </p:nvSpPr>
        <p:spPr>
          <a:xfrm>
            <a:off x="62791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922" name="Shape 922"/>
          <p:cNvSpPr/>
          <p:nvPr/>
        </p:nvSpPr>
        <p:spPr>
          <a:xfrm>
            <a:off x="70542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923" name="Shape 923"/>
          <p:cNvSpPr/>
          <p:nvPr/>
        </p:nvSpPr>
        <p:spPr>
          <a:xfrm>
            <a:off x="78293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924" name="Shape 924"/>
          <p:cNvCxnSpPr>
            <a:stCxn id="912" idx="3"/>
            <a:endCxn id="914" idx="1"/>
          </p:cNvCxnSpPr>
          <p:nvPr/>
        </p:nvCxnSpPr>
        <p:spPr>
          <a:xfrm>
            <a:off x="59246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925" name="Shape 925"/>
          <p:cNvCxnSpPr>
            <a:stCxn id="914" idx="3"/>
            <a:endCxn id="916" idx="1"/>
          </p:cNvCxnSpPr>
          <p:nvPr/>
        </p:nvCxnSpPr>
        <p:spPr>
          <a:xfrm>
            <a:off x="66997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926" name="Shape 926"/>
          <p:cNvCxnSpPr>
            <a:stCxn id="916" idx="3"/>
            <a:endCxn id="918" idx="1"/>
          </p:cNvCxnSpPr>
          <p:nvPr/>
        </p:nvCxnSpPr>
        <p:spPr>
          <a:xfrm>
            <a:off x="74748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927" name="Shape 927"/>
          <p:cNvCxnSpPr>
            <a:stCxn id="913" idx="0"/>
            <a:endCxn id="912" idx="2"/>
          </p:cNvCxnSpPr>
          <p:nvPr/>
        </p:nvCxnSpPr>
        <p:spPr>
          <a:xfrm rot="10800000">
            <a:off x="57143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928" name="Shape 928"/>
          <p:cNvCxnSpPr>
            <a:stCxn id="915" idx="0"/>
            <a:endCxn id="914" idx="2"/>
          </p:cNvCxnSpPr>
          <p:nvPr/>
        </p:nvCxnSpPr>
        <p:spPr>
          <a:xfrm rot="10800000">
            <a:off x="64894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929" name="Shape 929"/>
          <p:cNvCxnSpPr>
            <a:stCxn id="917" idx="0"/>
            <a:endCxn id="916" idx="2"/>
          </p:cNvCxnSpPr>
          <p:nvPr/>
        </p:nvCxnSpPr>
        <p:spPr>
          <a:xfrm rot="10800000">
            <a:off x="72645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930" name="Shape 930"/>
          <p:cNvCxnSpPr>
            <a:stCxn id="919" idx="0"/>
            <a:endCxn id="918" idx="2"/>
          </p:cNvCxnSpPr>
          <p:nvPr/>
        </p:nvCxnSpPr>
        <p:spPr>
          <a:xfrm rot="10800000">
            <a:off x="80396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931" name="Shape 931"/>
          <p:cNvCxnSpPr>
            <a:stCxn id="912" idx="0"/>
            <a:endCxn id="920" idx="2"/>
          </p:cNvCxnSpPr>
          <p:nvPr/>
        </p:nvCxnSpPr>
        <p:spPr>
          <a:xfrm rot="10800000">
            <a:off x="57143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932" name="Shape 932"/>
          <p:cNvCxnSpPr>
            <a:stCxn id="914" idx="0"/>
            <a:endCxn id="921" idx="2"/>
          </p:cNvCxnSpPr>
          <p:nvPr/>
        </p:nvCxnSpPr>
        <p:spPr>
          <a:xfrm rot="10800000">
            <a:off x="64894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933" name="Shape 933"/>
          <p:cNvCxnSpPr>
            <a:stCxn id="916" idx="0"/>
            <a:endCxn id="922" idx="2"/>
          </p:cNvCxnSpPr>
          <p:nvPr/>
        </p:nvCxnSpPr>
        <p:spPr>
          <a:xfrm rot="10800000">
            <a:off x="72645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934" name="Shape 934"/>
          <p:cNvCxnSpPr>
            <a:stCxn id="918" idx="0"/>
            <a:endCxn id="923" idx="2"/>
          </p:cNvCxnSpPr>
          <p:nvPr/>
        </p:nvCxnSpPr>
        <p:spPr>
          <a:xfrm rot="10800000">
            <a:off x="8039625" y="2205581"/>
            <a:ext cx="0" cy="404400"/>
          </a:xfrm>
          <a:prstGeom prst="straightConnector1">
            <a:avLst/>
          </a:prstGeom>
          <a:noFill/>
          <a:ln cap="flat" cmpd="sng" w="19050">
            <a:solidFill>
              <a:schemeClr val="dk2"/>
            </a:solidFill>
            <a:prstDash val="solid"/>
            <a:round/>
            <a:headEnd len="lg" w="lg" type="none"/>
            <a:tailEnd len="lg" w="lg" type="triangle"/>
          </a:ln>
        </p:spPr>
      </p:cxnSp>
      <p:grpSp>
        <p:nvGrpSpPr>
          <p:cNvPr id="935" name="Shape 935"/>
          <p:cNvGrpSpPr/>
          <p:nvPr/>
        </p:nvGrpSpPr>
        <p:grpSpPr>
          <a:xfrm>
            <a:off x="270025" y="2609981"/>
            <a:ext cx="2745900" cy="2324093"/>
            <a:chOff x="498625" y="2609981"/>
            <a:chExt cx="2745900" cy="2324093"/>
          </a:xfrm>
        </p:grpSpPr>
        <p:sp>
          <p:nvSpPr>
            <p:cNvPr id="936" name="Shape 936"/>
            <p:cNvSpPr/>
            <p:nvPr/>
          </p:nvSpPr>
          <p:spPr>
            <a:xfrm>
              <a:off x="4986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37" name="Shape 937"/>
            <p:cNvSpPr/>
            <p:nvPr/>
          </p:nvSpPr>
          <p:spPr>
            <a:xfrm>
              <a:off x="4986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938" name="Shape 938"/>
            <p:cNvSpPr/>
            <p:nvPr/>
          </p:nvSpPr>
          <p:spPr>
            <a:xfrm>
              <a:off x="12737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39" name="Shape 939"/>
            <p:cNvSpPr/>
            <p:nvPr/>
          </p:nvSpPr>
          <p:spPr>
            <a:xfrm>
              <a:off x="12737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940" name="Shape 940"/>
            <p:cNvSpPr/>
            <p:nvPr/>
          </p:nvSpPr>
          <p:spPr>
            <a:xfrm>
              <a:off x="20488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41" name="Shape 941"/>
            <p:cNvSpPr/>
            <p:nvPr/>
          </p:nvSpPr>
          <p:spPr>
            <a:xfrm>
              <a:off x="20488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942" name="Shape 942"/>
            <p:cNvSpPr/>
            <p:nvPr/>
          </p:nvSpPr>
          <p:spPr>
            <a:xfrm>
              <a:off x="28239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943" name="Shape 943"/>
            <p:cNvSpPr/>
            <p:nvPr/>
          </p:nvSpPr>
          <p:spPr>
            <a:xfrm>
              <a:off x="28239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cxnSp>
          <p:nvCxnSpPr>
            <p:cNvPr id="944" name="Shape 944"/>
            <p:cNvCxnSpPr>
              <a:stCxn id="936" idx="3"/>
              <a:endCxn id="938" idx="1"/>
            </p:cNvCxnSpPr>
            <p:nvPr/>
          </p:nvCxnSpPr>
          <p:spPr>
            <a:xfrm>
              <a:off x="9192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945" name="Shape 945"/>
            <p:cNvCxnSpPr>
              <a:stCxn id="938" idx="3"/>
              <a:endCxn id="940" idx="1"/>
            </p:cNvCxnSpPr>
            <p:nvPr/>
          </p:nvCxnSpPr>
          <p:spPr>
            <a:xfrm>
              <a:off x="16943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946" name="Shape 946"/>
            <p:cNvCxnSpPr>
              <a:stCxn id="940" idx="3"/>
              <a:endCxn id="942" idx="1"/>
            </p:cNvCxnSpPr>
            <p:nvPr/>
          </p:nvCxnSpPr>
          <p:spPr>
            <a:xfrm>
              <a:off x="24694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947" name="Shape 947"/>
            <p:cNvCxnSpPr>
              <a:stCxn id="937" idx="0"/>
              <a:endCxn id="936" idx="2"/>
            </p:cNvCxnSpPr>
            <p:nvPr/>
          </p:nvCxnSpPr>
          <p:spPr>
            <a:xfrm rot="10800000">
              <a:off x="7089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948" name="Shape 948"/>
            <p:cNvCxnSpPr>
              <a:stCxn id="939" idx="0"/>
              <a:endCxn id="938" idx="2"/>
            </p:cNvCxnSpPr>
            <p:nvPr/>
          </p:nvCxnSpPr>
          <p:spPr>
            <a:xfrm rot="10800000">
              <a:off x="14840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949" name="Shape 949"/>
            <p:cNvCxnSpPr>
              <a:stCxn id="941" idx="0"/>
              <a:endCxn id="940" idx="2"/>
            </p:cNvCxnSpPr>
            <p:nvPr/>
          </p:nvCxnSpPr>
          <p:spPr>
            <a:xfrm rot="10800000">
              <a:off x="22591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950" name="Shape 950"/>
            <p:cNvCxnSpPr>
              <a:stCxn id="943" idx="0"/>
              <a:endCxn id="942" idx="2"/>
            </p:cNvCxnSpPr>
            <p:nvPr/>
          </p:nvCxnSpPr>
          <p:spPr>
            <a:xfrm rot="10800000">
              <a:off x="3034225" y="3461887"/>
              <a:ext cx="0" cy="404700"/>
            </a:xfrm>
            <a:prstGeom prst="straightConnector1">
              <a:avLst/>
            </a:prstGeom>
            <a:noFill/>
            <a:ln cap="flat" cmpd="sng" w="19050">
              <a:solidFill>
                <a:schemeClr val="dk2"/>
              </a:solidFill>
              <a:prstDash val="solid"/>
              <a:round/>
              <a:headEnd len="lg" w="lg" type="none"/>
              <a:tailEnd len="lg" w="lg" type="triangle"/>
            </a:ln>
          </p:spPr>
        </p:cxnSp>
        <p:sp>
          <p:nvSpPr>
            <p:cNvPr id="951" name="Shape 951"/>
            <p:cNvSpPr txBox="1"/>
            <p:nvPr/>
          </p:nvSpPr>
          <p:spPr>
            <a:xfrm>
              <a:off x="744925" y="4540475"/>
              <a:ext cx="2079000" cy="393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434343"/>
                  </a:solidFill>
                </a:rPr>
                <a:t>Encoder</a:t>
              </a:r>
            </a:p>
          </p:txBody>
        </p:sp>
      </p:grpSp>
      <p:sp>
        <p:nvSpPr>
          <p:cNvPr id="952" name="Shape 952"/>
          <p:cNvSpPr txBox="1"/>
          <p:nvPr/>
        </p:nvSpPr>
        <p:spPr>
          <a:xfrm>
            <a:off x="5926525" y="4540475"/>
            <a:ext cx="2079000" cy="393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434343"/>
                </a:solidFill>
              </a:rPr>
              <a:t>Decoder</a:t>
            </a:r>
          </a:p>
        </p:txBody>
      </p:sp>
      <p:sp>
        <p:nvSpPr>
          <p:cNvPr id="953" name="Shape 953"/>
          <p:cNvSpPr/>
          <p:nvPr/>
        </p:nvSpPr>
        <p:spPr>
          <a:xfrm>
            <a:off x="3346225" y="1474075"/>
            <a:ext cx="1726200" cy="1559400"/>
          </a:xfrm>
          <a:prstGeom prst="ellipse">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600">
                <a:solidFill>
                  <a:srgbClr val="434343"/>
                </a:solidFill>
              </a:rPr>
              <a:t>Attention</a:t>
            </a:r>
            <a:r>
              <a:rPr lang="en" sz="1600">
                <a:solidFill>
                  <a:srgbClr val="434343"/>
                </a:solidFill>
              </a:rPr>
              <a:t> Based Embedding</a:t>
            </a:r>
          </a:p>
        </p:txBody>
      </p:sp>
      <p:cxnSp>
        <p:nvCxnSpPr>
          <p:cNvPr id="954" name="Shape 954"/>
          <p:cNvCxnSpPr>
            <a:stCxn id="936" idx="0"/>
            <a:endCxn id="953" idx="2"/>
          </p:cNvCxnSpPr>
          <p:nvPr/>
        </p:nvCxnSpPr>
        <p:spPr>
          <a:xfrm flipH="1" rot="10800000">
            <a:off x="480325" y="2253881"/>
            <a:ext cx="2865900" cy="356100"/>
          </a:xfrm>
          <a:prstGeom prst="straightConnector1">
            <a:avLst/>
          </a:prstGeom>
          <a:noFill/>
          <a:ln cap="flat" cmpd="sng" w="19050">
            <a:solidFill>
              <a:schemeClr val="dk2"/>
            </a:solidFill>
            <a:prstDash val="solid"/>
            <a:round/>
            <a:headEnd len="lg" w="lg" type="none"/>
            <a:tailEnd len="lg" w="lg" type="triangle"/>
          </a:ln>
        </p:spPr>
      </p:cxnSp>
      <p:cxnSp>
        <p:nvCxnSpPr>
          <p:cNvPr id="955" name="Shape 955"/>
          <p:cNvCxnSpPr>
            <a:stCxn id="938" idx="0"/>
            <a:endCxn id="953" idx="2"/>
          </p:cNvCxnSpPr>
          <p:nvPr/>
        </p:nvCxnSpPr>
        <p:spPr>
          <a:xfrm flipH="1" rot="10800000">
            <a:off x="1255425" y="2253881"/>
            <a:ext cx="2090700" cy="356100"/>
          </a:xfrm>
          <a:prstGeom prst="straightConnector1">
            <a:avLst/>
          </a:prstGeom>
          <a:noFill/>
          <a:ln cap="flat" cmpd="sng" w="19050">
            <a:solidFill>
              <a:schemeClr val="dk2"/>
            </a:solidFill>
            <a:prstDash val="solid"/>
            <a:round/>
            <a:headEnd len="lg" w="lg" type="none"/>
            <a:tailEnd len="lg" w="lg" type="triangle"/>
          </a:ln>
        </p:spPr>
      </p:cxnSp>
      <p:cxnSp>
        <p:nvCxnSpPr>
          <p:cNvPr id="956" name="Shape 956"/>
          <p:cNvCxnSpPr>
            <a:stCxn id="940" idx="0"/>
            <a:endCxn id="953" idx="2"/>
          </p:cNvCxnSpPr>
          <p:nvPr/>
        </p:nvCxnSpPr>
        <p:spPr>
          <a:xfrm flipH="1" rot="10800000">
            <a:off x="2030525" y="2253881"/>
            <a:ext cx="1315800" cy="356100"/>
          </a:xfrm>
          <a:prstGeom prst="straightConnector1">
            <a:avLst/>
          </a:prstGeom>
          <a:noFill/>
          <a:ln cap="flat" cmpd="sng" w="19050">
            <a:solidFill>
              <a:schemeClr val="dk2"/>
            </a:solidFill>
            <a:prstDash val="solid"/>
            <a:round/>
            <a:headEnd len="lg" w="lg" type="none"/>
            <a:tailEnd len="lg" w="lg" type="triangle"/>
          </a:ln>
        </p:spPr>
      </p:cxnSp>
      <p:cxnSp>
        <p:nvCxnSpPr>
          <p:cNvPr id="957" name="Shape 957"/>
          <p:cNvCxnSpPr>
            <a:stCxn id="942" idx="0"/>
            <a:endCxn id="953" idx="2"/>
          </p:cNvCxnSpPr>
          <p:nvPr/>
        </p:nvCxnSpPr>
        <p:spPr>
          <a:xfrm flipH="1" rot="10800000">
            <a:off x="2805625" y="2253881"/>
            <a:ext cx="540600" cy="356100"/>
          </a:xfrm>
          <a:prstGeom prst="straightConnector1">
            <a:avLst/>
          </a:prstGeom>
          <a:noFill/>
          <a:ln cap="flat" cmpd="sng" w="19050">
            <a:solidFill>
              <a:schemeClr val="dk2"/>
            </a:solidFill>
            <a:prstDash val="solid"/>
            <a:round/>
            <a:headEnd len="lg" w="lg" type="none"/>
            <a:tailEnd len="lg" w="lg" type="triangle"/>
          </a:ln>
        </p:spPr>
      </p:cxnSp>
      <p:cxnSp>
        <p:nvCxnSpPr>
          <p:cNvPr id="958" name="Shape 958"/>
          <p:cNvCxnSpPr>
            <a:stCxn id="916" idx="0"/>
          </p:cNvCxnSpPr>
          <p:nvPr/>
        </p:nvCxnSpPr>
        <p:spPr>
          <a:xfrm rot="10800000">
            <a:off x="5048725" y="2459381"/>
            <a:ext cx="2215800" cy="150600"/>
          </a:xfrm>
          <a:prstGeom prst="straightConnector1">
            <a:avLst/>
          </a:prstGeom>
          <a:noFill/>
          <a:ln cap="flat" cmpd="sng" w="19050">
            <a:solidFill>
              <a:schemeClr val="dk2"/>
            </a:solidFill>
            <a:prstDash val="solid"/>
            <a:round/>
            <a:headEnd len="lg" w="lg" type="none"/>
            <a:tailEnd len="lg" w="lg" type="triangle"/>
          </a:ln>
        </p:spPr>
      </p:cxnSp>
      <p:sp>
        <p:nvSpPr>
          <p:cNvPr id="959" name="Shape 959"/>
          <p:cNvSpPr/>
          <p:nvPr/>
        </p:nvSpPr>
        <p:spPr>
          <a:xfrm>
            <a:off x="3999025" y="3664256"/>
            <a:ext cx="420600" cy="8520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cxnSp>
        <p:nvCxnSpPr>
          <p:cNvPr id="960" name="Shape 960"/>
          <p:cNvCxnSpPr>
            <a:stCxn id="953" idx="4"/>
            <a:endCxn id="959" idx="0"/>
          </p:cNvCxnSpPr>
          <p:nvPr/>
        </p:nvCxnSpPr>
        <p:spPr>
          <a:xfrm>
            <a:off x="4209325" y="3033475"/>
            <a:ext cx="0" cy="630900"/>
          </a:xfrm>
          <a:prstGeom prst="straightConnector1">
            <a:avLst/>
          </a:prstGeom>
          <a:noFill/>
          <a:ln cap="flat" cmpd="sng" w="19050">
            <a:solidFill>
              <a:schemeClr val="dk2"/>
            </a:solidFill>
            <a:prstDash val="solid"/>
            <a:round/>
            <a:headEnd len="lg" w="lg" type="none"/>
            <a:tailEnd len="lg" w="lg" type="triangle"/>
          </a:ln>
        </p:spPr>
      </p:cxnSp>
      <p:sp>
        <p:nvSpPr>
          <p:cNvPr id="961" name="Shape 961"/>
          <p:cNvSpPr txBox="1"/>
          <p:nvPr/>
        </p:nvSpPr>
        <p:spPr>
          <a:xfrm>
            <a:off x="3523600" y="4540475"/>
            <a:ext cx="1466100" cy="413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34343"/>
                </a:solidFill>
              </a:rPr>
              <a:t>f(input, h</a:t>
            </a:r>
            <a:r>
              <a:rPr baseline="-25000" lang="en" sz="1800">
                <a:solidFill>
                  <a:srgbClr val="434343"/>
                </a:solidFill>
              </a:rPr>
              <a:t>3</a:t>
            </a:r>
            <a:r>
              <a:rPr lang="en" sz="1800">
                <a:solidFill>
                  <a:srgbClr val="434343"/>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Sequences!</a:t>
            </a:r>
          </a:p>
        </p:txBody>
      </p:sp>
      <p:sp>
        <p:nvSpPr>
          <p:cNvPr id="136" name="Shape 136"/>
          <p:cNvSpPr txBox="1"/>
          <p:nvPr>
            <p:ph idx="1" type="body"/>
          </p:nvPr>
        </p:nvSpPr>
        <p:spPr>
          <a:xfrm>
            <a:off x="182775" y="694175"/>
            <a:ext cx="8778300" cy="3949200"/>
          </a:xfrm>
          <a:prstGeom prst="rect">
            <a:avLst/>
          </a:prstGeom>
        </p:spPr>
        <p:txBody>
          <a:bodyPr anchorCtr="0" anchor="t" bIns="91425" lIns="91425" rIns="91425" tIns="91425">
            <a:noAutofit/>
          </a:bodyPr>
          <a:lstStyle/>
          <a:p>
            <a:pPr indent="-228600" lvl="0" marL="457200" rtl="0">
              <a:spcBef>
                <a:spcPts val="0"/>
              </a:spcBef>
            </a:pPr>
            <a:r>
              <a:rPr lang="en"/>
              <a:t>Words, Letters</a:t>
            </a:r>
          </a:p>
          <a:p>
            <a:pPr lvl="0" rtl="0">
              <a:spcBef>
                <a:spcPts val="0"/>
              </a:spcBef>
              <a:buNone/>
            </a:pPr>
            <a:r>
              <a:t/>
            </a:r>
            <a:endParaRPr/>
          </a:p>
          <a:p>
            <a:pPr lvl="0" rtl="0">
              <a:spcBef>
                <a:spcPts val="0"/>
              </a:spcBef>
              <a:buNone/>
            </a:pPr>
            <a:r>
              <a:t/>
            </a:r>
            <a:endParaRPr/>
          </a:p>
          <a:p>
            <a:pPr indent="-228600" lvl="0" marL="457200" rtl="0">
              <a:spcBef>
                <a:spcPts val="0"/>
              </a:spcBef>
            </a:pPr>
            <a:r>
              <a:rPr lang="en"/>
              <a:t>Speech</a:t>
            </a:r>
            <a:br>
              <a:rPr lang="en"/>
            </a:br>
          </a:p>
          <a:p>
            <a:pPr indent="-228600" lvl="0" marL="457200" rtl="0">
              <a:spcBef>
                <a:spcPts val="0"/>
              </a:spcBef>
            </a:pPr>
            <a:r>
              <a:rPr lang="en"/>
              <a:t>Images, Videos</a:t>
            </a:r>
            <a:br>
              <a:rPr lang="en"/>
            </a:br>
          </a:p>
          <a:p>
            <a:pPr indent="-228600" lvl="0" marL="457200" rtl="0">
              <a:spcBef>
                <a:spcPts val="0"/>
              </a:spcBef>
            </a:pPr>
            <a:r>
              <a:rPr lang="en"/>
              <a:t>Programs</a:t>
            </a:r>
            <a:br>
              <a:rPr lang="en"/>
            </a:br>
          </a:p>
          <a:p>
            <a:pPr indent="-228600" lvl="0" marL="457200">
              <a:spcBef>
                <a:spcPts val="0"/>
              </a:spcBef>
            </a:pPr>
            <a:r>
              <a:rPr lang="en"/>
              <a:t>Sequential Decision Making (RL)</a:t>
            </a:r>
          </a:p>
        </p:txBody>
      </p:sp>
      <p:pic>
        <p:nvPicPr>
          <p:cNvPr id="137" name="Shape 137"/>
          <p:cNvPicPr preferRelativeResize="0"/>
          <p:nvPr/>
        </p:nvPicPr>
        <p:blipFill>
          <a:blip r:embed="rId3">
            <a:alphaModFix/>
          </a:blip>
          <a:stretch>
            <a:fillRect/>
          </a:stretch>
        </p:blipFill>
        <p:spPr>
          <a:xfrm>
            <a:off x="2877525" y="2284081"/>
            <a:ext cx="5898552" cy="1585225"/>
          </a:xfrm>
          <a:prstGeom prst="rect">
            <a:avLst/>
          </a:prstGeom>
          <a:noFill/>
          <a:ln>
            <a:noFill/>
          </a:ln>
        </p:spPr>
      </p:pic>
      <p:pic>
        <p:nvPicPr>
          <p:cNvPr descr="Screen Shot 2017-08-05 at 1.32.29 PM.png" id="138" name="Shape 138"/>
          <p:cNvPicPr preferRelativeResize="0"/>
          <p:nvPr/>
        </p:nvPicPr>
        <p:blipFill>
          <a:blip r:embed="rId4">
            <a:alphaModFix/>
          </a:blip>
          <a:stretch>
            <a:fillRect/>
          </a:stretch>
        </p:blipFill>
        <p:spPr>
          <a:xfrm>
            <a:off x="1994599" y="3923171"/>
            <a:ext cx="6966473" cy="358050"/>
          </a:xfrm>
          <a:prstGeom prst="rect">
            <a:avLst/>
          </a:prstGeom>
          <a:noFill/>
          <a:ln>
            <a:noFill/>
          </a:ln>
        </p:spPr>
      </p:pic>
      <p:pic>
        <p:nvPicPr>
          <p:cNvPr id="139" name="Shape 139"/>
          <p:cNvPicPr preferRelativeResize="0"/>
          <p:nvPr/>
        </p:nvPicPr>
        <p:blipFill>
          <a:blip r:embed="rId5">
            <a:alphaModFix/>
          </a:blip>
          <a:stretch>
            <a:fillRect/>
          </a:stretch>
        </p:blipFill>
        <p:spPr>
          <a:xfrm>
            <a:off x="2089925" y="2338000"/>
            <a:ext cx="6770400" cy="262800"/>
          </a:xfrm>
          <a:prstGeom prst="rect">
            <a:avLst/>
          </a:prstGeom>
          <a:noFill/>
          <a:ln>
            <a:noFill/>
          </a:ln>
        </p:spPr>
      </p:pic>
      <p:pic>
        <p:nvPicPr>
          <p:cNvPr descr="Screen Shot 2017-08-05 at 1.39.30 PM.png" id="140" name="Shape 140"/>
          <p:cNvPicPr preferRelativeResize="0"/>
          <p:nvPr/>
        </p:nvPicPr>
        <p:blipFill>
          <a:blip r:embed="rId6">
            <a:alphaModFix/>
          </a:blip>
          <a:stretch>
            <a:fillRect/>
          </a:stretch>
        </p:blipFill>
        <p:spPr>
          <a:xfrm>
            <a:off x="2648924" y="169575"/>
            <a:ext cx="4305848" cy="1869375"/>
          </a:xfrm>
          <a:prstGeom prst="rect">
            <a:avLst/>
          </a:prstGeom>
          <a:noFill/>
          <a:ln>
            <a:noFill/>
          </a:ln>
        </p:spPr>
      </p:pic>
      <p:sp>
        <p:nvSpPr>
          <p:cNvPr id="141" name="Shape 141"/>
          <p:cNvSpPr txBox="1"/>
          <p:nvPr/>
        </p:nvSpPr>
        <p:spPr>
          <a:xfrm>
            <a:off x="5549518" y="1934197"/>
            <a:ext cx="1314000" cy="262800"/>
          </a:xfrm>
          <a:prstGeom prst="rect">
            <a:avLst/>
          </a:prstGeom>
          <a:noFill/>
          <a:ln>
            <a:noFill/>
          </a:ln>
        </p:spPr>
        <p:txBody>
          <a:bodyPr anchorCtr="0" anchor="t" bIns="91425" lIns="91425" rIns="91425" tIns="91425">
            <a:noAutofit/>
          </a:bodyPr>
          <a:lstStyle/>
          <a:p>
            <a:pPr lvl="0">
              <a:spcBef>
                <a:spcPts val="0"/>
              </a:spcBef>
              <a:buNone/>
            </a:pPr>
            <a:r>
              <a:rPr lang="en">
                <a:latin typeface="Raleway Light"/>
                <a:ea typeface="Raleway Light"/>
                <a:cs typeface="Raleway Light"/>
                <a:sym typeface="Raleway Light"/>
              </a:rPr>
              <a:t>Geoff Hinton</a:t>
            </a:r>
          </a:p>
        </p:txBody>
      </p:sp>
      <p:pic>
        <p:nvPicPr>
          <p:cNvPr id="142" name="Shape 142"/>
          <p:cNvPicPr preferRelativeResize="0"/>
          <p:nvPr/>
        </p:nvPicPr>
        <p:blipFill>
          <a:blip r:embed="rId7">
            <a:alphaModFix/>
          </a:blip>
          <a:stretch>
            <a:fillRect/>
          </a:stretch>
        </p:blipFill>
        <p:spPr>
          <a:xfrm>
            <a:off x="4342572" y="4281225"/>
            <a:ext cx="4530900" cy="862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Shape 966"/>
          <p:cNvSpPr txBox="1"/>
          <p:nvPr>
            <p:ph idx="1" type="body"/>
          </p:nvPr>
        </p:nvSpPr>
        <p:spPr>
          <a:xfrm>
            <a:off x="182775" y="846575"/>
            <a:ext cx="8778300" cy="1364700"/>
          </a:xfrm>
          <a:prstGeom prst="rect">
            <a:avLst/>
          </a:prstGeom>
        </p:spPr>
        <p:txBody>
          <a:bodyPr anchorCtr="0" anchor="t" bIns="91425" lIns="91425" rIns="91425" tIns="91425">
            <a:noAutofit/>
          </a:bodyPr>
          <a:lstStyle/>
          <a:p>
            <a:pPr indent="-381000" lvl="0" marL="457200" rtl="0">
              <a:spcBef>
                <a:spcPts val="0"/>
              </a:spcBef>
              <a:buSzPct val="100000"/>
            </a:pPr>
            <a:r>
              <a:rPr lang="en" sz="2400"/>
              <a:t>Embedding used to predict output, and compute next hidden state</a:t>
            </a:r>
          </a:p>
        </p:txBody>
      </p:sp>
      <p:sp>
        <p:nvSpPr>
          <p:cNvPr id="967" name="Shape 96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Clr>
                <a:schemeClr val="dk1"/>
              </a:buClr>
              <a:buSzPct val="36666"/>
              <a:buFont typeface="Arial"/>
              <a:buNone/>
            </a:pPr>
            <a:r>
              <a:rPr lang="en">
                <a:solidFill>
                  <a:schemeClr val="dk2"/>
                </a:solidFill>
                <a:latin typeface="Arial"/>
                <a:ea typeface="Arial"/>
                <a:cs typeface="Arial"/>
                <a:sym typeface="Arial"/>
              </a:rPr>
              <a:t>Seq2Seq with Attention</a:t>
            </a:r>
          </a:p>
        </p:txBody>
      </p:sp>
      <p:sp>
        <p:nvSpPr>
          <p:cNvPr id="968" name="Shape 968"/>
          <p:cNvSpPr/>
          <p:nvPr/>
        </p:nvSpPr>
        <p:spPr>
          <a:xfrm>
            <a:off x="55040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solidFill>
                  <a:schemeClr val="dk1"/>
                </a:solidFill>
              </a:rPr>
              <a:t>h</a:t>
            </a:r>
            <a:r>
              <a:rPr baseline="-25000" lang="en" sz="1800">
                <a:solidFill>
                  <a:schemeClr val="dk1"/>
                </a:solidFill>
              </a:rPr>
              <a:t>1</a:t>
            </a:r>
          </a:p>
        </p:txBody>
      </p:sp>
      <p:sp>
        <p:nvSpPr>
          <p:cNvPr id="969" name="Shape 969"/>
          <p:cNvSpPr/>
          <p:nvPr/>
        </p:nvSpPr>
        <p:spPr>
          <a:xfrm>
            <a:off x="55040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970" name="Shape 970"/>
          <p:cNvSpPr/>
          <p:nvPr/>
        </p:nvSpPr>
        <p:spPr>
          <a:xfrm>
            <a:off x="62791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71" name="Shape 971"/>
          <p:cNvSpPr/>
          <p:nvPr/>
        </p:nvSpPr>
        <p:spPr>
          <a:xfrm>
            <a:off x="62791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972" name="Shape 972"/>
          <p:cNvSpPr/>
          <p:nvPr/>
        </p:nvSpPr>
        <p:spPr>
          <a:xfrm>
            <a:off x="70542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73" name="Shape 973"/>
          <p:cNvSpPr/>
          <p:nvPr/>
        </p:nvSpPr>
        <p:spPr>
          <a:xfrm>
            <a:off x="70542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974" name="Shape 974"/>
          <p:cNvSpPr/>
          <p:nvPr/>
        </p:nvSpPr>
        <p:spPr>
          <a:xfrm>
            <a:off x="78293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75" name="Shape 975"/>
          <p:cNvSpPr/>
          <p:nvPr/>
        </p:nvSpPr>
        <p:spPr>
          <a:xfrm>
            <a:off x="78293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976" name="Shape 976"/>
          <p:cNvSpPr/>
          <p:nvPr/>
        </p:nvSpPr>
        <p:spPr>
          <a:xfrm>
            <a:off x="55040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977" name="Shape 977"/>
          <p:cNvSpPr/>
          <p:nvPr/>
        </p:nvSpPr>
        <p:spPr>
          <a:xfrm>
            <a:off x="62791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978" name="Shape 978"/>
          <p:cNvSpPr/>
          <p:nvPr/>
        </p:nvSpPr>
        <p:spPr>
          <a:xfrm>
            <a:off x="70542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979" name="Shape 979"/>
          <p:cNvSpPr/>
          <p:nvPr/>
        </p:nvSpPr>
        <p:spPr>
          <a:xfrm>
            <a:off x="78293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980" name="Shape 980"/>
          <p:cNvCxnSpPr>
            <a:stCxn id="968" idx="3"/>
            <a:endCxn id="970" idx="1"/>
          </p:cNvCxnSpPr>
          <p:nvPr/>
        </p:nvCxnSpPr>
        <p:spPr>
          <a:xfrm>
            <a:off x="59246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981" name="Shape 981"/>
          <p:cNvCxnSpPr>
            <a:stCxn id="970" idx="3"/>
            <a:endCxn id="972" idx="1"/>
          </p:cNvCxnSpPr>
          <p:nvPr/>
        </p:nvCxnSpPr>
        <p:spPr>
          <a:xfrm>
            <a:off x="66997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982" name="Shape 982"/>
          <p:cNvCxnSpPr>
            <a:stCxn id="972" idx="3"/>
            <a:endCxn id="974" idx="1"/>
          </p:cNvCxnSpPr>
          <p:nvPr/>
        </p:nvCxnSpPr>
        <p:spPr>
          <a:xfrm>
            <a:off x="74748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983" name="Shape 983"/>
          <p:cNvCxnSpPr>
            <a:stCxn id="969" idx="0"/>
            <a:endCxn id="968" idx="2"/>
          </p:cNvCxnSpPr>
          <p:nvPr/>
        </p:nvCxnSpPr>
        <p:spPr>
          <a:xfrm rot="10800000">
            <a:off x="57143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984" name="Shape 984"/>
          <p:cNvCxnSpPr>
            <a:stCxn id="971" idx="0"/>
            <a:endCxn id="970" idx="2"/>
          </p:cNvCxnSpPr>
          <p:nvPr/>
        </p:nvCxnSpPr>
        <p:spPr>
          <a:xfrm rot="10800000">
            <a:off x="64894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985" name="Shape 985"/>
          <p:cNvCxnSpPr>
            <a:stCxn id="973" idx="0"/>
            <a:endCxn id="972" idx="2"/>
          </p:cNvCxnSpPr>
          <p:nvPr/>
        </p:nvCxnSpPr>
        <p:spPr>
          <a:xfrm rot="10800000">
            <a:off x="72645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986" name="Shape 986"/>
          <p:cNvCxnSpPr>
            <a:stCxn id="975" idx="0"/>
            <a:endCxn id="974" idx="2"/>
          </p:cNvCxnSpPr>
          <p:nvPr/>
        </p:nvCxnSpPr>
        <p:spPr>
          <a:xfrm rot="10800000">
            <a:off x="80396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987" name="Shape 987"/>
          <p:cNvCxnSpPr>
            <a:stCxn id="968" idx="0"/>
            <a:endCxn id="976" idx="2"/>
          </p:cNvCxnSpPr>
          <p:nvPr/>
        </p:nvCxnSpPr>
        <p:spPr>
          <a:xfrm rot="10800000">
            <a:off x="57143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988" name="Shape 988"/>
          <p:cNvCxnSpPr>
            <a:stCxn id="970" idx="0"/>
            <a:endCxn id="977" idx="2"/>
          </p:cNvCxnSpPr>
          <p:nvPr/>
        </p:nvCxnSpPr>
        <p:spPr>
          <a:xfrm rot="10800000">
            <a:off x="64894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989" name="Shape 989"/>
          <p:cNvCxnSpPr>
            <a:stCxn id="972" idx="0"/>
            <a:endCxn id="978" idx="2"/>
          </p:cNvCxnSpPr>
          <p:nvPr/>
        </p:nvCxnSpPr>
        <p:spPr>
          <a:xfrm rot="10800000">
            <a:off x="72645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990" name="Shape 990"/>
          <p:cNvCxnSpPr>
            <a:stCxn id="974" idx="0"/>
            <a:endCxn id="979" idx="2"/>
          </p:cNvCxnSpPr>
          <p:nvPr/>
        </p:nvCxnSpPr>
        <p:spPr>
          <a:xfrm rot="10800000">
            <a:off x="8039625" y="2205581"/>
            <a:ext cx="0" cy="404400"/>
          </a:xfrm>
          <a:prstGeom prst="straightConnector1">
            <a:avLst/>
          </a:prstGeom>
          <a:noFill/>
          <a:ln cap="flat" cmpd="sng" w="19050">
            <a:solidFill>
              <a:schemeClr val="dk2"/>
            </a:solidFill>
            <a:prstDash val="solid"/>
            <a:round/>
            <a:headEnd len="lg" w="lg" type="none"/>
            <a:tailEnd len="lg" w="lg" type="triangle"/>
          </a:ln>
        </p:spPr>
      </p:cxnSp>
      <p:grpSp>
        <p:nvGrpSpPr>
          <p:cNvPr id="991" name="Shape 991"/>
          <p:cNvGrpSpPr/>
          <p:nvPr/>
        </p:nvGrpSpPr>
        <p:grpSpPr>
          <a:xfrm>
            <a:off x="270025" y="2609981"/>
            <a:ext cx="2745900" cy="2324093"/>
            <a:chOff x="498625" y="2609981"/>
            <a:chExt cx="2745900" cy="2324093"/>
          </a:xfrm>
        </p:grpSpPr>
        <p:sp>
          <p:nvSpPr>
            <p:cNvPr id="992" name="Shape 992"/>
            <p:cNvSpPr/>
            <p:nvPr/>
          </p:nvSpPr>
          <p:spPr>
            <a:xfrm>
              <a:off x="4986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3" name="Shape 993"/>
            <p:cNvSpPr/>
            <p:nvPr/>
          </p:nvSpPr>
          <p:spPr>
            <a:xfrm>
              <a:off x="4986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994" name="Shape 994"/>
            <p:cNvSpPr/>
            <p:nvPr/>
          </p:nvSpPr>
          <p:spPr>
            <a:xfrm>
              <a:off x="12737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95" name="Shape 995"/>
            <p:cNvSpPr/>
            <p:nvPr/>
          </p:nvSpPr>
          <p:spPr>
            <a:xfrm>
              <a:off x="12737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996" name="Shape 996"/>
            <p:cNvSpPr/>
            <p:nvPr/>
          </p:nvSpPr>
          <p:spPr>
            <a:xfrm>
              <a:off x="20488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97" name="Shape 997"/>
            <p:cNvSpPr/>
            <p:nvPr/>
          </p:nvSpPr>
          <p:spPr>
            <a:xfrm>
              <a:off x="20488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998" name="Shape 998"/>
            <p:cNvSpPr/>
            <p:nvPr/>
          </p:nvSpPr>
          <p:spPr>
            <a:xfrm>
              <a:off x="28239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999" name="Shape 999"/>
            <p:cNvSpPr/>
            <p:nvPr/>
          </p:nvSpPr>
          <p:spPr>
            <a:xfrm>
              <a:off x="28239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cxnSp>
          <p:nvCxnSpPr>
            <p:cNvPr id="1000" name="Shape 1000"/>
            <p:cNvCxnSpPr>
              <a:stCxn id="992" idx="3"/>
              <a:endCxn id="994" idx="1"/>
            </p:cNvCxnSpPr>
            <p:nvPr/>
          </p:nvCxnSpPr>
          <p:spPr>
            <a:xfrm>
              <a:off x="9192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001" name="Shape 1001"/>
            <p:cNvCxnSpPr>
              <a:stCxn id="994" idx="3"/>
              <a:endCxn id="996" idx="1"/>
            </p:cNvCxnSpPr>
            <p:nvPr/>
          </p:nvCxnSpPr>
          <p:spPr>
            <a:xfrm>
              <a:off x="16943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002" name="Shape 1002"/>
            <p:cNvCxnSpPr>
              <a:stCxn id="996" idx="3"/>
              <a:endCxn id="998" idx="1"/>
            </p:cNvCxnSpPr>
            <p:nvPr/>
          </p:nvCxnSpPr>
          <p:spPr>
            <a:xfrm>
              <a:off x="24694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003" name="Shape 1003"/>
            <p:cNvCxnSpPr>
              <a:stCxn id="993" idx="0"/>
              <a:endCxn id="992" idx="2"/>
            </p:cNvCxnSpPr>
            <p:nvPr/>
          </p:nvCxnSpPr>
          <p:spPr>
            <a:xfrm rot="10800000">
              <a:off x="7089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004" name="Shape 1004"/>
            <p:cNvCxnSpPr>
              <a:stCxn id="995" idx="0"/>
              <a:endCxn id="994" idx="2"/>
            </p:cNvCxnSpPr>
            <p:nvPr/>
          </p:nvCxnSpPr>
          <p:spPr>
            <a:xfrm rot="10800000">
              <a:off x="14840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005" name="Shape 1005"/>
            <p:cNvCxnSpPr>
              <a:stCxn id="997" idx="0"/>
              <a:endCxn id="996" idx="2"/>
            </p:cNvCxnSpPr>
            <p:nvPr/>
          </p:nvCxnSpPr>
          <p:spPr>
            <a:xfrm rot="10800000">
              <a:off x="22591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006" name="Shape 1006"/>
            <p:cNvCxnSpPr>
              <a:stCxn id="999" idx="0"/>
              <a:endCxn id="998" idx="2"/>
            </p:cNvCxnSpPr>
            <p:nvPr/>
          </p:nvCxnSpPr>
          <p:spPr>
            <a:xfrm rot="10800000">
              <a:off x="3034225" y="3461887"/>
              <a:ext cx="0" cy="404700"/>
            </a:xfrm>
            <a:prstGeom prst="straightConnector1">
              <a:avLst/>
            </a:prstGeom>
            <a:noFill/>
            <a:ln cap="flat" cmpd="sng" w="19050">
              <a:solidFill>
                <a:schemeClr val="dk2"/>
              </a:solidFill>
              <a:prstDash val="solid"/>
              <a:round/>
              <a:headEnd len="lg" w="lg" type="none"/>
              <a:tailEnd len="lg" w="lg" type="triangle"/>
            </a:ln>
          </p:spPr>
        </p:cxnSp>
        <p:sp>
          <p:nvSpPr>
            <p:cNvPr id="1007" name="Shape 1007"/>
            <p:cNvSpPr txBox="1"/>
            <p:nvPr/>
          </p:nvSpPr>
          <p:spPr>
            <a:xfrm>
              <a:off x="744925" y="4540475"/>
              <a:ext cx="2079000" cy="393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434343"/>
                  </a:solidFill>
                </a:rPr>
                <a:t>Encoder</a:t>
              </a:r>
            </a:p>
          </p:txBody>
        </p:sp>
      </p:grpSp>
      <p:sp>
        <p:nvSpPr>
          <p:cNvPr id="1008" name="Shape 1008"/>
          <p:cNvSpPr txBox="1"/>
          <p:nvPr/>
        </p:nvSpPr>
        <p:spPr>
          <a:xfrm>
            <a:off x="5926525" y="4540475"/>
            <a:ext cx="2079000" cy="393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434343"/>
                </a:solidFill>
              </a:rPr>
              <a:t>Decoder</a:t>
            </a:r>
          </a:p>
        </p:txBody>
      </p:sp>
      <p:sp>
        <p:nvSpPr>
          <p:cNvPr id="1009" name="Shape 1009"/>
          <p:cNvSpPr/>
          <p:nvPr/>
        </p:nvSpPr>
        <p:spPr>
          <a:xfrm>
            <a:off x="3346225" y="1474075"/>
            <a:ext cx="1726200" cy="1559400"/>
          </a:xfrm>
          <a:prstGeom prst="ellipse">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600">
                <a:solidFill>
                  <a:srgbClr val="434343"/>
                </a:solidFill>
              </a:rPr>
              <a:t>Attention</a:t>
            </a:r>
            <a:r>
              <a:rPr lang="en" sz="1600">
                <a:solidFill>
                  <a:srgbClr val="434343"/>
                </a:solidFill>
              </a:rPr>
              <a:t> Based Embedding</a:t>
            </a:r>
          </a:p>
        </p:txBody>
      </p:sp>
      <p:cxnSp>
        <p:nvCxnSpPr>
          <p:cNvPr id="1010" name="Shape 1010"/>
          <p:cNvCxnSpPr>
            <a:stCxn id="992" idx="0"/>
            <a:endCxn id="1009" idx="2"/>
          </p:cNvCxnSpPr>
          <p:nvPr/>
        </p:nvCxnSpPr>
        <p:spPr>
          <a:xfrm flipH="1" rot="10800000">
            <a:off x="480325" y="2253881"/>
            <a:ext cx="2865900" cy="356100"/>
          </a:xfrm>
          <a:prstGeom prst="straightConnector1">
            <a:avLst/>
          </a:prstGeom>
          <a:noFill/>
          <a:ln cap="flat" cmpd="sng" w="19050">
            <a:solidFill>
              <a:schemeClr val="dk2"/>
            </a:solidFill>
            <a:prstDash val="solid"/>
            <a:round/>
            <a:headEnd len="lg" w="lg" type="none"/>
            <a:tailEnd len="lg" w="lg" type="triangle"/>
          </a:ln>
        </p:spPr>
      </p:cxnSp>
      <p:cxnSp>
        <p:nvCxnSpPr>
          <p:cNvPr id="1011" name="Shape 1011"/>
          <p:cNvCxnSpPr>
            <a:stCxn id="994" idx="0"/>
            <a:endCxn id="1009" idx="2"/>
          </p:cNvCxnSpPr>
          <p:nvPr/>
        </p:nvCxnSpPr>
        <p:spPr>
          <a:xfrm flipH="1" rot="10800000">
            <a:off x="1255425" y="2253881"/>
            <a:ext cx="2090700" cy="356100"/>
          </a:xfrm>
          <a:prstGeom prst="straightConnector1">
            <a:avLst/>
          </a:prstGeom>
          <a:noFill/>
          <a:ln cap="flat" cmpd="sng" w="19050">
            <a:solidFill>
              <a:schemeClr val="dk2"/>
            </a:solidFill>
            <a:prstDash val="solid"/>
            <a:round/>
            <a:headEnd len="lg" w="lg" type="none"/>
            <a:tailEnd len="lg" w="lg" type="triangle"/>
          </a:ln>
        </p:spPr>
      </p:cxnSp>
      <p:cxnSp>
        <p:nvCxnSpPr>
          <p:cNvPr id="1012" name="Shape 1012"/>
          <p:cNvCxnSpPr>
            <a:stCxn id="996" idx="0"/>
            <a:endCxn id="1009" idx="2"/>
          </p:cNvCxnSpPr>
          <p:nvPr/>
        </p:nvCxnSpPr>
        <p:spPr>
          <a:xfrm flipH="1" rot="10800000">
            <a:off x="2030525" y="2253881"/>
            <a:ext cx="1315800" cy="356100"/>
          </a:xfrm>
          <a:prstGeom prst="straightConnector1">
            <a:avLst/>
          </a:prstGeom>
          <a:noFill/>
          <a:ln cap="flat" cmpd="sng" w="19050">
            <a:solidFill>
              <a:schemeClr val="dk2"/>
            </a:solidFill>
            <a:prstDash val="solid"/>
            <a:round/>
            <a:headEnd len="lg" w="lg" type="none"/>
            <a:tailEnd len="lg" w="lg" type="triangle"/>
          </a:ln>
        </p:spPr>
      </p:cxnSp>
      <p:cxnSp>
        <p:nvCxnSpPr>
          <p:cNvPr id="1013" name="Shape 1013"/>
          <p:cNvCxnSpPr>
            <a:stCxn id="998" idx="0"/>
            <a:endCxn id="1009" idx="2"/>
          </p:cNvCxnSpPr>
          <p:nvPr/>
        </p:nvCxnSpPr>
        <p:spPr>
          <a:xfrm flipH="1" rot="10800000">
            <a:off x="2805625" y="2253881"/>
            <a:ext cx="540600" cy="356100"/>
          </a:xfrm>
          <a:prstGeom prst="straightConnector1">
            <a:avLst/>
          </a:prstGeom>
          <a:noFill/>
          <a:ln cap="flat" cmpd="sng" w="19050">
            <a:solidFill>
              <a:schemeClr val="dk2"/>
            </a:solidFill>
            <a:prstDash val="solid"/>
            <a:round/>
            <a:headEnd len="lg" w="lg" type="none"/>
            <a:tailEnd len="lg" w="lg" type="triangle"/>
          </a:ln>
        </p:spPr>
      </p:cxnSp>
      <p:cxnSp>
        <p:nvCxnSpPr>
          <p:cNvPr id="1014" name="Shape 1014"/>
          <p:cNvCxnSpPr/>
          <p:nvPr/>
        </p:nvCxnSpPr>
        <p:spPr>
          <a:xfrm rot="10800000">
            <a:off x="5048825" y="2459325"/>
            <a:ext cx="449400" cy="248400"/>
          </a:xfrm>
          <a:prstGeom prst="straightConnector1">
            <a:avLst/>
          </a:prstGeom>
          <a:noFill/>
          <a:ln cap="flat" cmpd="sng" w="19050">
            <a:solidFill>
              <a:schemeClr val="dk2"/>
            </a:solidFill>
            <a:prstDash val="solid"/>
            <a:round/>
            <a:headEnd len="lg" w="lg" type="none"/>
            <a:tailEnd len="lg" w="lg" type="triangle"/>
          </a:ln>
        </p:spPr>
      </p:cxnSp>
      <p:sp>
        <p:nvSpPr>
          <p:cNvPr id="1015" name="Shape 1015"/>
          <p:cNvSpPr/>
          <p:nvPr/>
        </p:nvSpPr>
        <p:spPr>
          <a:xfrm>
            <a:off x="3999025" y="3664256"/>
            <a:ext cx="420600" cy="8520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cxnSp>
        <p:nvCxnSpPr>
          <p:cNvPr id="1016" name="Shape 1016"/>
          <p:cNvCxnSpPr>
            <a:stCxn id="1009" idx="4"/>
            <a:endCxn id="1015" idx="0"/>
          </p:cNvCxnSpPr>
          <p:nvPr/>
        </p:nvCxnSpPr>
        <p:spPr>
          <a:xfrm>
            <a:off x="4209325" y="3033475"/>
            <a:ext cx="0" cy="630900"/>
          </a:xfrm>
          <a:prstGeom prst="straightConnector1">
            <a:avLst/>
          </a:prstGeom>
          <a:noFill/>
          <a:ln cap="flat" cmpd="sng" w="19050">
            <a:solidFill>
              <a:schemeClr val="dk2"/>
            </a:solidFill>
            <a:prstDash val="solid"/>
            <a:round/>
            <a:headEnd len="lg" w="lg" type="none"/>
            <a:tailEnd len="lg" w="lg" type="triangle"/>
          </a:ln>
        </p:spPr>
      </p:cxnSp>
      <p:sp>
        <p:nvSpPr>
          <p:cNvPr id="1017" name="Shape 1017"/>
          <p:cNvSpPr txBox="1"/>
          <p:nvPr/>
        </p:nvSpPr>
        <p:spPr>
          <a:xfrm>
            <a:off x="3523600" y="4540475"/>
            <a:ext cx="1466100" cy="413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34343"/>
                </a:solidFill>
              </a:rPr>
              <a:t>f(input, h</a:t>
            </a:r>
            <a:r>
              <a:rPr baseline="-25000" lang="en" sz="1800">
                <a:solidFill>
                  <a:srgbClr val="434343"/>
                </a:solidFill>
              </a:rPr>
              <a:t>1</a:t>
            </a:r>
            <a:r>
              <a:rPr lang="en" sz="1800">
                <a:solidFill>
                  <a:srgbClr val="434343"/>
                </a:solidFill>
              </a:rPr>
              <a:t>)</a:t>
            </a:r>
          </a:p>
        </p:txBody>
      </p:sp>
      <p:cxnSp>
        <p:nvCxnSpPr>
          <p:cNvPr id="1018" name="Shape 1018"/>
          <p:cNvCxnSpPr>
            <a:stCxn id="1015" idx="3"/>
            <a:endCxn id="976" idx="2"/>
          </p:cNvCxnSpPr>
          <p:nvPr/>
        </p:nvCxnSpPr>
        <p:spPr>
          <a:xfrm flipH="1" rot="10800000">
            <a:off x="4419625" y="2205356"/>
            <a:ext cx="1294800" cy="1884900"/>
          </a:xfrm>
          <a:prstGeom prst="straightConnector1">
            <a:avLst/>
          </a:prstGeom>
          <a:noFill/>
          <a:ln cap="flat" cmpd="sng" w="19050">
            <a:solidFill>
              <a:schemeClr val="dk2"/>
            </a:solidFill>
            <a:prstDash val="solid"/>
            <a:round/>
            <a:headEnd len="lg" w="lg" type="none"/>
            <a:tailEnd len="lg" w="lg" type="triangle"/>
          </a:ln>
        </p:spPr>
      </p:cxnSp>
      <p:cxnSp>
        <p:nvCxnSpPr>
          <p:cNvPr id="1019" name="Shape 1019"/>
          <p:cNvCxnSpPr>
            <a:stCxn id="1015" idx="3"/>
            <a:endCxn id="970" idx="1"/>
          </p:cNvCxnSpPr>
          <p:nvPr/>
        </p:nvCxnSpPr>
        <p:spPr>
          <a:xfrm flipH="1" rot="10800000">
            <a:off x="4419625" y="3036056"/>
            <a:ext cx="1859400" cy="10542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Shape 1024"/>
          <p:cNvSpPr txBox="1"/>
          <p:nvPr>
            <p:ph idx="1" type="body"/>
          </p:nvPr>
        </p:nvSpPr>
        <p:spPr>
          <a:xfrm>
            <a:off x="182775" y="846575"/>
            <a:ext cx="8778300" cy="1364700"/>
          </a:xfrm>
          <a:prstGeom prst="rect">
            <a:avLst/>
          </a:prstGeom>
        </p:spPr>
        <p:txBody>
          <a:bodyPr anchorCtr="0" anchor="t" bIns="91425" lIns="91425" rIns="91425" tIns="91425">
            <a:noAutofit/>
          </a:bodyPr>
          <a:lstStyle/>
          <a:p>
            <a:pPr indent="-381000" lvl="0" marL="457200" rtl="0">
              <a:spcBef>
                <a:spcPts val="0"/>
              </a:spcBef>
              <a:buSzPct val="100000"/>
            </a:pPr>
            <a:r>
              <a:rPr lang="en" sz="2400"/>
              <a:t>Embedding used to predict output, and compute next hidden state</a:t>
            </a:r>
          </a:p>
        </p:txBody>
      </p:sp>
      <p:sp>
        <p:nvSpPr>
          <p:cNvPr id="1025" name="Shape 102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solidFill>
                  <a:schemeClr val="dk2"/>
                </a:solidFill>
                <a:latin typeface="Arial"/>
                <a:ea typeface="Arial"/>
                <a:cs typeface="Arial"/>
                <a:sym typeface="Arial"/>
              </a:rPr>
              <a:t>Seq2Seq with Attention</a:t>
            </a:r>
          </a:p>
        </p:txBody>
      </p:sp>
      <p:sp>
        <p:nvSpPr>
          <p:cNvPr id="1026" name="Shape 1026"/>
          <p:cNvSpPr/>
          <p:nvPr/>
        </p:nvSpPr>
        <p:spPr>
          <a:xfrm>
            <a:off x="55040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solidFill>
                  <a:schemeClr val="dk1"/>
                </a:solidFill>
              </a:rPr>
              <a:t>h</a:t>
            </a:r>
            <a:r>
              <a:rPr baseline="-25000" lang="en" sz="1800">
                <a:solidFill>
                  <a:schemeClr val="dk1"/>
                </a:solidFill>
              </a:rPr>
              <a:t>1</a:t>
            </a:r>
          </a:p>
        </p:txBody>
      </p:sp>
      <p:sp>
        <p:nvSpPr>
          <p:cNvPr id="1027" name="Shape 1027"/>
          <p:cNvSpPr/>
          <p:nvPr/>
        </p:nvSpPr>
        <p:spPr>
          <a:xfrm>
            <a:off x="55040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1028" name="Shape 1028"/>
          <p:cNvSpPr/>
          <p:nvPr/>
        </p:nvSpPr>
        <p:spPr>
          <a:xfrm>
            <a:off x="62791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SzPct val="61111"/>
              <a:buFont typeface="Arial"/>
              <a:buNone/>
            </a:pPr>
            <a:r>
              <a:rPr lang="en" sz="1800">
                <a:solidFill>
                  <a:schemeClr val="dk1"/>
                </a:solidFill>
              </a:rPr>
              <a:t>h</a:t>
            </a:r>
            <a:r>
              <a:rPr baseline="-25000" lang="en" sz="1800">
                <a:solidFill>
                  <a:schemeClr val="dk1"/>
                </a:solidFill>
              </a:rPr>
              <a:t>2</a:t>
            </a:r>
          </a:p>
        </p:txBody>
      </p:sp>
      <p:sp>
        <p:nvSpPr>
          <p:cNvPr id="1029" name="Shape 1029"/>
          <p:cNvSpPr/>
          <p:nvPr/>
        </p:nvSpPr>
        <p:spPr>
          <a:xfrm>
            <a:off x="62791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1030" name="Shape 1030"/>
          <p:cNvSpPr/>
          <p:nvPr/>
        </p:nvSpPr>
        <p:spPr>
          <a:xfrm>
            <a:off x="70542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31" name="Shape 1031"/>
          <p:cNvSpPr/>
          <p:nvPr/>
        </p:nvSpPr>
        <p:spPr>
          <a:xfrm>
            <a:off x="70542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1032" name="Shape 1032"/>
          <p:cNvSpPr/>
          <p:nvPr/>
        </p:nvSpPr>
        <p:spPr>
          <a:xfrm>
            <a:off x="78293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33" name="Shape 1033"/>
          <p:cNvSpPr/>
          <p:nvPr/>
        </p:nvSpPr>
        <p:spPr>
          <a:xfrm>
            <a:off x="78293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1034" name="Shape 1034"/>
          <p:cNvSpPr/>
          <p:nvPr/>
        </p:nvSpPr>
        <p:spPr>
          <a:xfrm>
            <a:off x="55040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1035" name="Shape 1035"/>
          <p:cNvSpPr/>
          <p:nvPr/>
        </p:nvSpPr>
        <p:spPr>
          <a:xfrm>
            <a:off x="62791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1036" name="Shape 1036"/>
          <p:cNvSpPr/>
          <p:nvPr/>
        </p:nvSpPr>
        <p:spPr>
          <a:xfrm>
            <a:off x="70542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1037" name="Shape 1037"/>
          <p:cNvSpPr/>
          <p:nvPr/>
        </p:nvSpPr>
        <p:spPr>
          <a:xfrm>
            <a:off x="78293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1038" name="Shape 1038"/>
          <p:cNvCxnSpPr>
            <a:stCxn id="1026" idx="3"/>
            <a:endCxn id="1028" idx="1"/>
          </p:cNvCxnSpPr>
          <p:nvPr/>
        </p:nvCxnSpPr>
        <p:spPr>
          <a:xfrm>
            <a:off x="59246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039" name="Shape 1039"/>
          <p:cNvCxnSpPr>
            <a:stCxn id="1028" idx="3"/>
            <a:endCxn id="1030" idx="1"/>
          </p:cNvCxnSpPr>
          <p:nvPr/>
        </p:nvCxnSpPr>
        <p:spPr>
          <a:xfrm>
            <a:off x="66997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040" name="Shape 1040"/>
          <p:cNvCxnSpPr>
            <a:stCxn id="1030" idx="3"/>
            <a:endCxn id="1032" idx="1"/>
          </p:cNvCxnSpPr>
          <p:nvPr/>
        </p:nvCxnSpPr>
        <p:spPr>
          <a:xfrm>
            <a:off x="74748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041" name="Shape 1041"/>
          <p:cNvCxnSpPr>
            <a:stCxn id="1027" idx="0"/>
            <a:endCxn id="1026" idx="2"/>
          </p:cNvCxnSpPr>
          <p:nvPr/>
        </p:nvCxnSpPr>
        <p:spPr>
          <a:xfrm rot="10800000">
            <a:off x="57143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042" name="Shape 1042"/>
          <p:cNvCxnSpPr>
            <a:stCxn id="1029" idx="0"/>
            <a:endCxn id="1028" idx="2"/>
          </p:cNvCxnSpPr>
          <p:nvPr/>
        </p:nvCxnSpPr>
        <p:spPr>
          <a:xfrm rot="10800000">
            <a:off x="64894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043" name="Shape 1043"/>
          <p:cNvCxnSpPr>
            <a:stCxn id="1031" idx="0"/>
            <a:endCxn id="1030" idx="2"/>
          </p:cNvCxnSpPr>
          <p:nvPr/>
        </p:nvCxnSpPr>
        <p:spPr>
          <a:xfrm rot="10800000">
            <a:off x="72645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044" name="Shape 1044"/>
          <p:cNvCxnSpPr>
            <a:stCxn id="1033" idx="0"/>
            <a:endCxn id="1032" idx="2"/>
          </p:cNvCxnSpPr>
          <p:nvPr/>
        </p:nvCxnSpPr>
        <p:spPr>
          <a:xfrm rot="10800000">
            <a:off x="80396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045" name="Shape 1045"/>
          <p:cNvCxnSpPr>
            <a:stCxn id="1026" idx="0"/>
            <a:endCxn id="1034" idx="2"/>
          </p:cNvCxnSpPr>
          <p:nvPr/>
        </p:nvCxnSpPr>
        <p:spPr>
          <a:xfrm rot="10800000">
            <a:off x="57143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1046" name="Shape 1046"/>
          <p:cNvCxnSpPr>
            <a:stCxn id="1028" idx="0"/>
            <a:endCxn id="1035" idx="2"/>
          </p:cNvCxnSpPr>
          <p:nvPr/>
        </p:nvCxnSpPr>
        <p:spPr>
          <a:xfrm rot="10800000">
            <a:off x="64894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1047" name="Shape 1047"/>
          <p:cNvCxnSpPr>
            <a:stCxn id="1030" idx="0"/>
            <a:endCxn id="1036" idx="2"/>
          </p:cNvCxnSpPr>
          <p:nvPr/>
        </p:nvCxnSpPr>
        <p:spPr>
          <a:xfrm rot="10800000">
            <a:off x="72645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1048" name="Shape 1048"/>
          <p:cNvCxnSpPr>
            <a:stCxn id="1032" idx="0"/>
            <a:endCxn id="1037" idx="2"/>
          </p:cNvCxnSpPr>
          <p:nvPr/>
        </p:nvCxnSpPr>
        <p:spPr>
          <a:xfrm rot="10800000">
            <a:off x="8039625" y="2205581"/>
            <a:ext cx="0" cy="404400"/>
          </a:xfrm>
          <a:prstGeom prst="straightConnector1">
            <a:avLst/>
          </a:prstGeom>
          <a:noFill/>
          <a:ln cap="flat" cmpd="sng" w="19050">
            <a:solidFill>
              <a:schemeClr val="dk2"/>
            </a:solidFill>
            <a:prstDash val="solid"/>
            <a:round/>
            <a:headEnd len="lg" w="lg" type="none"/>
            <a:tailEnd len="lg" w="lg" type="triangle"/>
          </a:ln>
        </p:spPr>
      </p:cxnSp>
      <p:grpSp>
        <p:nvGrpSpPr>
          <p:cNvPr id="1049" name="Shape 1049"/>
          <p:cNvGrpSpPr/>
          <p:nvPr/>
        </p:nvGrpSpPr>
        <p:grpSpPr>
          <a:xfrm>
            <a:off x="270025" y="2609981"/>
            <a:ext cx="2745900" cy="2324093"/>
            <a:chOff x="498625" y="2609981"/>
            <a:chExt cx="2745900" cy="2324093"/>
          </a:xfrm>
        </p:grpSpPr>
        <p:sp>
          <p:nvSpPr>
            <p:cNvPr id="1050" name="Shape 1050"/>
            <p:cNvSpPr/>
            <p:nvPr/>
          </p:nvSpPr>
          <p:spPr>
            <a:xfrm>
              <a:off x="4986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1" name="Shape 1051"/>
            <p:cNvSpPr/>
            <p:nvPr/>
          </p:nvSpPr>
          <p:spPr>
            <a:xfrm>
              <a:off x="4986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1052" name="Shape 1052"/>
            <p:cNvSpPr/>
            <p:nvPr/>
          </p:nvSpPr>
          <p:spPr>
            <a:xfrm>
              <a:off x="12737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53" name="Shape 1053"/>
            <p:cNvSpPr/>
            <p:nvPr/>
          </p:nvSpPr>
          <p:spPr>
            <a:xfrm>
              <a:off x="12737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1054" name="Shape 1054"/>
            <p:cNvSpPr/>
            <p:nvPr/>
          </p:nvSpPr>
          <p:spPr>
            <a:xfrm>
              <a:off x="20488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55" name="Shape 1055"/>
            <p:cNvSpPr/>
            <p:nvPr/>
          </p:nvSpPr>
          <p:spPr>
            <a:xfrm>
              <a:off x="20488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1056" name="Shape 1056"/>
            <p:cNvSpPr/>
            <p:nvPr/>
          </p:nvSpPr>
          <p:spPr>
            <a:xfrm>
              <a:off x="28239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057" name="Shape 1057"/>
            <p:cNvSpPr/>
            <p:nvPr/>
          </p:nvSpPr>
          <p:spPr>
            <a:xfrm>
              <a:off x="28239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cxnSp>
          <p:nvCxnSpPr>
            <p:cNvPr id="1058" name="Shape 1058"/>
            <p:cNvCxnSpPr>
              <a:stCxn id="1050" idx="3"/>
              <a:endCxn id="1052" idx="1"/>
            </p:cNvCxnSpPr>
            <p:nvPr/>
          </p:nvCxnSpPr>
          <p:spPr>
            <a:xfrm>
              <a:off x="9192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059" name="Shape 1059"/>
            <p:cNvCxnSpPr>
              <a:stCxn id="1052" idx="3"/>
              <a:endCxn id="1054" idx="1"/>
            </p:cNvCxnSpPr>
            <p:nvPr/>
          </p:nvCxnSpPr>
          <p:spPr>
            <a:xfrm>
              <a:off x="16943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060" name="Shape 1060"/>
            <p:cNvCxnSpPr>
              <a:stCxn id="1054" idx="3"/>
              <a:endCxn id="1056" idx="1"/>
            </p:cNvCxnSpPr>
            <p:nvPr/>
          </p:nvCxnSpPr>
          <p:spPr>
            <a:xfrm>
              <a:off x="24694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061" name="Shape 1061"/>
            <p:cNvCxnSpPr>
              <a:stCxn id="1051" idx="0"/>
              <a:endCxn id="1050" idx="2"/>
            </p:cNvCxnSpPr>
            <p:nvPr/>
          </p:nvCxnSpPr>
          <p:spPr>
            <a:xfrm rot="10800000">
              <a:off x="7089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062" name="Shape 1062"/>
            <p:cNvCxnSpPr>
              <a:stCxn id="1053" idx="0"/>
              <a:endCxn id="1052" idx="2"/>
            </p:cNvCxnSpPr>
            <p:nvPr/>
          </p:nvCxnSpPr>
          <p:spPr>
            <a:xfrm rot="10800000">
              <a:off x="14840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063" name="Shape 1063"/>
            <p:cNvCxnSpPr>
              <a:stCxn id="1055" idx="0"/>
              <a:endCxn id="1054" idx="2"/>
            </p:cNvCxnSpPr>
            <p:nvPr/>
          </p:nvCxnSpPr>
          <p:spPr>
            <a:xfrm rot="10800000">
              <a:off x="22591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064" name="Shape 1064"/>
            <p:cNvCxnSpPr>
              <a:stCxn id="1057" idx="0"/>
              <a:endCxn id="1056" idx="2"/>
            </p:cNvCxnSpPr>
            <p:nvPr/>
          </p:nvCxnSpPr>
          <p:spPr>
            <a:xfrm rot="10800000">
              <a:off x="3034225" y="3461887"/>
              <a:ext cx="0" cy="404700"/>
            </a:xfrm>
            <a:prstGeom prst="straightConnector1">
              <a:avLst/>
            </a:prstGeom>
            <a:noFill/>
            <a:ln cap="flat" cmpd="sng" w="19050">
              <a:solidFill>
                <a:schemeClr val="dk2"/>
              </a:solidFill>
              <a:prstDash val="solid"/>
              <a:round/>
              <a:headEnd len="lg" w="lg" type="none"/>
              <a:tailEnd len="lg" w="lg" type="triangle"/>
            </a:ln>
          </p:spPr>
        </p:cxnSp>
        <p:sp>
          <p:nvSpPr>
            <p:cNvPr id="1065" name="Shape 1065"/>
            <p:cNvSpPr txBox="1"/>
            <p:nvPr/>
          </p:nvSpPr>
          <p:spPr>
            <a:xfrm>
              <a:off x="744925" y="4540475"/>
              <a:ext cx="2079000" cy="393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434343"/>
                  </a:solidFill>
                </a:rPr>
                <a:t>Encoder</a:t>
              </a:r>
            </a:p>
          </p:txBody>
        </p:sp>
      </p:grpSp>
      <p:sp>
        <p:nvSpPr>
          <p:cNvPr id="1066" name="Shape 1066"/>
          <p:cNvSpPr txBox="1"/>
          <p:nvPr/>
        </p:nvSpPr>
        <p:spPr>
          <a:xfrm>
            <a:off x="5926525" y="4540475"/>
            <a:ext cx="2079000" cy="393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434343"/>
                </a:solidFill>
              </a:rPr>
              <a:t>Decoder</a:t>
            </a:r>
          </a:p>
        </p:txBody>
      </p:sp>
      <p:sp>
        <p:nvSpPr>
          <p:cNvPr id="1067" name="Shape 1067"/>
          <p:cNvSpPr/>
          <p:nvPr/>
        </p:nvSpPr>
        <p:spPr>
          <a:xfrm>
            <a:off x="3346225" y="1474075"/>
            <a:ext cx="1726200" cy="1559400"/>
          </a:xfrm>
          <a:prstGeom prst="ellipse">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600">
                <a:solidFill>
                  <a:srgbClr val="434343"/>
                </a:solidFill>
              </a:rPr>
              <a:t>Attention</a:t>
            </a:r>
            <a:r>
              <a:rPr lang="en" sz="1600">
                <a:solidFill>
                  <a:srgbClr val="434343"/>
                </a:solidFill>
              </a:rPr>
              <a:t> Based Embedding</a:t>
            </a:r>
          </a:p>
        </p:txBody>
      </p:sp>
      <p:cxnSp>
        <p:nvCxnSpPr>
          <p:cNvPr id="1068" name="Shape 1068"/>
          <p:cNvCxnSpPr>
            <a:stCxn id="1050" idx="0"/>
            <a:endCxn id="1067" idx="2"/>
          </p:cNvCxnSpPr>
          <p:nvPr/>
        </p:nvCxnSpPr>
        <p:spPr>
          <a:xfrm flipH="1" rot="10800000">
            <a:off x="480325" y="2253881"/>
            <a:ext cx="2865900" cy="356100"/>
          </a:xfrm>
          <a:prstGeom prst="straightConnector1">
            <a:avLst/>
          </a:prstGeom>
          <a:noFill/>
          <a:ln cap="flat" cmpd="sng" w="19050">
            <a:solidFill>
              <a:schemeClr val="dk2"/>
            </a:solidFill>
            <a:prstDash val="solid"/>
            <a:round/>
            <a:headEnd len="lg" w="lg" type="none"/>
            <a:tailEnd len="lg" w="lg" type="triangle"/>
          </a:ln>
        </p:spPr>
      </p:cxnSp>
      <p:cxnSp>
        <p:nvCxnSpPr>
          <p:cNvPr id="1069" name="Shape 1069"/>
          <p:cNvCxnSpPr>
            <a:stCxn id="1052" idx="0"/>
            <a:endCxn id="1067" idx="2"/>
          </p:cNvCxnSpPr>
          <p:nvPr/>
        </p:nvCxnSpPr>
        <p:spPr>
          <a:xfrm flipH="1" rot="10800000">
            <a:off x="1255425" y="2253881"/>
            <a:ext cx="2090700" cy="356100"/>
          </a:xfrm>
          <a:prstGeom prst="straightConnector1">
            <a:avLst/>
          </a:prstGeom>
          <a:noFill/>
          <a:ln cap="flat" cmpd="sng" w="19050">
            <a:solidFill>
              <a:schemeClr val="dk2"/>
            </a:solidFill>
            <a:prstDash val="solid"/>
            <a:round/>
            <a:headEnd len="lg" w="lg" type="none"/>
            <a:tailEnd len="lg" w="lg" type="triangle"/>
          </a:ln>
        </p:spPr>
      </p:cxnSp>
      <p:cxnSp>
        <p:nvCxnSpPr>
          <p:cNvPr id="1070" name="Shape 1070"/>
          <p:cNvCxnSpPr>
            <a:stCxn id="1054" idx="0"/>
            <a:endCxn id="1067" idx="2"/>
          </p:cNvCxnSpPr>
          <p:nvPr/>
        </p:nvCxnSpPr>
        <p:spPr>
          <a:xfrm flipH="1" rot="10800000">
            <a:off x="2030525" y="2253881"/>
            <a:ext cx="1315800" cy="356100"/>
          </a:xfrm>
          <a:prstGeom prst="straightConnector1">
            <a:avLst/>
          </a:prstGeom>
          <a:noFill/>
          <a:ln cap="flat" cmpd="sng" w="19050">
            <a:solidFill>
              <a:schemeClr val="dk2"/>
            </a:solidFill>
            <a:prstDash val="solid"/>
            <a:round/>
            <a:headEnd len="lg" w="lg" type="none"/>
            <a:tailEnd len="lg" w="lg" type="triangle"/>
          </a:ln>
        </p:spPr>
      </p:cxnSp>
      <p:cxnSp>
        <p:nvCxnSpPr>
          <p:cNvPr id="1071" name="Shape 1071"/>
          <p:cNvCxnSpPr>
            <a:stCxn id="1056" idx="0"/>
            <a:endCxn id="1067" idx="2"/>
          </p:cNvCxnSpPr>
          <p:nvPr/>
        </p:nvCxnSpPr>
        <p:spPr>
          <a:xfrm flipH="1" rot="10800000">
            <a:off x="2805625" y="2253881"/>
            <a:ext cx="540600" cy="356100"/>
          </a:xfrm>
          <a:prstGeom prst="straightConnector1">
            <a:avLst/>
          </a:prstGeom>
          <a:noFill/>
          <a:ln cap="flat" cmpd="sng" w="19050">
            <a:solidFill>
              <a:schemeClr val="dk2"/>
            </a:solidFill>
            <a:prstDash val="solid"/>
            <a:round/>
            <a:headEnd len="lg" w="lg" type="none"/>
            <a:tailEnd len="lg" w="lg" type="triangle"/>
          </a:ln>
        </p:spPr>
      </p:cxnSp>
      <p:cxnSp>
        <p:nvCxnSpPr>
          <p:cNvPr id="1072" name="Shape 1072"/>
          <p:cNvCxnSpPr>
            <a:stCxn id="1028" idx="1"/>
          </p:cNvCxnSpPr>
          <p:nvPr/>
        </p:nvCxnSpPr>
        <p:spPr>
          <a:xfrm rot="10800000">
            <a:off x="5048825" y="2459381"/>
            <a:ext cx="1230300" cy="576600"/>
          </a:xfrm>
          <a:prstGeom prst="straightConnector1">
            <a:avLst/>
          </a:prstGeom>
          <a:noFill/>
          <a:ln cap="flat" cmpd="sng" w="19050">
            <a:solidFill>
              <a:schemeClr val="dk2"/>
            </a:solidFill>
            <a:prstDash val="solid"/>
            <a:round/>
            <a:headEnd len="lg" w="lg" type="none"/>
            <a:tailEnd len="lg" w="lg" type="triangle"/>
          </a:ln>
        </p:spPr>
      </p:cxnSp>
      <p:sp>
        <p:nvSpPr>
          <p:cNvPr id="1073" name="Shape 1073"/>
          <p:cNvSpPr/>
          <p:nvPr/>
        </p:nvSpPr>
        <p:spPr>
          <a:xfrm>
            <a:off x="3999025" y="3664256"/>
            <a:ext cx="420600" cy="8520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cxnSp>
        <p:nvCxnSpPr>
          <p:cNvPr id="1074" name="Shape 1074"/>
          <p:cNvCxnSpPr>
            <a:stCxn id="1067" idx="4"/>
            <a:endCxn id="1073" idx="0"/>
          </p:cNvCxnSpPr>
          <p:nvPr/>
        </p:nvCxnSpPr>
        <p:spPr>
          <a:xfrm>
            <a:off x="4209325" y="3033475"/>
            <a:ext cx="0" cy="630900"/>
          </a:xfrm>
          <a:prstGeom prst="straightConnector1">
            <a:avLst/>
          </a:prstGeom>
          <a:noFill/>
          <a:ln cap="flat" cmpd="sng" w="19050">
            <a:solidFill>
              <a:schemeClr val="dk2"/>
            </a:solidFill>
            <a:prstDash val="solid"/>
            <a:round/>
            <a:headEnd len="lg" w="lg" type="none"/>
            <a:tailEnd len="lg" w="lg" type="triangle"/>
          </a:ln>
        </p:spPr>
      </p:cxnSp>
      <p:sp>
        <p:nvSpPr>
          <p:cNvPr id="1075" name="Shape 1075"/>
          <p:cNvSpPr txBox="1"/>
          <p:nvPr/>
        </p:nvSpPr>
        <p:spPr>
          <a:xfrm>
            <a:off x="3523600" y="4540475"/>
            <a:ext cx="1466100" cy="413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34343"/>
                </a:solidFill>
              </a:rPr>
              <a:t>f(input, h</a:t>
            </a:r>
            <a:r>
              <a:rPr baseline="-25000" lang="en" sz="1800">
                <a:solidFill>
                  <a:srgbClr val="434343"/>
                </a:solidFill>
              </a:rPr>
              <a:t>2</a:t>
            </a:r>
            <a:r>
              <a:rPr lang="en" sz="1800">
                <a:solidFill>
                  <a:srgbClr val="434343"/>
                </a:solidFill>
              </a:rPr>
              <a:t>)</a:t>
            </a:r>
          </a:p>
        </p:txBody>
      </p:sp>
      <p:cxnSp>
        <p:nvCxnSpPr>
          <p:cNvPr id="1076" name="Shape 1076"/>
          <p:cNvCxnSpPr>
            <a:stCxn id="1073" idx="3"/>
            <a:endCxn id="1035" idx="2"/>
          </p:cNvCxnSpPr>
          <p:nvPr/>
        </p:nvCxnSpPr>
        <p:spPr>
          <a:xfrm flipH="1" rot="10800000">
            <a:off x="4419625" y="2205356"/>
            <a:ext cx="2069700" cy="1884900"/>
          </a:xfrm>
          <a:prstGeom prst="straightConnector1">
            <a:avLst/>
          </a:prstGeom>
          <a:noFill/>
          <a:ln cap="flat" cmpd="sng" w="19050">
            <a:solidFill>
              <a:schemeClr val="dk2"/>
            </a:solidFill>
            <a:prstDash val="solid"/>
            <a:round/>
            <a:headEnd len="lg" w="lg" type="none"/>
            <a:tailEnd len="lg" w="lg" type="triangle"/>
          </a:ln>
        </p:spPr>
      </p:cxnSp>
      <p:cxnSp>
        <p:nvCxnSpPr>
          <p:cNvPr id="1077" name="Shape 1077"/>
          <p:cNvCxnSpPr>
            <a:stCxn id="1073" idx="3"/>
            <a:endCxn id="1030" idx="1"/>
          </p:cNvCxnSpPr>
          <p:nvPr/>
        </p:nvCxnSpPr>
        <p:spPr>
          <a:xfrm flipH="1" rot="10800000">
            <a:off x="4419625" y="3036056"/>
            <a:ext cx="2634600" cy="1054200"/>
          </a:xfrm>
          <a:prstGeom prst="straightConnector1">
            <a:avLst/>
          </a:prstGeom>
          <a:noFill/>
          <a:ln cap="flat" cmpd="sng" w="19050">
            <a:solidFill>
              <a:schemeClr val="dk2"/>
            </a:solidFill>
            <a:prstDash val="solid"/>
            <a:round/>
            <a:headEnd len="lg" w="lg" type="none"/>
            <a:tailEnd len="lg" w="lg" type="triangle"/>
          </a:ln>
        </p:spPr>
      </p:cxnSp>
      <p:sp>
        <p:nvSpPr>
          <p:cNvPr id="1078" name="Shape 1078"/>
          <p:cNvSpPr txBox="1"/>
          <p:nvPr/>
        </p:nvSpPr>
        <p:spPr>
          <a:xfrm>
            <a:off x="94600" y="4819000"/>
            <a:ext cx="6184500" cy="248400"/>
          </a:xfrm>
          <a:prstGeom prst="rect">
            <a:avLst/>
          </a:prstGeom>
          <a:noFill/>
          <a:ln>
            <a:noFill/>
          </a:ln>
        </p:spPr>
        <p:txBody>
          <a:bodyPr anchorCtr="0" anchor="t" bIns="91425" lIns="91425" rIns="91425" tIns="91425">
            <a:noAutofit/>
          </a:bodyPr>
          <a:lstStyle/>
          <a:p>
            <a:pPr indent="-228600" lvl="0" marL="457200">
              <a:spcBef>
                <a:spcPts val="0"/>
              </a:spcBef>
              <a:buChar char="●"/>
            </a:pPr>
            <a:r>
              <a:rPr lang="en"/>
              <a:t>Attention arrows for step 1 omitted</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Shape 1083"/>
          <p:cNvSpPr txBox="1"/>
          <p:nvPr>
            <p:ph idx="1" type="body"/>
          </p:nvPr>
        </p:nvSpPr>
        <p:spPr>
          <a:xfrm>
            <a:off x="182775" y="846575"/>
            <a:ext cx="8778300" cy="1364700"/>
          </a:xfrm>
          <a:prstGeom prst="rect">
            <a:avLst/>
          </a:prstGeom>
        </p:spPr>
        <p:txBody>
          <a:bodyPr anchorCtr="0" anchor="t" bIns="91425" lIns="91425" rIns="91425" tIns="91425">
            <a:noAutofit/>
          </a:bodyPr>
          <a:lstStyle/>
          <a:p>
            <a:pPr indent="-381000" lvl="0" marL="457200" rtl="0">
              <a:spcBef>
                <a:spcPts val="0"/>
              </a:spcBef>
              <a:buSzPct val="100000"/>
            </a:pPr>
            <a:r>
              <a:rPr lang="en" sz="2400"/>
              <a:t>Embedding used to predict output, and compute next hidden state</a:t>
            </a:r>
          </a:p>
        </p:txBody>
      </p:sp>
      <p:sp>
        <p:nvSpPr>
          <p:cNvPr id="1084" name="Shape 1084"/>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solidFill>
                  <a:schemeClr val="dk2"/>
                </a:solidFill>
                <a:latin typeface="Arial"/>
                <a:ea typeface="Arial"/>
                <a:cs typeface="Arial"/>
                <a:sym typeface="Arial"/>
              </a:rPr>
              <a:t>Seq2Seq with Attention</a:t>
            </a:r>
          </a:p>
        </p:txBody>
      </p:sp>
      <p:sp>
        <p:nvSpPr>
          <p:cNvPr id="1085" name="Shape 1085"/>
          <p:cNvSpPr/>
          <p:nvPr/>
        </p:nvSpPr>
        <p:spPr>
          <a:xfrm>
            <a:off x="55040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solidFill>
                  <a:schemeClr val="dk1"/>
                </a:solidFill>
              </a:rPr>
              <a:t>h</a:t>
            </a:r>
            <a:r>
              <a:rPr baseline="-25000" lang="en" sz="1800">
                <a:solidFill>
                  <a:schemeClr val="dk1"/>
                </a:solidFill>
              </a:rPr>
              <a:t>1</a:t>
            </a:r>
          </a:p>
        </p:txBody>
      </p:sp>
      <p:sp>
        <p:nvSpPr>
          <p:cNvPr id="1086" name="Shape 1086"/>
          <p:cNvSpPr/>
          <p:nvPr/>
        </p:nvSpPr>
        <p:spPr>
          <a:xfrm>
            <a:off x="55040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__</a:t>
            </a:r>
          </a:p>
        </p:txBody>
      </p:sp>
      <p:sp>
        <p:nvSpPr>
          <p:cNvPr id="1087" name="Shape 1087"/>
          <p:cNvSpPr/>
          <p:nvPr/>
        </p:nvSpPr>
        <p:spPr>
          <a:xfrm>
            <a:off x="62791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solidFill>
                  <a:schemeClr val="dk1"/>
                </a:solidFill>
              </a:rPr>
              <a:t>h</a:t>
            </a:r>
            <a:r>
              <a:rPr baseline="-25000" lang="en" sz="1800">
                <a:solidFill>
                  <a:schemeClr val="dk1"/>
                </a:solidFill>
              </a:rPr>
              <a:t>2</a:t>
            </a:r>
          </a:p>
        </p:txBody>
      </p:sp>
      <p:sp>
        <p:nvSpPr>
          <p:cNvPr id="1088" name="Shape 1088"/>
          <p:cNvSpPr/>
          <p:nvPr/>
        </p:nvSpPr>
        <p:spPr>
          <a:xfrm>
            <a:off x="62791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1089" name="Shape 1089"/>
          <p:cNvSpPr/>
          <p:nvPr/>
        </p:nvSpPr>
        <p:spPr>
          <a:xfrm>
            <a:off x="70542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SzPct val="61111"/>
              <a:buFont typeface="Arial"/>
              <a:buNone/>
            </a:pPr>
            <a:r>
              <a:rPr lang="en" sz="1800">
                <a:solidFill>
                  <a:schemeClr val="dk1"/>
                </a:solidFill>
              </a:rPr>
              <a:t>h</a:t>
            </a:r>
            <a:r>
              <a:rPr baseline="-25000" lang="en" sz="1800">
                <a:solidFill>
                  <a:schemeClr val="dk1"/>
                </a:solidFill>
              </a:rPr>
              <a:t>3</a:t>
            </a:r>
          </a:p>
        </p:txBody>
      </p:sp>
      <p:sp>
        <p:nvSpPr>
          <p:cNvPr id="1090" name="Shape 1090"/>
          <p:cNvSpPr/>
          <p:nvPr/>
        </p:nvSpPr>
        <p:spPr>
          <a:xfrm>
            <a:off x="70542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1091" name="Shape 1091"/>
          <p:cNvSpPr/>
          <p:nvPr/>
        </p:nvSpPr>
        <p:spPr>
          <a:xfrm>
            <a:off x="7829325" y="2609981"/>
            <a:ext cx="420600" cy="852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92" name="Shape 1092"/>
          <p:cNvSpPr/>
          <p:nvPr/>
        </p:nvSpPr>
        <p:spPr>
          <a:xfrm>
            <a:off x="7829325" y="3866587"/>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1093" name="Shape 1093"/>
          <p:cNvSpPr/>
          <p:nvPr/>
        </p:nvSpPr>
        <p:spPr>
          <a:xfrm>
            <a:off x="55040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1094" name="Shape 1094"/>
          <p:cNvSpPr/>
          <p:nvPr/>
        </p:nvSpPr>
        <p:spPr>
          <a:xfrm>
            <a:off x="62791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sp>
        <p:nvSpPr>
          <p:cNvPr id="1095" name="Shape 1095"/>
          <p:cNvSpPr/>
          <p:nvPr/>
        </p:nvSpPr>
        <p:spPr>
          <a:xfrm>
            <a:off x="70542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Z</a:t>
            </a:r>
          </a:p>
        </p:txBody>
      </p:sp>
      <p:sp>
        <p:nvSpPr>
          <p:cNvPr id="1096" name="Shape 1096"/>
          <p:cNvSpPr/>
          <p:nvPr/>
        </p:nvSpPr>
        <p:spPr>
          <a:xfrm>
            <a:off x="7829325" y="1758150"/>
            <a:ext cx="420600" cy="447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Q</a:t>
            </a:r>
          </a:p>
        </p:txBody>
      </p:sp>
      <p:cxnSp>
        <p:nvCxnSpPr>
          <p:cNvPr id="1097" name="Shape 1097"/>
          <p:cNvCxnSpPr>
            <a:stCxn id="1085" idx="3"/>
            <a:endCxn id="1087" idx="1"/>
          </p:cNvCxnSpPr>
          <p:nvPr/>
        </p:nvCxnSpPr>
        <p:spPr>
          <a:xfrm>
            <a:off x="59246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098" name="Shape 1098"/>
          <p:cNvCxnSpPr>
            <a:stCxn id="1087" idx="3"/>
            <a:endCxn id="1089" idx="1"/>
          </p:cNvCxnSpPr>
          <p:nvPr/>
        </p:nvCxnSpPr>
        <p:spPr>
          <a:xfrm>
            <a:off x="66997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099" name="Shape 1099"/>
          <p:cNvCxnSpPr>
            <a:stCxn id="1089" idx="3"/>
            <a:endCxn id="1091" idx="1"/>
          </p:cNvCxnSpPr>
          <p:nvPr/>
        </p:nvCxnSpPr>
        <p:spPr>
          <a:xfrm>
            <a:off x="74748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100" name="Shape 1100"/>
          <p:cNvCxnSpPr>
            <a:stCxn id="1086" idx="0"/>
            <a:endCxn id="1085" idx="2"/>
          </p:cNvCxnSpPr>
          <p:nvPr/>
        </p:nvCxnSpPr>
        <p:spPr>
          <a:xfrm rot="10800000">
            <a:off x="57143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101" name="Shape 1101"/>
          <p:cNvCxnSpPr>
            <a:stCxn id="1088" idx="0"/>
            <a:endCxn id="1087" idx="2"/>
          </p:cNvCxnSpPr>
          <p:nvPr/>
        </p:nvCxnSpPr>
        <p:spPr>
          <a:xfrm rot="10800000">
            <a:off x="64894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102" name="Shape 1102"/>
          <p:cNvCxnSpPr>
            <a:stCxn id="1090" idx="0"/>
            <a:endCxn id="1089" idx="2"/>
          </p:cNvCxnSpPr>
          <p:nvPr/>
        </p:nvCxnSpPr>
        <p:spPr>
          <a:xfrm rot="10800000">
            <a:off x="72645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103" name="Shape 1103"/>
          <p:cNvCxnSpPr>
            <a:stCxn id="1092" idx="0"/>
            <a:endCxn id="1091" idx="2"/>
          </p:cNvCxnSpPr>
          <p:nvPr/>
        </p:nvCxnSpPr>
        <p:spPr>
          <a:xfrm rot="10800000">
            <a:off x="80396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104" name="Shape 1104"/>
          <p:cNvCxnSpPr>
            <a:stCxn id="1085" idx="0"/>
            <a:endCxn id="1093" idx="2"/>
          </p:cNvCxnSpPr>
          <p:nvPr/>
        </p:nvCxnSpPr>
        <p:spPr>
          <a:xfrm rot="10800000">
            <a:off x="57143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1105" name="Shape 1105"/>
          <p:cNvCxnSpPr>
            <a:stCxn id="1087" idx="0"/>
            <a:endCxn id="1094" idx="2"/>
          </p:cNvCxnSpPr>
          <p:nvPr/>
        </p:nvCxnSpPr>
        <p:spPr>
          <a:xfrm rot="10800000">
            <a:off x="64894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1106" name="Shape 1106"/>
          <p:cNvCxnSpPr>
            <a:stCxn id="1089" idx="0"/>
            <a:endCxn id="1095" idx="2"/>
          </p:cNvCxnSpPr>
          <p:nvPr/>
        </p:nvCxnSpPr>
        <p:spPr>
          <a:xfrm rot="10800000">
            <a:off x="7264525" y="2205581"/>
            <a:ext cx="0" cy="404400"/>
          </a:xfrm>
          <a:prstGeom prst="straightConnector1">
            <a:avLst/>
          </a:prstGeom>
          <a:noFill/>
          <a:ln cap="flat" cmpd="sng" w="19050">
            <a:solidFill>
              <a:schemeClr val="dk2"/>
            </a:solidFill>
            <a:prstDash val="solid"/>
            <a:round/>
            <a:headEnd len="lg" w="lg" type="none"/>
            <a:tailEnd len="lg" w="lg" type="triangle"/>
          </a:ln>
        </p:spPr>
      </p:cxnSp>
      <p:cxnSp>
        <p:nvCxnSpPr>
          <p:cNvPr id="1107" name="Shape 1107"/>
          <p:cNvCxnSpPr>
            <a:stCxn id="1091" idx="0"/>
            <a:endCxn id="1096" idx="2"/>
          </p:cNvCxnSpPr>
          <p:nvPr/>
        </p:nvCxnSpPr>
        <p:spPr>
          <a:xfrm rot="10800000">
            <a:off x="8039625" y="2205581"/>
            <a:ext cx="0" cy="404400"/>
          </a:xfrm>
          <a:prstGeom prst="straightConnector1">
            <a:avLst/>
          </a:prstGeom>
          <a:noFill/>
          <a:ln cap="flat" cmpd="sng" w="19050">
            <a:solidFill>
              <a:schemeClr val="dk2"/>
            </a:solidFill>
            <a:prstDash val="solid"/>
            <a:round/>
            <a:headEnd len="lg" w="lg" type="none"/>
            <a:tailEnd len="lg" w="lg" type="triangle"/>
          </a:ln>
        </p:spPr>
      </p:cxnSp>
      <p:grpSp>
        <p:nvGrpSpPr>
          <p:cNvPr id="1108" name="Shape 1108"/>
          <p:cNvGrpSpPr/>
          <p:nvPr/>
        </p:nvGrpSpPr>
        <p:grpSpPr>
          <a:xfrm>
            <a:off x="270025" y="2609981"/>
            <a:ext cx="2745900" cy="2324093"/>
            <a:chOff x="498625" y="2609981"/>
            <a:chExt cx="2745900" cy="2324093"/>
          </a:xfrm>
        </p:grpSpPr>
        <p:sp>
          <p:nvSpPr>
            <p:cNvPr id="1109" name="Shape 1109"/>
            <p:cNvSpPr/>
            <p:nvPr/>
          </p:nvSpPr>
          <p:spPr>
            <a:xfrm>
              <a:off x="4986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10" name="Shape 1110"/>
            <p:cNvSpPr/>
            <p:nvPr/>
          </p:nvSpPr>
          <p:spPr>
            <a:xfrm>
              <a:off x="4986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A</a:t>
              </a:r>
            </a:p>
          </p:txBody>
        </p:sp>
        <p:sp>
          <p:nvSpPr>
            <p:cNvPr id="1111" name="Shape 1111"/>
            <p:cNvSpPr/>
            <p:nvPr/>
          </p:nvSpPr>
          <p:spPr>
            <a:xfrm>
              <a:off x="12737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112" name="Shape 1112"/>
            <p:cNvSpPr/>
            <p:nvPr/>
          </p:nvSpPr>
          <p:spPr>
            <a:xfrm>
              <a:off x="12737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B</a:t>
              </a:r>
            </a:p>
          </p:txBody>
        </p:sp>
        <p:sp>
          <p:nvSpPr>
            <p:cNvPr id="1113" name="Shape 1113"/>
            <p:cNvSpPr/>
            <p:nvPr/>
          </p:nvSpPr>
          <p:spPr>
            <a:xfrm>
              <a:off x="20488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114" name="Shape 1114"/>
            <p:cNvSpPr/>
            <p:nvPr/>
          </p:nvSpPr>
          <p:spPr>
            <a:xfrm>
              <a:off x="20488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C</a:t>
              </a:r>
            </a:p>
          </p:txBody>
        </p:sp>
        <p:sp>
          <p:nvSpPr>
            <p:cNvPr id="1115" name="Shape 1115"/>
            <p:cNvSpPr/>
            <p:nvPr/>
          </p:nvSpPr>
          <p:spPr>
            <a:xfrm>
              <a:off x="2823925" y="2609981"/>
              <a:ext cx="420600" cy="8520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116" name="Shape 1116"/>
            <p:cNvSpPr/>
            <p:nvPr/>
          </p:nvSpPr>
          <p:spPr>
            <a:xfrm>
              <a:off x="2823925" y="3866587"/>
              <a:ext cx="420600" cy="447300"/>
            </a:xfrm>
            <a:prstGeom prst="rect">
              <a:avLst/>
            </a:prstGeom>
            <a:solidFill>
              <a:srgbClr val="D0E0E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D</a:t>
              </a:r>
            </a:p>
          </p:txBody>
        </p:sp>
        <p:cxnSp>
          <p:nvCxnSpPr>
            <p:cNvPr id="1117" name="Shape 1117"/>
            <p:cNvCxnSpPr>
              <a:stCxn id="1109" idx="3"/>
              <a:endCxn id="1111" idx="1"/>
            </p:cNvCxnSpPr>
            <p:nvPr/>
          </p:nvCxnSpPr>
          <p:spPr>
            <a:xfrm>
              <a:off x="9192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118" name="Shape 1118"/>
            <p:cNvCxnSpPr>
              <a:stCxn id="1111" idx="3"/>
              <a:endCxn id="1113" idx="1"/>
            </p:cNvCxnSpPr>
            <p:nvPr/>
          </p:nvCxnSpPr>
          <p:spPr>
            <a:xfrm>
              <a:off x="16943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119" name="Shape 1119"/>
            <p:cNvCxnSpPr>
              <a:stCxn id="1113" idx="3"/>
              <a:endCxn id="1115" idx="1"/>
            </p:cNvCxnSpPr>
            <p:nvPr/>
          </p:nvCxnSpPr>
          <p:spPr>
            <a:xfrm>
              <a:off x="2469425" y="3035981"/>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120" name="Shape 1120"/>
            <p:cNvCxnSpPr>
              <a:stCxn id="1110" idx="0"/>
              <a:endCxn id="1109" idx="2"/>
            </p:cNvCxnSpPr>
            <p:nvPr/>
          </p:nvCxnSpPr>
          <p:spPr>
            <a:xfrm rot="10800000">
              <a:off x="7089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121" name="Shape 1121"/>
            <p:cNvCxnSpPr>
              <a:stCxn id="1112" idx="0"/>
              <a:endCxn id="1111" idx="2"/>
            </p:cNvCxnSpPr>
            <p:nvPr/>
          </p:nvCxnSpPr>
          <p:spPr>
            <a:xfrm rot="10800000">
              <a:off x="14840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122" name="Shape 1122"/>
            <p:cNvCxnSpPr>
              <a:stCxn id="1114" idx="0"/>
              <a:endCxn id="1113" idx="2"/>
            </p:cNvCxnSpPr>
            <p:nvPr/>
          </p:nvCxnSpPr>
          <p:spPr>
            <a:xfrm rot="10800000">
              <a:off x="2259125" y="3461887"/>
              <a:ext cx="0" cy="404700"/>
            </a:xfrm>
            <a:prstGeom prst="straightConnector1">
              <a:avLst/>
            </a:prstGeom>
            <a:noFill/>
            <a:ln cap="flat" cmpd="sng" w="19050">
              <a:solidFill>
                <a:schemeClr val="dk2"/>
              </a:solidFill>
              <a:prstDash val="solid"/>
              <a:round/>
              <a:headEnd len="lg" w="lg" type="none"/>
              <a:tailEnd len="lg" w="lg" type="triangle"/>
            </a:ln>
          </p:spPr>
        </p:cxnSp>
        <p:cxnSp>
          <p:nvCxnSpPr>
            <p:cNvPr id="1123" name="Shape 1123"/>
            <p:cNvCxnSpPr>
              <a:stCxn id="1116" idx="0"/>
              <a:endCxn id="1115" idx="2"/>
            </p:cNvCxnSpPr>
            <p:nvPr/>
          </p:nvCxnSpPr>
          <p:spPr>
            <a:xfrm rot="10800000">
              <a:off x="3034225" y="3461887"/>
              <a:ext cx="0" cy="404700"/>
            </a:xfrm>
            <a:prstGeom prst="straightConnector1">
              <a:avLst/>
            </a:prstGeom>
            <a:noFill/>
            <a:ln cap="flat" cmpd="sng" w="19050">
              <a:solidFill>
                <a:schemeClr val="dk2"/>
              </a:solidFill>
              <a:prstDash val="solid"/>
              <a:round/>
              <a:headEnd len="lg" w="lg" type="none"/>
              <a:tailEnd len="lg" w="lg" type="triangle"/>
            </a:ln>
          </p:spPr>
        </p:cxnSp>
        <p:sp>
          <p:nvSpPr>
            <p:cNvPr id="1124" name="Shape 1124"/>
            <p:cNvSpPr txBox="1"/>
            <p:nvPr/>
          </p:nvSpPr>
          <p:spPr>
            <a:xfrm>
              <a:off x="744925" y="4540475"/>
              <a:ext cx="2079000" cy="393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434343"/>
                  </a:solidFill>
                </a:rPr>
                <a:t>Encoder</a:t>
              </a:r>
            </a:p>
          </p:txBody>
        </p:sp>
      </p:grpSp>
      <p:sp>
        <p:nvSpPr>
          <p:cNvPr id="1125" name="Shape 1125"/>
          <p:cNvSpPr txBox="1"/>
          <p:nvPr/>
        </p:nvSpPr>
        <p:spPr>
          <a:xfrm>
            <a:off x="5926525" y="4540475"/>
            <a:ext cx="2079000" cy="3936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434343"/>
                </a:solidFill>
              </a:rPr>
              <a:t>Decoder</a:t>
            </a:r>
          </a:p>
        </p:txBody>
      </p:sp>
      <p:sp>
        <p:nvSpPr>
          <p:cNvPr id="1126" name="Shape 1126"/>
          <p:cNvSpPr/>
          <p:nvPr/>
        </p:nvSpPr>
        <p:spPr>
          <a:xfrm>
            <a:off x="3346225" y="1474075"/>
            <a:ext cx="1726200" cy="1559400"/>
          </a:xfrm>
          <a:prstGeom prst="ellipse">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600">
                <a:solidFill>
                  <a:srgbClr val="434343"/>
                </a:solidFill>
              </a:rPr>
              <a:t>Attention</a:t>
            </a:r>
            <a:r>
              <a:rPr lang="en" sz="1600">
                <a:solidFill>
                  <a:srgbClr val="434343"/>
                </a:solidFill>
              </a:rPr>
              <a:t> Based Embedding</a:t>
            </a:r>
          </a:p>
        </p:txBody>
      </p:sp>
      <p:cxnSp>
        <p:nvCxnSpPr>
          <p:cNvPr id="1127" name="Shape 1127"/>
          <p:cNvCxnSpPr>
            <a:stCxn id="1109" idx="0"/>
            <a:endCxn id="1126" idx="2"/>
          </p:cNvCxnSpPr>
          <p:nvPr/>
        </p:nvCxnSpPr>
        <p:spPr>
          <a:xfrm flipH="1" rot="10800000">
            <a:off x="480325" y="2253881"/>
            <a:ext cx="2865900" cy="356100"/>
          </a:xfrm>
          <a:prstGeom prst="straightConnector1">
            <a:avLst/>
          </a:prstGeom>
          <a:noFill/>
          <a:ln cap="flat" cmpd="sng" w="19050">
            <a:solidFill>
              <a:schemeClr val="dk2"/>
            </a:solidFill>
            <a:prstDash val="solid"/>
            <a:round/>
            <a:headEnd len="lg" w="lg" type="none"/>
            <a:tailEnd len="lg" w="lg" type="triangle"/>
          </a:ln>
        </p:spPr>
      </p:cxnSp>
      <p:cxnSp>
        <p:nvCxnSpPr>
          <p:cNvPr id="1128" name="Shape 1128"/>
          <p:cNvCxnSpPr>
            <a:stCxn id="1111" idx="0"/>
            <a:endCxn id="1126" idx="2"/>
          </p:cNvCxnSpPr>
          <p:nvPr/>
        </p:nvCxnSpPr>
        <p:spPr>
          <a:xfrm flipH="1" rot="10800000">
            <a:off x="1255425" y="2253881"/>
            <a:ext cx="2090700" cy="356100"/>
          </a:xfrm>
          <a:prstGeom prst="straightConnector1">
            <a:avLst/>
          </a:prstGeom>
          <a:noFill/>
          <a:ln cap="flat" cmpd="sng" w="19050">
            <a:solidFill>
              <a:schemeClr val="dk2"/>
            </a:solidFill>
            <a:prstDash val="solid"/>
            <a:round/>
            <a:headEnd len="lg" w="lg" type="none"/>
            <a:tailEnd len="lg" w="lg" type="triangle"/>
          </a:ln>
        </p:spPr>
      </p:cxnSp>
      <p:cxnSp>
        <p:nvCxnSpPr>
          <p:cNvPr id="1129" name="Shape 1129"/>
          <p:cNvCxnSpPr>
            <a:stCxn id="1113" idx="0"/>
            <a:endCxn id="1126" idx="2"/>
          </p:cNvCxnSpPr>
          <p:nvPr/>
        </p:nvCxnSpPr>
        <p:spPr>
          <a:xfrm flipH="1" rot="10800000">
            <a:off x="2030525" y="2253881"/>
            <a:ext cx="1315800" cy="356100"/>
          </a:xfrm>
          <a:prstGeom prst="straightConnector1">
            <a:avLst/>
          </a:prstGeom>
          <a:noFill/>
          <a:ln cap="flat" cmpd="sng" w="19050">
            <a:solidFill>
              <a:schemeClr val="dk2"/>
            </a:solidFill>
            <a:prstDash val="solid"/>
            <a:round/>
            <a:headEnd len="lg" w="lg" type="none"/>
            <a:tailEnd len="lg" w="lg" type="triangle"/>
          </a:ln>
        </p:spPr>
      </p:cxnSp>
      <p:cxnSp>
        <p:nvCxnSpPr>
          <p:cNvPr id="1130" name="Shape 1130"/>
          <p:cNvCxnSpPr>
            <a:stCxn id="1115" idx="0"/>
            <a:endCxn id="1126" idx="2"/>
          </p:cNvCxnSpPr>
          <p:nvPr/>
        </p:nvCxnSpPr>
        <p:spPr>
          <a:xfrm flipH="1" rot="10800000">
            <a:off x="2805625" y="2253881"/>
            <a:ext cx="540600" cy="356100"/>
          </a:xfrm>
          <a:prstGeom prst="straightConnector1">
            <a:avLst/>
          </a:prstGeom>
          <a:noFill/>
          <a:ln cap="flat" cmpd="sng" w="19050">
            <a:solidFill>
              <a:schemeClr val="dk2"/>
            </a:solidFill>
            <a:prstDash val="solid"/>
            <a:round/>
            <a:headEnd len="lg" w="lg" type="none"/>
            <a:tailEnd len="lg" w="lg" type="triangle"/>
          </a:ln>
        </p:spPr>
      </p:cxnSp>
      <p:cxnSp>
        <p:nvCxnSpPr>
          <p:cNvPr id="1131" name="Shape 1131"/>
          <p:cNvCxnSpPr>
            <a:stCxn id="1089" idx="1"/>
          </p:cNvCxnSpPr>
          <p:nvPr/>
        </p:nvCxnSpPr>
        <p:spPr>
          <a:xfrm rot="10800000">
            <a:off x="5048725" y="2459381"/>
            <a:ext cx="2005500" cy="576600"/>
          </a:xfrm>
          <a:prstGeom prst="straightConnector1">
            <a:avLst/>
          </a:prstGeom>
          <a:noFill/>
          <a:ln cap="flat" cmpd="sng" w="19050">
            <a:solidFill>
              <a:schemeClr val="dk2"/>
            </a:solidFill>
            <a:prstDash val="solid"/>
            <a:round/>
            <a:headEnd len="lg" w="lg" type="none"/>
            <a:tailEnd len="lg" w="lg" type="triangle"/>
          </a:ln>
        </p:spPr>
      </p:cxnSp>
      <p:sp>
        <p:nvSpPr>
          <p:cNvPr id="1132" name="Shape 1132"/>
          <p:cNvSpPr/>
          <p:nvPr/>
        </p:nvSpPr>
        <p:spPr>
          <a:xfrm>
            <a:off x="3999025" y="3664256"/>
            <a:ext cx="420600" cy="8520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cxnSp>
        <p:nvCxnSpPr>
          <p:cNvPr id="1133" name="Shape 1133"/>
          <p:cNvCxnSpPr>
            <a:stCxn id="1126" idx="4"/>
            <a:endCxn id="1132" idx="0"/>
          </p:cNvCxnSpPr>
          <p:nvPr/>
        </p:nvCxnSpPr>
        <p:spPr>
          <a:xfrm>
            <a:off x="4209325" y="3033475"/>
            <a:ext cx="0" cy="630900"/>
          </a:xfrm>
          <a:prstGeom prst="straightConnector1">
            <a:avLst/>
          </a:prstGeom>
          <a:noFill/>
          <a:ln cap="flat" cmpd="sng" w="19050">
            <a:solidFill>
              <a:schemeClr val="dk2"/>
            </a:solidFill>
            <a:prstDash val="solid"/>
            <a:round/>
            <a:headEnd len="lg" w="lg" type="none"/>
            <a:tailEnd len="lg" w="lg" type="triangle"/>
          </a:ln>
        </p:spPr>
      </p:cxnSp>
      <p:sp>
        <p:nvSpPr>
          <p:cNvPr id="1134" name="Shape 1134"/>
          <p:cNvSpPr txBox="1"/>
          <p:nvPr/>
        </p:nvSpPr>
        <p:spPr>
          <a:xfrm>
            <a:off x="3523600" y="4540475"/>
            <a:ext cx="1466100" cy="413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34343"/>
                </a:solidFill>
              </a:rPr>
              <a:t>f(input, h</a:t>
            </a:r>
            <a:r>
              <a:rPr baseline="-25000" lang="en" sz="1800">
                <a:solidFill>
                  <a:srgbClr val="434343"/>
                </a:solidFill>
              </a:rPr>
              <a:t>3</a:t>
            </a:r>
            <a:r>
              <a:rPr lang="en" sz="1800">
                <a:solidFill>
                  <a:srgbClr val="434343"/>
                </a:solidFill>
              </a:rPr>
              <a:t>)</a:t>
            </a:r>
          </a:p>
        </p:txBody>
      </p:sp>
      <p:cxnSp>
        <p:nvCxnSpPr>
          <p:cNvPr id="1135" name="Shape 1135"/>
          <p:cNvCxnSpPr>
            <a:stCxn id="1132" idx="3"/>
            <a:endCxn id="1095" idx="2"/>
          </p:cNvCxnSpPr>
          <p:nvPr/>
        </p:nvCxnSpPr>
        <p:spPr>
          <a:xfrm flipH="1" rot="10800000">
            <a:off x="4419625" y="2205356"/>
            <a:ext cx="2844900" cy="1884900"/>
          </a:xfrm>
          <a:prstGeom prst="straightConnector1">
            <a:avLst/>
          </a:prstGeom>
          <a:noFill/>
          <a:ln cap="flat" cmpd="sng" w="19050">
            <a:solidFill>
              <a:schemeClr val="dk2"/>
            </a:solidFill>
            <a:prstDash val="solid"/>
            <a:round/>
            <a:headEnd len="lg" w="lg" type="none"/>
            <a:tailEnd len="lg" w="lg" type="triangle"/>
          </a:ln>
        </p:spPr>
      </p:cxnSp>
      <p:cxnSp>
        <p:nvCxnSpPr>
          <p:cNvPr id="1136" name="Shape 1136"/>
          <p:cNvCxnSpPr>
            <a:stCxn id="1132" idx="3"/>
            <a:endCxn id="1091" idx="1"/>
          </p:cNvCxnSpPr>
          <p:nvPr/>
        </p:nvCxnSpPr>
        <p:spPr>
          <a:xfrm flipH="1" rot="10800000">
            <a:off x="4419625" y="3036056"/>
            <a:ext cx="3409800" cy="1054200"/>
          </a:xfrm>
          <a:prstGeom prst="straightConnector1">
            <a:avLst/>
          </a:prstGeom>
          <a:noFill/>
          <a:ln cap="flat" cmpd="sng" w="19050">
            <a:solidFill>
              <a:schemeClr val="dk2"/>
            </a:solidFill>
            <a:prstDash val="solid"/>
            <a:round/>
            <a:headEnd len="lg" w="lg" type="none"/>
            <a:tailEnd len="lg" w="lg" type="triangle"/>
          </a:ln>
        </p:spPr>
      </p:cxnSp>
      <p:sp>
        <p:nvSpPr>
          <p:cNvPr id="1137" name="Shape 1137"/>
          <p:cNvSpPr txBox="1"/>
          <p:nvPr/>
        </p:nvSpPr>
        <p:spPr>
          <a:xfrm>
            <a:off x="94600" y="4819000"/>
            <a:ext cx="6184500" cy="2484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Attention arrows for steps 1, 2 omitted</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Shape 1142"/>
          <p:cNvSpPr txBox="1"/>
          <p:nvPr>
            <p:ph idx="1" type="body"/>
          </p:nvPr>
        </p:nvSpPr>
        <p:spPr>
          <a:xfrm>
            <a:off x="182775" y="846575"/>
            <a:ext cx="8778300" cy="3949200"/>
          </a:xfrm>
          <a:prstGeom prst="rect">
            <a:avLst/>
          </a:prstGeom>
        </p:spPr>
        <p:txBody>
          <a:bodyPr anchorCtr="0" anchor="t" bIns="91425" lIns="91425" rIns="91425" tIns="91425">
            <a:noAutofit/>
          </a:bodyPr>
          <a:lstStyle/>
          <a:p>
            <a:pPr indent="-381000" lvl="0" marL="457200" rtl="0">
              <a:spcBef>
                <a:spcPts val="0"/>
              </a:spcBef>
              <a:buSzPct val="100000"/>
            </a:pPr>
            <a:r>
              <a:rPr lang="en" sz="2400">
                <a:solidFill>
                  <a:schemeClr val="dk2"/>
                </a:solidFill>
                <a:latin typeface="Arial"/>
                <a:ea typeface="Arial"/>
                <a:cs typeface="Arial"/>
                <a:sym typeface="Arial"/>
              </a:rPr>
              <a:t>Linear blending of embedding RNN states </a:t>
            </a:r>
            <a:r>
              <a:rPr b="1" lang="en" sz="2400">
                <a:solidFill>
                  <a:schemeClr val="dk2"/>
                </a:solidFill>
                <a:latin typeface="Arial"/>
                <a:ea typeface="Arial"/>
                <a:cs typeface="Arial"/>
                <a:sym typeface="Arial"/>
              </a:rPr>
              <a:t>e</a:t>
            </a:r>
            <a:r>
              <a:rPr b="1" baseline="-25000" lang="en" sz="2400">
                <a:solidFill>
                  <a:schemeClr val="dk2"/>
                </a:solidFill>
                <a:latin typeface="Arial"/>
                <a:ea typeface="Arial"/>
                <a:cs typeface="Arial"/>
                <a:sym typeface="Arial"/>
              </a:rPr>
              <a:t>1</a:t>
            </a:r>
            <a:r>
              <a:rPr b="1" lang="en" sz="2400">
                <a:solidFill>
                  <a:schemeClr val="dk2"/>
                </a:solidFill>
                <a:latin typeface="Arial"/>
                <a:ea typeface="Arial"/>
                <a:cs typeface="Arial"/>
                <a:sym typeface="Arial"/>
              </a:rPr>
              <a:t> e</a:t>
            </a:r>
            <a:r>
              <a:rPr b="1" baseline="-25000" lang="en" sz="2400">
                <a:solidFill>
                  <a:schemeClr val="dk2"/>
                </a:solidFill>
                <a:latin typeface="Arial"/>
                <a:ea typeface="Arial"/>
                <a:cs typeface="Arial"/>
                <a:sym typeface="Arial"/>
              </a:rPr>
              <a:t>2</a:t>
            </a:r>
            <a:r>
              <a:rPr b="1" lang="en" sz="2400">
                <a:solidFill>
                  <a:schemeClr val="dk2"/>
                </a:solidFill>
                <a:latin typeface="Arial"/>
                <a:ea typeface="Arial"/>
                <a:cs typeface="Arial"/>
                <a:sym typeface="Arial"/>
              </a:rPr>
              <a:t> e</a:t>
            </a:r>
            <a:r>
              <a:rPr b="1" baseline="-25000" lang="en" sz="2400">
                <a:solidFill>
                  <a:schemeClr val="dk2"/>
                </a:solidFill>
                <a:latin typeface="Arial"/>
                <a:ea typeface="Arial"/>
                <a:cs typeface="Arial"/>
                <a:sym typeface="Arial"/>
              </a:rPr>
              <a:t>3</a:t>
            </a:r>
            <a:r>
              <a:rPr b="1" lang="en" sz="2400">
                <a:solidFill>
                  <a:schemeClr val="dk2"/>
                </a:solidFill>
                <a:latin typeface="Arial"/>
                <a:ea typeface="Arial"/>
                <a:cs typeface="Arial"/>
                <a:sym typeface="Arial"/>
              </a:rPr>
              <a:t> e</a:t>
            </a:r>
            <a:r>
              <a:rPr b="1" baseline="-25000" lang="en" sz="2400">
                <a:solidFill>
                  <a:schemeClr val="dk2"/>
                </a:solidFill>
                <a:latin typeface="Arial"/>
                <a:ea typeface="Arial"/>
                <a:cs typeface="Arial"/>
                <a:sym typeface="Arial"/>
              </a:rPr>
              <a:t>4 </a:t>
            </a:r>
            <a:r>
              <a:rPr lang="en" sz="2400">
                <a:solidFill>
                  <a:schemeClr val="dk2"/>
                </a:solidFill>
                <a:latin typeface="Arial"/>
                <a:ea typeface="Arial"/>
                <a:cs typeface="Arial"/>
                <a:sym typeface="Arial"/>
              </a:rPr>
              <a:t>is a natural choice</a:t>
            </a:r>
          </a:p>
          <a:p>
            <a:pPr indent="-381000" lvl="0" marL="457200" rtl="0">
              <a:spcBef>
                <a:spcPts val="0"/>
              </a:spcBef>
              <a:buClr>
                <a:schemeClr val="dk2"/>
              </a:buClr>
              <a:buSzPct val="100000"/>
              <a:buFont typeface="Arial"/>
            </a:pPr>
            <a:r>
              <a:rPr lang="en" sz="2400">
                <a:solidFill>
                  <a:schemeClr val="dk2"/>
                </a:solidFill>
                <a:latin typeface="Arial"/>
                <a:ea typeface="Arial"/>
                <a:cs typeface="Arial"/>
                <a:sym typeface="Arial"/>
              </a:rPr>
              <a:t>How to produce the coefficients (attention vector) for blending ?</a:t>
            </a:r>
          </a:p>
          <a:p>
            <a:pPr indent="-381000" lvl="1" marL="914400" rtl="0">
              <a:spcBef>
                <a:spcPts val="0"/>
              </a:spcBef>
              <a:buClr>
                <a:schemeClr val="dk2"/>
              </a:buClr>
              <a:buSzPct val="100000"/>
              <a:buFont typeface="Arial"/>
            </a:pPr>
            <a:r>
              <a:rPr lang="en" sz="2400">
                <a:solidFill>
                  <a:schemeClr val="dk2"/>
                </a:solidFill>
                <a:latin typeface="Arial"/>
                <a:ea typeface="Arial"/>
                <a:cs typeface="Arial"/>
                <a:sym typeface="Arial"/>
              </a:rPr>
              <a:t>Content based coefficients based on query state </a:t>
            </a:r>
            <a:r>
              <a:rPr b="1" lang="en" sz="2400">
                <a:solidFill>
                  <a:schemeClr val="dk2"/>
                </a:solidFill>
                <a:latin typeface="Arial"/>
                <a:ea typeface="Arial"/>
                <a:cs typeface="Arial"/>
                <a:sym typeface="Arial"/>
              </a:rPr>
              <a:t>h</a:t>
            </a:r>
            <a:r>
              <a:rPr b="1" baseline="-25000" lang="en" sz="2400">
                <a:solidFill>
                  <a:schemeClr val="dk2"/>
                </a:solidFill>
                <a:latin typeface="Arial"/>
                <a:ea typeface="Arial"/>
                <a:cs typeface="Arial"/>
                <a:sym typeface="Arial"/>
              </a:rPr>
              <a:t>i</a:t>
            </a:r>
            <a:r>
              <a:rPr lang="en" sz="2400">
                <a:solidFill>
                  <a:schemeClr val="dk2"/>
                </a:solidFill>
                <a:latin typeface="Arial"/>
                <a:ea typeface="Arial"/>
                <a:cs typeface="Arial"/>
                <a:sym typeface="Arial"/>
              </a:rPr>
              <a:t> and embedding RNN states  </a:t>
            </a:r>
            <a:r>
              <a:rPr b="1" lang="en" sz="2400">
                <a:solidFill>
                  <a:schemeClr val="dk2"/>
                </a:solidFill>
                <a:latin typeface="Arial"/>
                <a:ea typeface="Arial"/>
                <a:cs typeface="Arial"/>
                <a:sym typeface="Arial"/>
              </a:rPr>
              <a:t>e</a:t>
            </a:r>
            <a:r>
              <a:rPr b="1" baseline="-25000" lang="en" sz="2400">
                <a:solidFill>
                  <a:schemeClr val="dk2"/>
                </a:solidFill>
                <a:latin typeface="Arial"/>
                <a:ea typeface="Arial"/>
                <a:cs typeface="Arial"/>
                <a:sym typeface="Arial"/>
              </a:rPr>
              <a:t>1</a:t>
            </a:r>
            <a:r>
              <a:rPr b="1" lang="en" sz="2400">
                <a:solidFill>
                  <a:schemeClr val="dk2"/>
                </a:solidFill>
                <a:latin typeface="Arial"/>
                <a:ea typeface="Arial"/>
                <a:cs typeface="Arial"/>
                <a:sym typeface="Arial"/>
              </a:rPr>
              <a:t> e</a:t>
            </a:r>
            <a:r>
              <a:rPr b="1" baseline="-25000" lang="en" sz="2400">
                <a:solidFill>
                  <a:schemeClr val="dk2"/>
                </a:solidFill>
                <a:latin typeface="Arial"/>
                <a:ea typeface="Arial"/>
                <a:cs typeface="Arial"/>
                <a:sym typeface="Arial"/>
              </a:rPr>
              <a:t>2</a:t>
            </a:r>
            <a:r>
              <a:rPr b="1" lang="en" sz="2400">
                <a:solidFill>
                  <a:schemeClr val="dk2"/>
                </a:solidFill>
                <a:latin typeface="Arial"/>
                <a:ea typeface="Arial"/>
                <a:cs typeface="Arial"/>
                <a:sym typeface="Arial"/>
              </a:rPr>
              <a:t> e</a:t>
            </a:r>
            <a:r>
              <a:rPr b="1" baseline="-25000" lang="en" sz="2400">
                <a:solidFill>
                  <a:schemeClr val="dk2"/>
                </a:solidFill>
                <a:latin typeface="Arial"/>
                <a:ea typeface="Arial"/>
                <a:cs typeface="Arial"/>
                <a:sym typeface="Arial"/>
              </a:rPr>
              <a:t>3</a:t>
            </a:r>
            <a:r>
              <a:rPr b="1" lang="en" sz="2400">
                <a:solidFill>
                  <a:schemeClr val="dk2"/>
                </a:solidFill>
                <a:latin typeface="Arial"/>
                <a:ea typeface="Arial"/>
                <a:cs typeface="Arial"/>
                <a:sym typeface="Arial"/>
              </a:rPr>
              <a:t> e</a:t>
            </a:r>
            <a:r>
              <a:rPr b="1" baseline="-25000" lang="en" sz="2400">
                <a:solidFill>
                  <a:schemeClr val="dk2"/>
                </a:solidFill>
                <a:latin typeface="Arial"/>
                <a:ea typeface="Arial"/>
                <a:cs typeface="Arial"/>
                <a:sym typeface="Arial"/>
              </a:rPr>
              <a:t>4</a:t>
            </a:r>
          </a:p>
        </p:txBody>
      </p:sp>
      <p:sp>
        <p:nvSpPr>
          <p:cNvPr id="1143" name="Shape 1143"/>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solidFill>
                  <a:schemeClr val="dk2"/>
                </a:solidFill>
                <a:latin typeface="Arial"/>
                <a:ea typeface="Arial"/>
                <a:cs typeface="Arial"/>
                <a:sym typeface="Arial"/>
              </a:rPr>
              <a:t>Attention</a:t>
            </a:r>
            <a:r>
              <a:rPr lang="en">
                <a:solidFill>
                  <a:schemeClr val="dk2"/>
                </a:solidFill>
                <a:latin typeface="Arial"/>
                <a:ea typeface="Arial"/>
                <a:cs typeface="Arial"/>
                <a:sym typeface="Arial"/>
              </a:rPr>
              <a:t> Based Embedding</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Shape 114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Arial"/>
                <a:ea typeface="Arial"/>
                <a:cs typeface="Arial"/>
                <a:sym typeface="Arial"/>
              </a:rPr>
              <a:t>Dot product Attention</a:t>
            </a:r>
          </a:p>
        </p:txBody>
      </p:sp>
      <p:sp>
        <p:nvSpPr>
          <p:cNvPr id="1149" name="Shape 1149"/>
          <p:cNvSpPr txBox="1"/>
          <p:nvPr>
            <p:ph idx="1" type="body"/>
          </p:nvPr>
        </p:nvSpPr>
        <p:spPr>
          <a:xfrm>
            <a:off x="182775" y="846575"/>
            <a:ext cx="6876300" cy="3949200"/>
          </a:xfrm>
          <a:prstGeom prst="rect">
            <a:avLst/>
          </a:prstGeom>
        </p:spPr>
        <p:txBody>
          <a:bodyPr anchorCtr="0" anchor="t" bIns="91425" lIns="91425" rIns="91425" tIns="91425">
            <a:noAutofit/>
          </a:bodyPr>
          <a:lstStyle/>
          <a:p>
            <a:pPr indent="-228600" lvl="0" marL="457200" rtl="0">
              <a:lnSpc>
                <a:spcPct val="200000"/>
              </a:lnSpc>
              <a:spcBef>
                <a:spcPts val="0"/>
              </a:spcBef>
              <a:buFont typeface="Arial"/>
            </a:pPr>
            <a:r>
              <a:rPr lang="en">
                <a:latin typeface="Arial"/>
                <a:ea typeface="Arial"/>
                <a:cs typeface="Arial"/>
                <a:sym typeface="Arial"/>
              </a:rPr>
              <a:t>Inputs:                   “I am a cat.”</a:t>
            </a:r>
          </a:p>
          <a:p>
            <a:pPr indent="-228600" lvl="0" marL="457200" rtl="0">
              <a:lnSpc>
                <a:spcPct val="200000"/>
              </a:lnSpc>
              <a:spcBef>
                <a:spcPts val="0"/>
              </a:spcBef>
              <a:buFont typeface="Arial"/>
            </a:pPr>
            <a:r>
              <a:rPr lang="en">
                <a:latin typeface="Arial"/>
                <a:ea typeface="Arial"/>
                <a:cs typeface="Arial"/>
                <a:sym typeface="Arial"/>
              </a:rPr>
              <a:t>Input RNN states:  </a:t>
            </a:r>
            <a:r>
              <a:rPr b="1" lang="en">
                <a:latin typeface="Arial"/>
                <a:ea typeface="Arial"/>
                <a:cs typeface="Arial"/>
                <a:sym typeface="Arial"/>
              </a:rPr>
              <a:t>e</a:t>
            </a:r>
            <a:r>
              <a:rPr b="1" baseline="-25000" lang="en">
                <a:latin typeface="Arial"/>
                <a:ea typeface="Arial"/>
                <a:cs typeface="Arial"/>
                <a:sym typeface="Arial"/>
              </a:rPr>
              <a:t>1</a:t>
            </a:r>
            <a:r>
              <a:rPr b="1" lang="en">
                <a:latin typeface="Arial"/>
                <a:ea typeface="Arial"/>
                <a:cs typeface="Arial"/>
                <a:sym typeface="Arial"/>
              </a:rPr>
              <a:t> e</a:t>
            </a:r>
            <a:r>
              <a:rPr b="1" baseline="-25000" lang="en">
                <a:latin typeface="Arial"/>
                <a:ea typeface="Arial"/>
                <a:cs typeface="Arial"/>
                <a:sym typeface="Arial"/>
              </a:rPr>
              <a:t>2</a:t>
            </a:r>
            <a:r>
              <a:rPr b="1" lang="en">
                <a:latin typeface="Arial"/>
                <a:ea typeface="Arial"/>
                <a:cs typeface="Arial"/>
                <a:sym typeface="Arial"/>
              </a:rPr>
              <a:t> e</a:t>
            </a:r>
            <a:r>
              <a:rPr b="1" baseline="-25000" lang="en">
                <a:latin typeface="Arial"/>
                <a:ea typeface="Arial"/>
                <a:cs typeface="Arial"/>
                <a:sym typeface="Arial"/>
              </a:rPr>
              <a:t>3</a:t>
            </a:r>
            <a:r>
              <a:rPr b="1" lang="en">
                <a:latin typeface="Arial"/>
                <a:ea typeface="Arial"/>
                <a:cs typeface="Arial"/>
                <a:sym typeface="Arial"/>
              </a:rPr>
              <a:t> e</a:t>
            </a:r>
            <a:r>
              <a:rPr b="1" baseline="-25000" lang="en">
                <a:latin typeface="Arial"/>
                <a:ea typeface="Arial"/>
                <a:cs typeface="Arial"/>
                <a:sym typeface="Arial"/>
              </a:rPr>
              <a:t>4</a:t>
            </a:r>
          </a:p>
          <a:p>
            <a:pPr indent="-228600" lvl="0" marL="457200" rtl="0">
              <a:lnSpc>
                <a:spcPct val="200000"/>
              </a:lnSpc>
              <a:spcBef>
                <a:spcPts val="0"/>
              </a:spcBef>
              <a:buFont typeface="Arial"/>
            </a:pPr>
            <a:r>
              <a:rPr lang="en">
                <a:latin typeface="Arial"/>
                <a:ea typeface="Arial"/>
                <a:cs typeface="Arial"/>
                <a:sym typeface="Arial"/>
              </a:rPr>
              <a:t>Decoder RNN state at step i (query): </a:t>
            </a:r>
            <a:r>
              <a:rPr b="1" lang="en">
                <a:latin typeface="Arial"/>
                <a:ea typeface="Arial"/>
                <a:cs typeface="Arial"/>
                <a:sym typeface="Arial"/>
              </a:rPr>
              <a:t>h</a:t>
            </a:r>
            <a:r>
              <a:rPr b="1" baseline="-25000" lang="en">
                <a:latin typeface="Arial"/>
                <a:ea typeface="Arial"/>
                <a:cs typeface="Arial"/>
                <a:sym typeface="Arial"/>
              </a:rPr>
              <a:t>i</a:t>
            </a:r>
          </a:p>
          <a:p>
            <a:pPr indent="-228600" lvl="0" marL="457200" rtl="0">
              <a:lnSpc>
                <a:spcPct val="200000"/>
              </a:lnSpc>
              <a:spcBef>
                <a:spcPts val="0"/>
              </a:spcBef>
              <a:buFont typeface="Arial"/>
            </a:pPr>
            <a:r>
              <a:rPr lang="en">
                <a:latin typeface="Arial"/>
                <a:ea typeface="Arial"/>
                <a:cs typeface="Arial"/>
                <a:sym typeface="Arial"/>
              </a:rPr>
              <a:t>Compute scalars </a:t>
            </a:r>
            <a:r>
              <a:rPr b="1" lang="en">
                <a:latin typeface="Arial"/>
                <a:ea typeface="Arial"/>
                <a:cs typeface="Arial"/>
                <a:sym typeface="Arial"/>
              </a:rPr>
              <a:t>h</a:t>
            </a:r>
            <a:r>
              <a:rPr b="1" baseline="-25000" lang="en">
                <a:solidFill>
                  <a:schemeClr val="dk2"/>
                </a:solidFill>
                <a:latin typeface="Arial"/>
                <a:ea typeface="Arial"/>
                <a:cs typeface="Arial"/>
                <a:sym typeface="Arial"/>
              </a:rPr>
              <a:t>i</a:t>
            </a:r>
            <a:r>
              <a:rPr b="1" baseline="30000" lang="en">
                <a:latin typeface="Arial"/>
                <a:ea typeface="Arial"/>
                <a:cs typeface="Arial"/>
                <a:sym typeface="Arial"/>
              </a:rPr>
              <a:t>T</a:t>
            </a:r>
            <a:r>
              <a:rPr b="1" lang="en">
                <a:latin typeface="Arial"/>
                <a:ea typeface="Arial"/>
                <a:cs typeface="Arial"/>
                <a:sym typeface="Arial"/>
              </a:rPr>
              <a:t>e</a:t>
            </a:r>
            <a:r>
              <a:rPr b="1" baseline="-25000" lang="en">
                <a:latin typeface="Arial"/>
                <a:ea typeface="Arial"/>
                <a:cs typeface="Arial"/>
                <a:sym typeface="Arial"/>
              </a:rPr>
              <a:t>1</a:t>
            </a:r>
            <a:r>
              <a:rPr b="1" lang="en">
                <a:latin typeface="Arial"/>
                <a:ea typeface="Arial"/>
                <a:cs typeface="Arial"/>
                <a:sym typeface="Arial"/>
              </a:rPr>
              <a:t>,</a:t>
            </a:r>
            <a:r>
              <a:rPr b="1" baseline="-25000" lang="en">
                <a:latin typeface="Arial"/>
                <a:ea typeface="Arial"/>
                <a:cs typeface="Arial"/>
                <a:sym typeface="Arial"/>
              </a:rPr>
              <a:t> </a:t>
            </a:r>
            <a:r>
              <a:rPr b="1" lang="en">
                <a:solidFill>
                  <a:schemeClr val="dk2"/>
                </a:solidFill>
                <a:latin typeface="Arial"/>
                <a:ea typeface="Arial"/>
                <a:cs typeface="Arial"/>
                <a:sym typeface="Arial"/>
              </a:rPr>
              <a:t>h</a:t>
            </a:r>
            <a:r>
              <a:rPr b="1" baseline="-25000" lang="en">
                <a:solidFill>
                  <a:schemeClr val="dk2"/>
                </a:solidFill>
                <a:latin typeface="Arial"/>
                <a:ea typeface="Arial"/>
                <a:cs typeface="Arial"/>
                <a:sym typeface="Arial"/>
              </a:rPr>
              <a:t>i</a:t>
            </a:r>
            <a:r>
              <a:rPr b="1" baseline="30000" lang="en">
                <a:solidFill>
                  <a:schemeClr val="dk2"/>
                </a:solidFill>
                <a:latin typeface="Arial"/>
                <a:ea typeface="Arial"/>
                <a:cs typeface="Arial"/>
                <a:sym typeface="Arial"/>
              </a:rPr>
              <a:t>T</a:t>
            </a:r>
            <a:r>
              <a:rPr b="1" lang="en">
                <a:solidFill>
                  <a:schemeClr val="dk2"/>
                </a:solidFill>
                <a:latin typeface="Arial"/>
                <a:ea typeface="Arial"/>
                <a:cs typeface="Arial"/>
                <a:sym typeface="Arial"/>
              </a:rPr>
              <a:t>e</a:t>
            </a:r>
            <a:r>
              <a:rPr b="1" baseline="-25000" lang="en">
                <a:solidFill>
                  <a:schemeClr val="dk2"/>
                </a:solidFill>
                <a:latin typeface="Arial"/>
                <a:ea typeface="Arial"/>
                <a:cs typeface="Arial"/>
                <a:sym typeface="Arial"/>
              </a:rPr>
              <a:t>2</a:t>
            </a:r>
            <a:r>
              <a:rPr b="1" lang="en">
                <a:solidFill>
                  <a:schemeClr val="dk2"/>
                </a:solidFill>
                <a:latin typeface="Arial"/>
                <a:ea typeface="Arial"/>
                <a:cs typeface="Arial"/>
                <a:sym typeface="Arial"/>
              </a:rPr>
              <a:t>,</a:t>
            </a:r>
            <a:r>
              <a:rPr b="1" baseline="-25000" lang="en">
                <a:solidFill>
                  <a:schemeClr val="dk2"/>
                </a:solidFill>
                <a:latin typeface="Arial"/>
                <a:ea typeface="Arial"/>
                <a:cs typeface="Arial"/>
                <a:sym typeface="Arial"/>
              </a:rPr>
              <a:t> </a:t>
            </a:r>
            <a:r>
              <a:rPr b="1" lang="en">
                <a:solidFill>
                  <a:schemeClr val="dk2"/>
                </a:solidFill>
                <a:latin typeface="Arial"/>
                <a:ea typeface="Arial"/>
                <a:cs typeface="Arial"/>
                <a:sym typeface="Arial"/>
              </a:rPr>
              <a:t>h</a:t>
            </a:r>
            <a:r>
              <a:rPr b="1" baseline="-25000" lang="en">
                <a:solidFill>
                  <a:schemeClr val="dk2"/>
                </a:solidFill>
                <a:latin typeface="Arial"/>
                <a:ea typeface="Arial"/>
                <a:cs typeface="Arial"/>
                <a:sym typeface="Arial"/>
              </a:rPr>
              <a:t>i</a:t>
            </a:r>
            <a:r>
              <a:rPr b="1" baseline="30000" lang="en">
                <a:solidFill>
                  <a:schemeClr val="dk2"/>
                </a:solidFill>
                <a:latin typeface="Arial"/>
                <a:ea typeface="Arial"/>
                <a:cs typeface="Arial"/>
                <a:sym typeface="Arial"/>
              </a:rPr>
              <a:t>T</a:t>
            </a:r>
            <a:r>
              <a:rPr b="1" lang="en">
                <a:solidFill>
                  <a:schemeClr val="dk2"/>
                </a:solidFill>
                <a:latin typeface="Arial"/>
                <a:ea typeface="Arial"/>
                <a:cs typeface="Arial"/>
                <a:sym typeface="Arial"/>
              </a:rPr>
              <a:t>e</a:t>
            </a:r>
            <a:r>
              <a:rPr b="1" baseline="-25000" lang="en">
                <a:solidFill>
                  <a:schemeClr val="dk2"/>
                </a:solidFill>
                <a:latin typeface="Arial"/>
                <a:ea typeface="Arial"/>
                <a:cs typeface="Arial"/>
                <a:sym typeface="Arial"/>
              </a:rPr>
              <a:t>3</a:t>
            </a:r>
            <a:r>
              <a:rPr b="1" lang="en">
                <a:solidFill>
                  <a:schemeClr val="dk2"/>
                </a:solidFill>
                <a:latin typeface="Arial"/>
                <a:ea typeface="Arial"/>
                <a:cs typeface="Arial"/>
                <a:sym typeface="Arial"/>
              </a:rPr>
              <a:t>,</a:t>
            </a:r>
            <a:r>
              <a:rPr b="1" baseline="-25000" lang="en">
                <a:solidFill>
                  <a:schemeClr val="dk2"/>
                </a:solidFill>
                <a:latin typeface="Arial"/>
                <a:ea typeface="Arial"/>
                <a:cs typeface="Arial"/>
                <a:sym typeface="Arial"/>
              </a:rPr>
              <a:t> </a:t>
            </a:r>
            <a:r>
              <a:rPr b="1" lang="en">
                <a:solidFill>
                  <a:schemeClr val="dk2"/>
                </a:solidFill>
                <a:latin typeface="Arial"/>
                <a:ea typeface="Arial"/>
                <a:cs typeface="Arial"/>
                <a:sym typeface="Arial"/>
              </a:rPr>
              <a:t>h</a:t>
            </a:r>
            <a:r>
              <a:rPr b="1" baseline="-25000" lang="en">
                <a:solidFill>
                  <a:schemeClr val="dk2"/>
                </a:solidFill>
                <a:latin typeface="Arial"/>
                <a:ea typeface="Arial"/>
                <a:cs typeface="Arial"/>
                <a:sym typeface="Arial"/>
              </a:rPr>
              <a:t>i</a:t>
            </a:r>
            <a:r>
              <a:rPr b="1" baseline="30000" lang="en">
                <a:solidFill>
                  <a:schemeClr val="dk2"/>
                </a:solidFill>
                <a:latin typeface="Arial"/>
                <a:ea typeface="Arial"/>
                <a:cs typeface="Arial"/>
                <a:sym typeface="Arial"/>
              </a:rPr>
              <a:t>T</a:t>
            </a:r>
            <a:r>
              <a:rPr b="1" lang="en">
                <a:solidFill>
                  <a:schemeClr val="dk2"/>
                </a:solidFill>
                <a:latin typeface="Arial"/>
                <a:ea typeface="Arial"/>
                <a:cs typeface="Arial"/>
                <a:sym typeface="Arial"/>
              </a:rPr>
              <a:t>e</a:t>
            </a:r>
            <a:r>
              <a:rPr b="1" baseline="-25000" lang="en">
                <a:solidFill>
                  <a:schemeClr val="dk2"/>
                </a:solidFill>
                <a:latin typeface="Arial"/>
                <a:ea typeface="Arial"/>
                <a:cs typeface="Arial"/>
                <a:sym typeface="Arial"/>
              </a:rPr>
              <a:t>4</a:t>
            </a:r>
            <a:r>
              <a:rPr lang="en">
                <a:latin typeface="Arial"/>
                <a:ea typeface="Arial"/>
                <a:cs typeface="Arial"/>
                <a:sym typeface="Arial"/>
              </a:rPr>
              <a:t> representing similarity / relevance between encoder steps and query.</a:t>
            </a:r>
          </a:p>
          <a:p>
            <a:pPr indent="-228600" lvl="0" marL="457200" rtl="0">
              <a:lnSpc>
                <a:spcPct val="200000"/>
              </a:lnSpc>
              <a:spcBef>
                <a:spcPts val="0"/>
              </a:spcBef>
              <a:buFont typeface="Arial"/>
            </a:pPr>
            <a:r>
              <a:rPr lang="en">
                <a:latin typeface="Arial"/>
                <a:ea typeface="Arial"/>
                <a:cs typeface="Arial"/>
                <a:sym typeface="Arial"/>
              </a:rPr>
              <a:t>Normalize </a:t>
            </a:r>
            <a:r>
              <a:rPr b="1" lang="en">
                <a:solidFill>
                  <a:schemeClr val="dk2"/>
                </a:solidFill>
                <a:latin typeface="Arial"/>
                <a:ea typeface="Arial"/>
                <a:cs typeface="Arial"/>
                <a:sym typeface="Arial"/>
              </a:rPr>
              <a:t>[h</a:t>
            </a:r>
            <a:r>
              <a:rPr b="1" baseline="-25000" lang="en">
                <a:solidFill>
                  <a:schemeClr val="dk2"/>
                </a:solidFill>
                <a:latin typeface="Arial"/>
                <a:ea typeface="Arial"/>
                <a:cs typeface="Arial"/>
                <a:sym typeface="Arial"/>
              </a:rPr>
              <a:t>i</a:t>
            </a:r>
            <a:r>
              <a:rPr b="1" baseline="30000" lang="en">
                <a:solidFill>
                  <a:schemeClr val="dk2"/>
                </a:solidFill>
                <a:latin typeface="Arial"/>
                <a:ea typeface="Arial"/>
                <a:cs typeface="Arial"/>
                <a:sym typeface="Arial"/>
              </a:rPr>
              <a:t>T</a:t>
            </a:r>
            <a:r>
              <a:rPr b="1" lang="en">
                <a:solidFill>
                  <a:schemeClr val="dk2"/>
                </a:solidFill>
                <a:latin typeface="Arial"/>
                <a:ea typeface="Arial"/>
                <a:cs typeface="Arial"/>
                <a:sym typeface="Arial"/>
              </a:rPr>
              <a:t>e</a:t>
            </a:r>
            <a:r>
              <a:rPr b="1" baseline="-25000" lang="en">
                <a:solidFill>
                  <a:schemeClr val="dk2"/>
                </a:solidFill>
                <a:latin typeface="Arial"/>
                <a:ea typeface="Arial"/>
                <a:cs typeface="Arial"/>
                <a:sym typeface="Arial"/>
              </a:rPr>
              <a:t>1</a:t>
            </a:r>
            <a:r>
              <a:rPr b="1" lang="en">
                <a:solidFill>
                  <a:schemeClr val="dk2"/>
                </a:solidFill>
                <a:latin typeface="Arial"/>
                <a:ea typeface="Arial"/>
                <a:cs typeface="Arial"/>
                <a:sym typeface="Arial"/>
              </a:rPr>
              <a:t>,</a:t>
            </a:r>
            <a:r>
              <a:rPr b="1" baseline="-25000" lang="en">
                <a:solidFill>
                  <a:schemeClr val="dk2"/>
                </a:solidFill>
                <a:latin typeface="Arial"/>
                <a:ea typeface="Arial"/>
                <a:cs typeface="Arial"/>
                <a:sym typeface="Arial"/>
              </a:rPr>
              <a:t> </a:t>
            </a:r>
            <a:r>
              <a:rPr b="1" lang="en">
                <a:solidFill>
                  <a:schemeClr val="dk2"/>
                </a:solidFill>
                <a:latin typeface="Arial"/>
                <a:ea typeface="Arial"/>
                <a:cs typeface="Arial"/>
                <a:sym typeface="Arial"/>
              </a:rPr>
              <a:t>h</a:t>
            </a:r>
            <a:r>
              <a:rPr b="1" baseline="-25000" lang="en">
                <a:solidFill>
                  <a:schemeClr val="dk2"/>
                </a:solidFill>
                <a:latin typeface="Arial"/>
                <a:ea typeface="Arial"/>
                <a:cs typeface="Arial"/>
                <a:sym typeface="Arial"/>
              </a:rPr>
              <a:t>i</a:t>
            </a:r>
            <a:r>
              <a:rPr b="1" baseline="30000" lang="en">
                <a:solidFill>
                  <a:schemeClr val="dk2"/>
                </a:solidFill>
                <a:latin typeface="Arial"/>
                <a:ea typeface="Arial"/>
                <a:cs typeface="Arial"/>
                <a:sym typeface="Arial"/>
              </a:rPr>
              <a:t>T</a:t>
            </a:r>
            <a:r>
              <a:rPr b="1" lang="en">
                <a:solidFill>
                  <a:schemeClr val="dk2"/>
                </a:solidFill>
                <a:latin typeface="Arial"/>
                <a:ea typeface="Arial"/>
                <a:cs typeface="Arial"/>
                <a:sym typeface="Arial"/>
              </a:rPr>
              <a:t>e</a:t>
            </a:r>
            <a:r>
              <a:rPr b="1" baseline="-25000" lang="en">
                <a:solidFill>
                  <a:schemeClr val="dk2"/>
                </a:solidFill>
                <a:latin typeface="Arial"/>
                <a:ea typeface="Arial"/>
                <a:cs typeface="Arial"/>
                <a:sym typeface="Arial"/>
              </a:rPr>
              <a:t>2</a:t>
            </a:r>
            <a:r>
              <a:rPr b="1" lang="en">
                <a:solidFill>
                  <a:schemeClr val="dk2"/>
                </a:solidFill>
                <a:latin typeface="Arial"/>
                <a:ea typeface="Arial"/>
                <a:cs typeface="Arial"/>
                <a:sym typeface="Arial"/>
              </a:rPr>
              <a:t>,</a:t>
            </a:r>
            <a:r>
              <a:rPr b="1" baseline="-25000" lang="en">
                <a:solidFill>
                  <a:schemeClr val="dk2"/>
                </a:solidFill>
                <a:latin typeface="Arial"/>
                <a:ea typeface="Arial"/>
                <a:cs typeface="Arial"/>
                <a:sym typeface="Arial"/>
              </a:rPr>
              <a:t> </a:t>
            </a:r>
            <a:r>
              <a:rPr b="1" lang="en">
                <a:solidFill>
                  <a:schemeClr val="dk2"/>
                </a:solidFill>
                <a:latin typeface="Arial"/>
                <a:ea typeface="Arial"/>
                <a:cs typeface="Arial"/>
                <a:sym typeface="Arial"/>
              </a:rPr>
              <a:t>h</a:t>
            </a:r>
            <a:r>
              <a:rPr b="1" baseline="-25000" lang="en">
                <a:solidFill>
                  <a:schemeClr val="dk2"/>
                </a:solidFill>
                <a:latin typeface="Arial"/>
                <a:ea typeface="Arial"/>
                <a:cs typeface="Arial"/>
                <a:sym typeface="Arial"/>
              </a:rPr>
              <a:t>i</a:t>
            </a:r>
            <a:r>
              <a:rPr b="1" baseline="30000" lang="en">
                <a:solidFill>
                  <a:schemeClr val="dk2"/>
                </a:solidFill>
                <a:latin typeface="Arial"/>
                <a:ea typeface="Arial"/>
                <a:cs typeface="Arial"/>
                <a:sym typeface="Arial"/>
              </a:rPr>
              <a:t>T</a:t>
            </a:r>
            <a:r>
              <a:rPr b="1" lang="en">
                <a:solidFill>
                  <a:schemeClr val="dk2"/>
                </a:solidFill>
                <a:latin typeface="Arial"/>
                <a:ea typeface="Arial"/>
                <a:cs typeface="Arial"/>
                <a:sym typeface="Arial"/>
              </a:rPr>
              <a:t>e</a:t>
            </a:r>
            <a:r>
              <a:rPr b="1" baseline="-25000" lang="en">
                <a:solidFill>
                  <a:schemeClr val="dk2"/>
                </a:solidFill>
                <a:latin typeface="Arial"/>
                <a:ea typeface="Arial"/>
                <a:cs typeface="Arial"/>
                <a:sym typeface="Arial"/>
              </a:rPr>
              <a:t>3</a:t>
            </a:r>
            <a:r>
              <a:rPr b="1" lang="en">
                <a:solidFill>
                  <a:schemeClr val="dk2"/>
                </a:solidFill>
                <a:latin typeface="Arial"/>
                <a:ea typeface="Arial"/>
                <a:cs typeface="Arial"/>
                <a:sym typeface="Arial"/>
              </a:rPr>
              <a:t>,</a:t>
            </a:r>
            <a:r>
              <a:rPr b="1" baseline="-25000" lang="en">
                <a:solidFill>
                  <a:schemeClr val="dk2"/>
                </a:solidFill>
                <a:latin typeface="Arial"/>
                <a:ea typeface="Arial"/>
                <a:cs typeface="Arial"/>
                <a:sym typeface="Arial"/>
              </a:rPr>
              <a:t> </a:t>
            </a:r>
            <a:r>
              <a:rPr b="1" lang="en">
                <a:solidFill>
                  <a:schemeClr val="dk2"/>
                </a:solidFill>
                <a:latin typeface="Arial"/>
                <a:ea typeface="Arial"/>
                <a:cs typeface="Arial"/>
                <a:sym typeface="Arial"/>
              </a:rPr>
              <a:t>h</a:t>
            </a:r>
            <a:r>
              <a:rPr b="1" baseline="-25000" lang="en">
                <a:solidFill>
                  <a:schemeClr val="dk2"/>
                </a:solidFill>
                <a:latin typeface="Arial"/>
                <a:ea typeface="Arial"/>
                <a:cs typeface="Arial"/>
                <a:sym typeface="Arial"/>
              </a:rPr>
              <a:t>i</a:t>
            </a:r>
            <a:r>
              <a:rPr b="1" baseline="30000" lang="en">
                <a:solidFill>
                  <a:schemeClr val="dk2"/>
                </a:solidFill>
                <a:latin typeface="Arial"/>
                <a:ea typeface="Arial"/>
                <a:cs typeface="Arial"/>
                <a:sym typeface="Arial"/>
              </a:rPr>
              <a:t>T</a:t>
            </a:r>
            <a:r>
              <a:rPr b="1" lang="en">
                <a:solidFill>
                  <a:schemeClr val="dk2"/>
                </a:solidFill>
                <a:latin typeface="Arial"/>
                <a:ea typeface="Arial"/>
                <a:cs typeface="Arial"/>
                <a:sym typeface="Arial"/>
              </a:rPr>
              <a:t>e</a:t>
            </a:r>
            <a:r>
              <a:rPr b="1" baseline="-25000" lang="en">
                <a:solidFill>
                  <a:schemeClr val="dk2"/>
                </a:solidFill>
                <a:latin typeface="Arial"/>
                <a:ea typeface="Arial"/>
                <a:cs typeface="Arial"/>
                <a:sym typeface="Arial"/>
              </a:rPr>
              <a:t>4 </a:t>
            </a:r>
            <a:r>
              <a:rPr b="1" lang="en">
                <a:solidFill>
                  <a:schemeClr val="dk2"/>
                </a:solidFill>
                <a:latin typeface="Arial"/>
                <a:ea typeface="Arial"/>
                <a:cs typeface="Arial"/>
                <a:sym typeface="Arial"/>
              </a:rPr>
              <a:t>] </a:t>
            </a:r>
            <a:r>
              <a:rPr lang="en">
                <a:solidFill>
                  <a:schemeClr val="dk2"/>
                </a:solidFill>
                <a:latin typeface="Arial"/>
                <a:ea typeface="Arial"/>
                <a:cs typeface="Arial"/>
                <a:sym typeface="Arial"/>
              </a:rPr>
              <a:t>with </a:t>
            </a:r>
            <a:r>
              <a:rPr lang="en">
                <a:latin typeface="Arial"/>
                <a:ea typeface="Arial"/>
                <a:cs typeface="Arial"/>
                <a:sym typeface="Arial"/>
              </a:rPr>
              <a:t>softmax to produce attention weights, e.g.  </a:t>
            </a:r>
            <a:r>
              <a:rPr lang="en">
                <a:latin typeface="Arial"/>
                <a:ea typeface="Arial"/>
                <a:cs typeface="Arial"/>
                <a:sym typeface="Arial"/>
              </a:rPr>
              <a:t>[0.0 0.05 0.9 0.05]</a:t>
            </a:r>
          </a:p>
        </p:txBody>
      </p:sp>
      <p:grpSp>
        <p:nvGrpSpPr>
          <p:cNvPr id="1150" name="Shape 1150"/>
          <p:cNvGrpSpPr/>
          <p:nvPr/>
        </p:nvGrpSpPr>
        <p:grpSpPr>
          <a:xfrm>
            <a:off x="7122825" y="1785168"/>
            <a:ext cx="1989750" cy="2555737"/>
            <a:chOff x="7122825" y="2380225"/>
            <a:chExt cx="1989750" cy="3407650"/>
          </a:xfrm>
        </p:grpSpPr>
        <p:grpSp>
          <p:nvGrpSpPr>
            <p:cNvPr id="1151" name="Shape 1151"/>
            <p:cNvGrpSpPr/>
            <p:nvPr/>
          </p:nvGrpSpPr>
          <p:grpSpPr>
            <a:xfrm>
              <a:off x="7522875" y="2380225"/>
              <a:ext cx="1129800" cy="3407650"/>
              <a:chOff x="6151275" y="2380225"/>
              <a:chExt cx="1129800" cy="3407650"/>
            </a:xfrm>
          </p:grpSpPr>
          <p:grpSp>
            <p:nvGrpSpPr>
              <p:cNvPr id="1152" name="Shape 1152"/>
              <p:cNvGrpSpPr/>
              <p:nvPr/>
            </p:nvGrpSpPr>
            <p:grpSpPr>
              <a:xfrm>
                <a:off x="6151275" y="2380225"/>
                <a:ext cx="1129800" cy="3407650"/>
                <a:chOff x="5157575" y="3110850"/>
                <a:chExt cx="1129800" cy="3407650"/>
              </a:xfrm>
            </p:grpSpPr>
            <p:sp>
              <p:nvSpPr>
                <p:cNvPr id="1153" name="Shape 1153"/>
                <p:cNvSpPr/>
                <p:nvPr/>
              </p:nvSpPr>
              <p:spPr>
                <a:xfrm>
                  <a:off x="5512175" y="4246625"/>
                  <a:ext cx="420600" cy="11361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t>h</a:t>
                  </a:r>
                  <a:r>
                    <a:rPr b="1" baseline="-25000" lang="en" sz="1800">
                      <a:solidFill>
                        <a:schemeClr val="dk2"/>
                      </a:solidFill>
                    </a:rPr>
                    <a:t>i</a:t>
                  </a:r>
                </a:p>
              </p:txBody>
            </p:sp>
            <p:sp>
              <p:nvSpPr>
                <p:cNvPr id="1154" name="Shape 1154"/>
                <p:cNvSpPr/>
                <p:nvPr/>
              </p:nvSpPr>
              <p:spPr>
                <a:xfrm>
                  <a:off x="5512175" y="592210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X</a:t>
                  </a:r>
                </a:p>
              </p:txBody>
            </p:sp>
            <p:sp>
              <p:nvSpPr>
                <p:cNvPr id="1155" name="Shape 1155"/>
                <p:cNvSpPr/>
                <p:nvPr/>
              </p:nvSpPr>
              <p:spPr>
                <a:xfrm>
                  <a:off x="5512175" y="3110850"/>
                  <a:ext cx="420600" cy="596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 Y</a:t>
                  </a:r>
                </a:p>
              </p:txBody>
            </p:sp>
            <p:cxnSp>
              <p:nvCxnSpPr>
                <p:cNvPr id="1156" name="Shape 1156"/>
                <p:cNvCxnSpPr>
                  <a:stCxn id="1157" idx="3"/>
                  <a:endCxn id="1153" idx="1"/>
                </p:cNvCxnSpPr>
                <p:nvPr/>
              </p:nvCxnSpPr>
              <p:spPr>
                <a:xfrm>
                  <a:off x="51575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158" name="Shape 1158"/>
                <p:cNvCxnSpPr>
                  <a:stCxn id="1153" idx="3"/>
                  <a:endCxn id="1159" idx="1"/>
                </p:cNvCxnSpPr>
                <p:nvPr/>
              </p:nvCxnSpPr>
              <p:spPr>
                <a:xfrm>
                  <a:off x="5932775" y="4814675"/>
                  <a:ext cx="354600" cy="0"/>
                </a:xfrm>
                <a:prstGeom prst="straightConnector1">
                  <a:avLst/>
                </a:prstGeom>
                <a:noFill/>
                <a:ln cap="flat" cmpd="sng" w="19050">
                  <a:solidFill>
                    <a:schemeClr val="dk2"/>
                  </a:solidFill>
                  <a:prstDash val="solid"/>
                  <a:round/>
                  <a:headEnd len="lg" w="lg" type="none"/>
                  <a:tailEnd len="lg" w="lg" type="triangle"/>
                </a:ln>
              </p:spPr>
            </p:cxnSp>
            <p:cxnSp>
              <p:nvCxnSpPr>
                <p:cNvPr id="1160" name="Shape 1160"/>
                <p:cNvCxnSpPr>
                  <a:stCxn id="1153" idx="0"/>
                  <a:endCxn id="1155" idx="2"/>
                </p:cNvCxnSpPr>
                <p:nvPr/>
              </p:nvCxnSpPr>
              <p:spPr>
                <a:xfrm rot="10800000">
                  <a:off x="5722475" y="3707525"/>
                  <a:ext cx="0" cy="539100"/>
                </a:xfrm>
                <a:prstGeom prst="straightConnector1">
                  <a:avLst/>
                </a:prstGeom>
                <a:noFill/>
                <a:ln cap="flat" cmpd="sng" w="19050">
                  <a:solidFill>
                    <a:schemeClr val="dk2"/>
                  </a:solidFill>
                  <a:prstDash val="solid"/>
                  <a:round/>
                  <a:headEnd len="lg" w="lg" type="none"/>
                  <a:tailEnd len="lg" w="lg" type="triangle"/>
                </a:ln>
              </p:spPr>
            </p:cxnSp>
          </p:grpSp>
          <p:cxnSp>
            <p:nvCxnSpPr>
              <p:cNvPr id="1161" name="Shape 1161"/>
              <p:cNvCxnSpPr/>
              <p:nvPr/>
            </p:nvCxnSpPr>
            <p:spPr>
              <a:xfrm rot="10800000">
                <a:off x="6716175" y="4652075"/>
                <a:ext cx="0" cy="539400"/>
              </a:xfrm>
              <a:prstGeom prst="straightConnector1">
                <a:avLst/>
              </a:prstGeom>
              <a:noFill/>
              <a:ln cap="flat" cmpd="sng" w="19050">
                <a:solidFill>
                  <a:schemeClr val="dk2"/>
                </a:solidFill>
                <a:prstDash val="solid"/>
                <a:round/>
                <a:headEnd len="lg" w="lg" type="none"/>
                <a:tailEnd len="lg" w="lg" type="triangle"/>
              </a:ln>
            </p:spPr>
          </p:cxnSp>
        </p:grpSp>
        <p:sp>
          <p:nvSpPr>
            <p:cNvPr id="1162" name="Shape 1162"/>
            <p:cNvSpPr txBox="1"/>
            <p:nvPr/>
          </p:nvSpPr>
          <p:spPr>
            <a:xfrm>
              <a:off x="7122825" y="3930750"/>
              <a:ext cx="459900" cy="306600"/>
            </a:xfrm>
            <a:prstGeom prst="rect">
              <a:avLst/>
            </a:prstGeom>
            <a:noFill/>
            <a:ln>
              <a:noFill/>
            </a:ln>
          </p:spPr>
          <p:txBody>
            <a:bodyPr anchorCtr="0" anchor="t" bIns="91425" lIns="91425" rIns="91425" tIns="91425">
              <a:noAutofit/>
            </a:bodyPr>
            <a:lstStyle/>
            <a:p>
              <a:pPr lvl="0" rtl="0">
                <a:spcBef>
                  <a:spcPts val="0"/>
                </a:spcBef>
                <a:buNone/>
              </a:pPr>
              <a:r>
                <a:rPr lang="en"/>
                <a:t>...</a:t>
              </a:r>
            </a:p>
          </p:txBody>
        </p:sp>
        <p:sp>
          <p:nvSpPr>
            <p:cNvPr id="1163" name="Shape 1163"/>
            <p:cNvSpPr txBox="1"/>
            <p:nvPr/>
          </p:nvSpPr>
          <p:spPr>
            <a:xfrm>
              <a:off x="8652675" y="3930750"/>
              <a:ext cx="459900" cy="306600"/>
            </a:xfrm>
            <a:prstGeom prst="rect">
              <a:avLst/>
            </a:prstGeom>
            <a:noFill/>
            <a:ln>
              <a:noFill/>
            </a:ln>
          </p:spPr>
          <p:txBody>
            <a:bodyPr anchorCtr="0" anchor="t" bIns="91425" lIns="91425" rIns="91425" tIns="91425">
              <a:noAutofit/>
            </a:bodyPr>
            <a:lstStyle/>
            <a:p>
              <a:pPr lvl="0" rtl="0">
                <a:spcBef>
                  <a:spcPts val="0"/>
                </a:spcBef>
                <a:buNone/>
              </a:pPr>
              <a:r>
                <a:rPr lang="en"/>
                <a:t>...</a:t>
              </a: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Shape 116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Arial"/>
                <a:ea typeface="Arial"/>
                <a:cs typeface="Arial"/>
                <a:sym typeface="Arial"/>
              </a:rPr>
              <a:t>Content Based Attention</a:t>
            </a:r>
          </a:p>
        </p:txBody>
      </p:sp>
      <p:pic>
        <p:nvPicPr>
          <p:cNvPr descr="Screen Shot 2015-06-30 at 2.11.56 AM.png" id="1169" name="Shape 1169"/>
          <p:cNvPicPr preferRelativeResize="0"/>
          <p:nvPr/>
        </p:nvPicPr>
        <p:blipFill>
          <a:blip r:embed="rId3">
            <a:alphaModFix/>
          </a:blip>
          <a:stretch>
            <a:fillRect/>
          </a:stretch>
        </p:blipFill>
        <p:spPr>
          <a:xfrm>
            <a:off x="2247275" y="627487"/>
            <a:ext cx="4649439" cy="1382118"/>
          </a:xfrm>
          <a:prstGeom prst="rect">
            <a:avLst/>
          </a:prstGeom>
          <a:noFill/>
          <a:ln>
            <a:noFill/>
          </a:ln>
        </p:spPr>
      </p:pic>
      <p:sp>
        <p:nvSpPr>
          <p:cNvPr id="1170" name="Shape 1170"/>
          <p:cNvSpPr txBox="1"/>
          <p:nvPr/>
        </p:nvSpPr>
        <p:spPr>
          <a:xfrm>
            <a:off x="304800" y="1992175"/>
            <a:ext cx="8229600" cy="2406300"/>
          </a:xfrm>
          <a:prstGeom prst="rect">
            <a:avLst/>
          </a:prstGeom>
          <a:noFill/>
          <a:ln>
            <a:noFill/>
          </a:ln>
        </p:spPr>
        <p:txBody>
          <a:bodyPr anchorCtr="0" anchor="t" bIns="91425" lIns="91425" rIns="91425" tIns="91425">
            <a:noAutofit/>
          </a:bodyPr>
          <a:lstStyle/>
          <a:p>
            <a:pPr lvl="0">
              <a:spcBef>
                <a:spcPts val="0"/>
              </a:spcBef>
              <a:buNone/>
            </a:pPr>
            <a:r>
              <a:rPr b="1" lang="en" sz="1800">
                <a:solidFill>
                  <a:schemeClr val="dk2"/>
                </a:solidFill>
              </a:rPr>
              <a:t>Neural Turing Machine [1] &amp; Memory Networks [2]</a:t>
            </a:r>
            <a:r>
              <a:rPr lang="en" sz="1800">
                <a:solidFill>
                  <a:schemeClr val="dk2"/>
                </a:solidFill>
              </a:rPr>
              <a:t>:</a:t>
            </a:r>
          </a:p>
          <a:p>
            <a:pPr lvl="0" rtl="0">
              <a:spcBef>
                <a:spcPts val="0"/>
              </a:spcBef>
              <a:buNone/>
            </a:pPr>
            <a:r>
              <a:rPr lang="en" sz="1800">
                <a:solidFill>
                  <a:schemeClr val="dk2"/>
                </a:solidFill>
              </a:rPr>
              <a:t>Given a key vector </a:t>
            </a:r>
            <a:r>
              <a:rPr b="1" lang="en" sz="1800">
                <a:solidFill>
                  <a:schemeClr val="dk2"/>
                </a:solidFill>
              </a:rPr>
              <a:t>k </a:t>
            </a:r>
            <a:r>
              <a:rPr lang="en" sz="1800">
                <a:solidFill>
                  <a:schemeClr val="dk2"/>
                </a:solidFill>
              </a:rPr>
              <a:t>and a strength scalar </a:t>
            </a:r>
            <a:r>
              <a:rPr i="1" lang="en" sz="1800">
                <a:solidFill>
                  <a:schemeClr val="dk2"/>
                </a:solidFill>
              </a:rPr>
              <a:t>s </a:t>
            </a:r>
            <a:r>
              <a:rPr lang="en" sz="1800">
                <a:solidFill>
                  <a:schemeClr val="dk2"/>
                </a:solidFill>
              </a:rPr>
              <a:t>emitted by the controller, get a weighting (</a:t>
            </a:r>
            <a:r>
              <a:rPr i="1" lang="en" sz="1800">
                <a:solidFill>
                  <a:schemeClr val="dk2"/>
                </a:solidFill>
              </a:rPr>
              <a:t>w</a:t>
            </a:r>
            <a:r>
              <a:rPr baseline="-25000" lang="en" sz="1800">
                <a:solidFill>
                  <a:schemeClr val="dk2"/>
                </a:solidFill>
              </a:rPr>
              <a:t>1</a:t>
            </a:r>
            <a:r>
              <a:rPr lang="en" sz="1800">
                <a:solidFill>
                  <a:schemeClr val="dk2"/>
                </a:solidFill>
              </a:rPr>
              <a:t>,…,</a:t>
            </a:r>
            <a:r>
              <a:rPr i="1" lang="en" sz="1800">
                <a:solidFill>
                  <a:schemeClr val="dk2"/>
                </a:solidFill>
              </a:rPr>
              <a:t>w</a:t>
            </a:r>
            <a:r>
              <a:rPr baseline="-25000" lang="en" sz="1800">
                <a:solidFill>
                  <a:schemeClr val="dk2"/>
                </a:solidFill>
              </a:rPr>
              <a:t>N</a:t>
            </a:r>
            <a:r>
              <a:rPr lang="en" sz="1800">
                <a:solidFill>
                  <a:schemeClr val="dk2"/>
                </a:solidFill>
              </a:rPr>
              <a:t>) over memory locations where</a:t>
            </a:r>
          </a:p>
          <a:p>
            <a:pPr lvl="0" rtl="0">
              <a:spcBef>
                <a:spcPts val="0"/>
              </a:spcBef>
              <a:buNone/>
            </a:pPr>
            <a:r>
              <a:t/>
            </a:r>
            <a:endParaRPr sz="1800">
              <a:solidFill>
                <a:schemeClr val="dk2"/>
              </a:solidFill>
            </a:endParaRPr>
          </a:p>
          <a:p>
            <a:pPr lvl="0" rtl="0">
              <a:spcBef>
                <a:spcPts val="0"/>
              </a:spcBef>
              <a:buNone/>
            </a:pPr>
            <a:r>
              <a:t/>
            </a:r>
            <a:endParaRPr sz="1800">
              <a:solidFill>
                <a:schemeClr val="dk2"/>
              </a:solidFill>
            </a:endParaRPr>
          </a:p>
          <a:p>
            <a:pPr lvl="0" rtl="0">
              <a:spcBef>
                <a:spcPts val="0"/>
              </a:spcBef>
              <a:buNone/>
            </a:pPr>
            <a:r>
              <a:t/>
            </a:r>
            <a:endParaRPr sz="1800">
              <a:solidFill>
                <a:schemeClr val="dk2"/>
              </a:solidFill>
            </a:endParaRPr>
          </a:p>
          <a:p>
            <a:pPr lvl="0" rtl="0">
              <a:spcBef>
                <a:spcPts val="0"/>
              </a:spcBef>
              <a:buNone/>
            </a:pPr>
            <a:r>
              <a:rPr lang="en" sz="1800">
                <a:solidFill>
                  <a:schemeClr val="dk2"/>
                </a:solidFill>
              </a:rPr>
              <a:t>and </a:t>
            </a:r>
            <a:r>
              <a:rPr i="1" lang="en" sz="1800">
                <a:solidFill>
                  <a:schemeClr val="dk2"/>
                </a:solidFill>
              </a:rPr>
              <a:t>C</a:t>
            </a:r>
            <a:r>
              <a:rPr lang="en" sz="1800">
                <a:solidFill>
                  <a:schemeClr val="dk2"/>
                </a:solidFill>
              </a:rPr>
              <a:t>(</a:t>
            </a:r>
            <a:r>
              <a:rPr b="1" lang="en" sz="1800">
                <a:solidFill>
                  <a:schemeClr val="dk2"/>
                </a:solidFill>
              </a:rPr>
              <a:t>k</a:t>
            </a:r>
            <a:r>
              <a:rPr lang="en" sz="1800">
                <a:solidFill>
                  <a:schemeClr val="dk2"/>
                </a:solidFill>
              </a:rPr>
              <a:t>, </a:t>
            </a:r>
            <a:r>
              <a:rPr b="1" lang="en" sz="1800">
                <a:solidFill>
                  <a:schemeClr val="dk2"/>
                </a:solidFill>
              </a:rPr>
              <a:t>m</a:t>
            </a:r>
            <a:r>
              <a:rPr b="1" baseline="-25000" lang="en" sz="1800">
                <a:solidFill>
                  <a:schemeClr val="dk2"/>
                </a:solidFill>
              </a:rPr>
              <a:t>i</a:t>
            </a:r>
            <a:r>
              <a:rPr lang="en" sz="1800">
                <a:solidFill>
                  <a:schemeClr val="dk2"/>
                </a:solidFill>
              </a:rPr>
              <a:t>) is the cosine similarity between the key and the word </a:t>
            </a:r>
            <a:r>
              <a:rPr b="1" lang="en" sz="1800">
                <a:solidFill>
                  <a:schemeClr val="dk2"/>
                </a:solidFill>
              </a:rPr>
              <a:t>m</a:t>
            </a:r>
            <a:r>
              <a:rPr b="1" baseline="-25000" lang="en" sz="1800">
                <a:solidFill>
                  <a:schemeClr val="dk2"/>
                </a:solidFill>
              </a:rPr>
              <a:t>i</a:t>
            </a:r>
            <a:r>
              <a:rPr lang="en" sz="1800">
                <a:solidFill>
                  <a:schemeClr val="dk2"/>
                </a:solidFill>
              </a:rPr>
              <a:t> at memory location </a:t>
            </a:r>
            <a:r>
              <a:rPr i="1" lang="en" sz="1800">
                <a:solidFill>
                  <a:schemeClr val="dk2"/>
                </a:solidFill>
              </a:rPr>
              <a:t>i</a:t>
            </a:r>
          </a:p>
          <a:p>
            <a:pPr lvl="0" rtl="0">
              <a:spcBef>
                <a:spcPts val="0"/>
              </a:spcBef>
              <a:buNone/>
            </a:pPr>
            <a:r>
              <a:t/>
            </a:r>
            <a:endParaRPr sz="2000">
              <a:solidFill>
                <a:srgbClr val="434343"/>
              </a:solidFill>
            </a:endParaRPr>
          </a:p>
          <a:p>
            <a:pPr lvl="0" rtl="0">
              <a:spcBef>
                <a:spcPts val="0"/>
              </a:spcBef>
              <a:buNone/>
            </a:pPr>
            <a:r>
              <a:t/>
            </a:r>
            <a:endParaRPr>
              <a:solidFill>
                <a:srgbClr val="434343"/>
              </a:solidFill>
            </a:endParaRPr>
          </a:p>
        </p:txBody>
      </p:sp>
      <p:grpSp>
        <p:nvGrpSpPr>
          <p:cNvPr id="1171" name="Shape 1171"/>
          <p:cNvGrpSpPr/>
          <p:nvPr/>
        </p:nvGrpSpPr>
        <p:grpSpPr>
          <a:xfrm>
            <a:off x="379323" y="3017450"/>
            <a:ext cx="8391851" cy="715074"/>
            <a:chOff x="607923" y="3322250"/>
            <a:chExt cx="8391851" cy="715074"/>
          </a:xfrm>
        </p:grpSpPr>
        <p:grpSp>
          <p:nvGrpSpPr>
            <p:cNvPr id="1172" name="Shape 1172"/>
            <p:cNvGrpSpPr/>
            <p:nvPr/>
          </p:nvGrpSpPr>
          <p:grpSpPr>
            <a:xfrm>
              <a:off x="607923" y="3322250"/>
              <a:ext cx="8391851" cy="715074"/>
              <a:chOff x="607923" y="3322250"/>
              <a:chExt cx="8391851" cy="715074"/>
            </a:xfrm>
          </p:grpSpPr>
          <p:grpSp>
            <p:nvGrpSpPr>
              <p:cNvPr id="1173" name="Shape 1173"/>
              <p:cNvGrpSpPr/>
              <p:nvPr/>
            </p:nvGrpSpPr>
            <p:grpSpPr>
              <a:xfrm>
                <a:off x="607923" y="3322250"/>
                <a:ext cx="8391851" cy="715074"/>
                <a:chOff x="607923" y="3322250"/>
                <a:chExt cx="8391851" cy="715074"/>
              </a:xfrm>
            </p:grpSpPr>
            <p:pic>
              <p:nvPicPr>
                <p:cNvPr id="1174" name="Shape 1174"/>
                <p:cNvPicPr preferRelativeResize="0"/>
                <p:nvPr/>
              </p:nvPicPr>
              <p:blipFill>
                <a:blip r:embed="rId4">
                  <a:alphaModFix/>
                </a:blip>
                <a:stretch>
                  <a:fillRect/>
                </a:stretch>
              </p:blipFill>
              <p:spPr>
                <a:xfrm>
                  <a:off x="6357449" y="3322250"/>
                  <a:ext cx="2642324" cy="715074"/>
                </a:xfrm>
                <a:prstGeom prst="rect">
                  <a:avLst/>
                </a:prstGeom>
                <a:noFill/>
                <a:ln>
                  <a:noFill/>
                </a:ln>
              </p:spPr>
            </p:pic>
            <p:pic>
              <p:nvPicPr>
                <p:cNvPr id="1175" name="Shape 1175"/>
                <p:cNvPicPr preferRelativeResize="0"/>
                <p:nvPr/>
              </p:nvPicPr>
              <p:blipFill>
                <a:blip r:embed="rId5">
                  <a:alphaModFix/>
                </a:blip>
                <a:stretch>
                  <a:fillRect/>
                </a:stretch>
              </p:blipFill>
              <p:spPr>
                <a:xfrm>
                  <a:off x="2619400" y="3482028"/>
                  <a:ext cx="3223549" cy="321574"/>
                </a:xfrm>
                <a:prstGeom prst="rect">
                  <a:avLst/>
                </a:prstGeom>
                <a:noFill/>
                <a:ln>
                  <a:noFill/>
                </a:ln>
              </p:spPr>
            </p:pic>
            <p:pic>
              <p:nvPicPr>
                <p:cNvPr id="1176" name="Shape 1176"/>
                <p:cNvPicPr preferRelativeResize="0"/>
                <p:nvPr/>
              </p:nvPicPr>
              <p:blipFill>
                <a:blip r:embed="rId6">
                  <a:alphaModFix/>
                </a:blip>
                <a:stretch>
                  <a:fillRect/>
                </a:stretch>
              </p:blipFill>
              <p:spPr>
                <a:xfrm>
                  <a:off x="607923" y="3344193"/>
                  <a:ext cx="1280962" cy="611812"/>
                </a:xfrm>
                <a:prstGeom prst="rect">
                  <a:avLst/>
                </a:prstGeom>
                <a:noFill/>
                <a:ln>
                  <a:noFill/>
                </a:ln>
              </p:spPr>
            </p:pic>
          </p:grpSp>
          <p:sp>
            <p:nvSpPr>
              <p:cNvPr id="1177" name="Shape 1177"/>
              <p:cNvSpPr txBox="1"/>
              <p:nvPr/>
            </p:nvSpPr>
            <p:spPr>
              <a:xfrm>
                <a:off x="2062650" y="3352800"/>
                <a:ext cx="510000" cy="393600"/>
              </a:xfrm>
              <a:prstGeom prst="rect">
                <a:avLst/>
              </a:prstGeom>
              <a:noFill/>
              <a:ln>
                <a:noFill/>
              </a:ln>
            </p:spPr>
            <p:txBody>
              <a:bodyPr anchorCtr="0" anchor="t" bIns="91425" lIns="91425" rIns="91425" tIns="91425">
                <a:noAutofit/>
              </a:bodyPr>
              <a:lstStyle/>
              <a:p>
                <a:pPr lvl="0">
                  <a:spcBef>
                    <a:spcPts val="0"/>
                  </a:spcBef>
                  <a:buNone/>
                </a:pPr>
                <a:r>
                  <a:rPr lang="en" sz="2400"/>
                  <a:t>;</a:t>
                </a:r>
              </a:p>
            </p:txBody>
          </p:sp>
        </p:grpSp>
        <p:sp>
          <p:nvSpPr>
            <p:cNvPr id="1178" name="Shape 1178"/>
            <p:cNvSpPr txBox="1"/>
            <p:nvPr/>
          </p:nvSpPr>
          <p:spPr>
            <a:xfrm>
              <a:off x="5948850" y="3352800"/>
              <a:ext cx="510000" cy="393600"/>
            </a:xfrm>
            <a:prstGeom prst="rect">
              <a:avLst/>
            </a:prstGeom>
            <a:noFill/>
            <a:ln>
              <a:noFill/>
            </a:ln>
          </p:spPr>
          <p:txBody>
            <a:bodyPr anchorCtr="0" anchor="t" bIns="91425" lIns="91425" rIns="91425" tIns="91425">
              <a:noAutofit/>
            </a:bodyPr>
            <a:lstStyle/>
            <a:p>
              <a:pPr lvl="0" rtl="0">
                <a:spcBef>
                  <a:spcPts val="0"/>
                </a:spcBef>
                <a:buNone/>
              </a:pPr>
              <a:r>
                <a:rPr lang="en" sz="2400"/>
                <a:t>;</a:t>
              </a:r>
            </a:p>
          </p:txBody>
        </p:sp>
      </p:grpSp>
      <p:sp>
        <p:nvSpPr>
          <p:cNvPr id="1179" name="Shape 1179"/>
          <p:cNvSpPr txBox="1"/>
          <p:nvPr/>
        </p:nvSpPr>
        <p:spPr>
          <a:xfrm>
            <a:off x="0" y="4503287"/>
            <a:ext cx="9144000" cy="830700"/>
          </a:xfrm>
          <a:prstGeom prst="rect">
            <a:avLst/>
          </a:prstGeom>
          <a:noFill/>
          <a:ln>
            <a:noFill/>
          </a:ln>
        </p:spPr>
        <p:txBody>
          <a:bodyPr anchorCtr="0" anchor="t" bIns="91425" lIns="91425" rIns="91425" tIns="91425">
            <a:noAutofit/>
          </a:bodyPr>
          <a:lstStyle/>
          <a:p>
            <a:pPr indent="-304800" lvl="0" marL="457200" rtl="0">
              <a:spcBef>
                <a:spcPts val="600"/>
              </a:spcBef>
              <a:spcAft>
                <a:spcPts val="600"/>
              </a:spcAft>
              <a:buClr>
                <a:srgbClr val="222222"/>
              </a:buClr>
              <a:buSzPct val="100000"/>
              <a:buAutoNum type="arabicPeriod"/>
            </a:pPr>
            <a:r>
              <a:rPr lang="en" sz="1200">
                <a:solidFill>
                  <a:srgbClr val="222222"/>
                </a:solidFill>
              </a:rPr>
              <a:t>Graves, A., et al. “Neural Turing Machines.” </a:t>
            </a:r>
            <a:r>
              <a:rPr i="1" lang="en" sz="1200">
                <a:solidFill>
                  <a:srgbClr val="222222"/>
                </a:solidFill>
              </a:rPr>
              <a:t>arxiv (2014)</a:t>
            </a:r>
          </a:p>
          <a:p>
            <a:pPr indent="-304800" lvl="0" marL="457200" rtl="0">
              <a:lnSpc>
                <a:spcPct val="100000"/>
              </a:lnSpc>
              <a:spcBef>
                <a:spcPts val="600"/>
              </a:spcBef>
              <a:spcAft>
                <a:spcPts val="600"/>
              </a:spcAft>
              <a:buClr>
                <a:srgbClr val="222222"/>
              </a:buClr>
              <a:buSzPct val="100000"/>
              <a:buAutoNum type="arabicPeriod"/>
            </a:pPr>
            <a:r>
              <a:rPr lang="en" sz="1200">
                <a:solidFill>
                  <a:srgbClr val="222222"/>
                </a:solidFill>
                <a:hlinkClick r:id="rId7"/>
              </a:rPr>
              <a:t>Weston, J., et al. “Memory Networks.” </a:t>
            </a:r>
            <a:r>
              <a:rPr i="1" lang="en" sz="1200">
                <a:solidFill>
                  <a:srgbClr val="222222"/>
                </a:solidFill>
                <a:hlinkClick r:id="rId8"/>
              </a:rPr>
              <a:t>arxiv (2014)</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Shape 1184"/>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Arial"/>
                <a:ea typeface="Arial"/>
                <a:cs typeface="Arial"/>
                <a:sym typeface="Arial"/>
              </a:rPr>
              <a:t>Other s</a:t>
            </a:r>
            <a:r>
              <a:rPr lang="en">
                <a:latin typeface="Arial"/>
                <a:ea typeface="Arial"/>
                <a:cs typeface="Arial"/>
                <a:sym typeface="Arial"/>
              </a:rPr>
              <a:t>trategies for attention models</a:t>
            </a:r>
          </a:p>
        </p:txBody>
      </p:sp>
      <p:sp>
        <p:nvSpPr>
          <p:cNvPr id="1185" name="Shape 1185"/>
          <p:cNvSpPr txBox="1"/>
          <p:nvPr>
            <p:ph idx="1" type="body"/>
          </p:nvPr>
        </p:nvSpPr>
        <p:spPr>
          <a:xfrm>
            <a:off x="182775" y="846575"/>
            <a:ext cx="8778300" cy="3949200"/>
          </a:xfrm>
          <a:prstGeom prst="rect">
            <a:avLst/>
          </a:prstGeom>
        </p:spPr>
        <p:txBody>
          <a:bodyPr anchorCtr="0" anchor="t" bIns="91425" lIns="91425" rIns="91425" tIns="91425">
            <a:noAutofit/>
          </a:bodyPr>
          <a:lstStyle/>
          <a:p>
            <a:pPr indent="-228600" lvl="0" marL="457200" rtl="0">
              <a:lnSpc>
                <a:spcPct val="115000"/>
              </a:lnSpc>
              <a:spcBef>
                <a:spcPts val="0"/>
              </a:spcBef>
              <a:buClr>
                <a:schemeClr val="dk2"/>
              </a:buClr>
              <a:buFont typeface="Arial"/>
            </a:pPr>
            <a:r>
              <a:rPr lang="en">
                <a:solidFill>
                  <a:schemeClr val="dk2"/>
                </a:solidFill>
                <a:latin typeface="Arial"/>
                <a:ea typeface="Arial"/>
                <a:cs typeface="Arial"/>
                <a:sym typeface="Arial"/>
              </a:rPr>
              <a:t>Tensored attention </a:t>
            </a:r>
          </a:p>
          <a:p>
            <a:pPr indent="-222250" lvl="1" marL="742950" rtl="0">
              <a:lnSpc>
                <a:spcPct val="115000"/>
              </a:lnSpc>
              <a:spcBef>
                <a:spcPts val="0"/>
              </a:spcBef>
              <a:buClr>
                <a:schemeClr val="dk2"/>
              </a:buClr>
              <a:buSzPct val="100000"/>
              <a:buFont typeface="Arial"/>
            </a:pPr>
            <a:r>
              <a:rPr lang="en" sz="1400">
                <a:solidFill>
                  <a:schemeClr val="dk2"/>
                </a:solidFill>
                <a:latin typeface="Arial"/>
                <a:ea typeface="Arial"/>
                <a:cs typeface="Arial"/>
                <a:sym typeface="Arial"/>
              </a:rPr>
              <a:t>Minh-Thang Luong, Hieu Pham, and Christopher D. Manning. “Effective Approaches to Attention-based Neural Machine Translation</a:t>
            </a:r>
            <a:r>
              <a:rPr i="1" lang="en" sz="1400">
                <a:solidFill>
                  <a:schemeClr val="dk2"/>
                </a:solidFill>
                <a:latin typeface="Arial"/>
                <a:ea typeface="Arial"/>
                <a:cs typeface="Arial"/>
                <a:sym typeface="Arial"/>
              </a:rPr>
              <a:t>.</a:t>
            </a:r>
            <a:r>
              <a:rPr lang="en" sz="1400">
                <a:solidFill>
                  <a:schemeClr val="dk2"/>
                </a:solidFill>
                <a:latin typeface="Arial"/>
                <a:ea typeface="Arial"/>
                <a:cs typeface="Arial"/>
                <a:sym typeface="Arial"/>
              </a:rPr>
              <a:t>”</a:t>
            </a:r>
            <a:r>
              <a:rPr lang="en" sz="1400">
                <a:solidFill>
                  <a:schemeClr val="dk2"/>
                </a:solidFill>
                <a:latin typeface="Arial"/>
                <a:ea typeface="Arial"/>
                <a:cs typeface="Arial"/>
                <a:sym typeface="Arial"/>
              </a:rPr>
              <a:t> EMNLP’15.</a:t>
            </a:r>
          </a:p>
          <a:p>
            <a:pPr indent="-228600" lvl="0" marL="457200" rtl="0">
              <a:lnSpc>
                <a:spcPct val="115000"/>
              </a:lnSpc>
              <a:spcBef>
                <a:spcPts val="1000"/>
              </a:spcBef>
              <a:buClr>
                <a:schemeClr val="dk2"/>
              </a:buClr>
              <a:buFont typeface="Arial"/>
            </a:pPr>
            <a:r>
              <a:rPr lang="en">
                <a:solidFill>
                  <a:schemeClr val="dk2"/>
                </a:solidFill>
                <a:latin typeface="Arial"/>
                <a:ea typeface="Arial"/>
                <a:cs typeface="Arial"/>
                <a:sym typeface="Arial"/>
              </a:rPr>
              <a:t>Multiple heads</a:t>
            </a:r>
          </a:p>
          <a:p>
            <a:pPr indent="-228600" lvl="0" marL="457200" rtl="0">
              <a:lnSpc>
                <a:spcPct val="115000"/>
              </a:lnSpc>
              <a:spcBef>
                <a:spcPts val="1000"/>
              </a:spcBef>
              <a:buClr>
                <a:schemeClr val="dk2"/>
              </a:buClr>
              <a:buFont typeface="Arial"/>
            </a:pPr>
            <a:r>
              <a:rPr lang="en">
                <a:solidFill>
                  <a:schemeClr val="dk2"/>
                </a:solidFill>
                <a:latin typeface="Arial"/>
                <a:ea typeface="Arial"/>
                <a:cs typeface="Arial"/>
                <a:sym typeface="Arial"/>
              </a:rPr>
              <a:t>Pyramidal encoders</a:t>
            </a:r>
          </a:p>
          <a:p>
            <a:pPr indent="-222250" lvl="1" marL="742950" rtl="0">
              <a:lnSpc>
                <a:spcPct val="115000"/>
              </a:lnSpc>
              <a:spcBef>
                <a:spcPts val="0"/>
              </a:spcBef>
              <a:buClr>
                <a:schemeClr val="dk2"/>
              </a:buClr>
              <a:buSzPct val="100000"/>
              <a:buFont typeface="Arial"/>
            </a:pPr>
            <a:r>
              <a:rPr lang="en" sz="1400">
                <a:solidFill>
                  <a:schemeClr val="dk2"/>
                </a:solidFill>
                <a:highlight>
                  <a:srgbClr val="FFFFFF"/>
                </a:highlight>
                <a:latin typeface="Arial"/>
                <a:ea typeface="Arial"/>
                <a:cs typeface="Arial"/>
                <a:sym typeface="Arial"/>
              </a:rPr>
              <a:t>William Chan, Navdeep Jaitly, Quoc Le, Oriol Vinyals. “</a:t>
            </a:r>
            <a:r>
              <a:rPr lang="en" sz="1400">
                <a:solidFill>
                  <a:schemeClr val="dk2"/>
                </a:solidFill>
                <a:latin typeface="Arial"/>
                <a:ea typeface="Arial"/>
                <a:cs typeface="Arial"/>
                <a:sym typeface="Arial"/>
              </a:rPr>
              <a:t>Listen Attend and Spell”. ICASSP 2015.</a:t>
            </a:r>
          </a:p>
          <a:p>
            <a:pPr indent="-228600" lvl="0" marL="457200" rtl="0">
              <a:lnSpc>
                <a:spcPct val="115000"/>
              </a:lnSpc>
              <a:spcBef>
                <a:spcPts val="1000"/>
              </a:spcBef>
              <a:buClr>
                <a:schemeClr val="dk2"/>
              </a:buClr>
              <a:buFont typeface="Arial"/>
            </a:pPr>
            <a:r>
              <a:rPr lang="en">
                <a:solidFill>
                  <a:schemeClr val="dk2"/>
                </a:solidFill>
                <a:latin typeface="Arial"/>
                <a:ea typeface="Arial"/>
                <a:cs typeface="Arial"/>
                <a:sym typeface="Arial"/>
              </a:rPr>
              <a:t>Hierarchical Attention</a:t>
            </a:r>
          </a:p>
          <a:p>
            <a:pPr indent="-133350" lvl="1" marL="742950" rtl="0">
              <a:lnSpc>
                <a:spcPct val="115000"/>
              </a:lnSpc>
              <a:spcBef>
                <a:spcPts val="0"/>
              </a:spcBef>
              <a:buClr>
                <a:schemeClr val="dk2"/>
              </a:buClr>
              <a:buFont typeface="Arial"/>
            </a:pPr>
            <a:r>
              <a:rPr lang="en" sz="1400">
                <a:solidFill>
                  <a:schemeClr val="dk2"/>
                </a:solidFill>
                <a:highlight>
                  <a:srgbClr val="FFFFFF"/>
                </a:highlight>
                <a:latin typeface="Arial"/>
                <a:ea typeface="Arial"/>
                <a:cs typeface="Arial"/>
                <a:sym typeface="Arial"/>
              </a:rPr>
              <a:t>Andrychowicz, Marcin, and Karol Kurach. "Learning efficient algorithms with hierarchical attentive memory." </a:t>
            </a:r>
            <a:r>
              <a:rPr i="1" lang="en" sz="1400">
                <a:solidFill>
                  <a:schemeClr val="dk2"/>
                </a:solidFill>
                <a:highlight>
                  <a:srgbClr val="FFFFFF"/>
                </a:highlight>
                <a:latin typeface="Arial"/>
                <a:ea typeface="Arial"/>
                <a:cs typeface="Arial"/>
                <a:sym typeface="Arial"/>
              </a:rPr>
              <a:t>arXiv preprint arXiv:1602.03218</a:t>
            </a:r>
            <a:r>
              <a:rPr lang="en" sz="1400">
                <a:solidFill>
                  <a:schemeClr val="dk2"/>
                </a:solidFill>
                <a:highlight>
                  <a:srgbClr val="FFFFFF"/>
                </a:highlight>
                <a:latin typeface="Arial"/>
                <a:ea typeface="Arial"/>
                <a:cs typeface="Arial"/>
                <a:sym typeface="Arial"/>
              </a:rPr>
              <a:t> (2016).</a:t>
            </a:r>
          </a:p>
          <a:p>
            <a:pPr indent="-228600" lvl="0" marL="457200" rtl="0">
              <a:lnSpc>
                <a:spcPct val="115000"/>
              </a:lnSpc>
              <a:spcBef>
                <a:spcPts val="1000"/>
              </a:spcBef>
              <a:buClr>
                <a:schemeClr val="dk2"/>
              </a:buClr>
              <a:buFont typeface="Arial"/>
            </a:pPr>
            <a:r>
              <a:rPr lang="en">
                <a:solidFill>
                  <a:schemeClr val="dk2"/>
                </a:solidFill>
                <a:latin typeface="Arial"/>
                <a:ea typeface="Arial"/>
                <a:cs typeface="Arial"/>
                <a:sym typeface="Arial"/>
              </a:rPr>
              <a:t>Hard Attention</a:t>
            </a:r>
          </a:p>
          <a:p>
            <a:pPr indent="-222250" lvl="1" marL="742950" rtl="0">
              <a:lnSpc>
                <a:spcPct val="115000"/>
              </a:lnSpc>
              <a:spcBef>
                <a:spcPts val="0"/>
              </a:spcBef>
              <a:buClr>
                <a:schemeClr val="dk2"/>
              </a:buClr>
              <a:buSzPct val="100000"/>
              <a:buFont typeface="Arial"/>
            </a:pPr>
            <a:r>
              <a:rPr lang="en" sz="1400">
                <a:solidFill>
                  <a:schemeClr val="dk2"/>
                </a:solidFill>
                <a:highlight>
                  <a:srgbClr val="FFFFFF"/>
                </a:highlight>
                <a:latin typeface="Arial"/>
                <a:ea typeface="Arial"/>
                <a:cs typeface="Arial"/>
                <a:sym typeface="Arial"/>
              </a:rPr>
              <a:t>Xu, Kelvin, et al. “Show, attend and tell: Neural image caption generation with visual attention.” ICML 2015</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189" name="Shape 1189"/>
        <p:cNvGrpSpPr/>
        <p:nvPr/>
      </p:nvGrpSpPr>
      <p:grpSpPr>
        <a:xfrm>
          <a:off x="0" y="0"/>
          <a:ext cx="0" cy="0"/>
          <a:chOff x="0" y="0"/>
          <a:chExt cx="0" cy="0"/>
        </a:xfrm>
      </p:grpSpPr>
      <p:sp>
        <p:nvSpPr>
          <p:cNvPr id="1190" name="Shape 1190"/>
          <p:cNvSpPr txBox="1"/>
          <p:nvPr>
            <p:ph type="ctrTitle"/>
          </p:nvPr>
        </p:nvSpPr>
        <p:spPr>
          <a:xfrm>
            <a:off x="311708" y="1545450"/>
            <a:ext cx="8520600" cy="2052600"/>
          </a:xfrm>
          <a:prstGeom prst="rect">
            <a:avLst/>
          </a:prstGeom>
        </p:spPr>
        <p:txBody>
          <a:bodyPr anchorCtr="0" anchor="ctr" bIns="91425" lIns="91425" rIns="91425" tIns="91425">
            <a:noAutofit/>
          </a:bodyPr>
          <a:lstStyle/>
          <a:p>
            <a:pPr lvl="0" rtl="0">
              <a:spcBef>
                <a:spcPts val="0"/>
              </a:spcBef>
              <a:buNone/>
            </a:pPr>
            <a:r>
              <a:rPr lang="en"/>
              <a:t>Applications</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Shape 119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latin typeface="Arial"/>
                <a:ea typeface="Arial"/>
                <a:cs typeface="Arial"/>
                <a:sym typeface="Arial"/>
              </a:rPr>
              <a:t>Sentence to Constituency Parse Tree</a:t>
            </a:r>
          </a:p>
        </p:txBody>
      </p:sp>
      <p:pic>
        <p:nvPicPr>
          <p:cNvPr descr="Screen Shot 2015-01-14 at 8.47.43 AM.png" id="1196" name="Shape 1196"/>
          <p:cNvPicPr preferRelativeResize="0"/>
          <p:nvPr/>
        </p:nvPicPr>
        <p:blipFill>
          <a:blip r:embed="rId3">
            <a:alphaModFix/>
          </a:blip>
          <a:stretch>
            <a:fillRect/>
          </a:stretch>
        </p:blipFill>
        <p:spPr>
          <a:xfrm>
            <a:off x="1333250" y="2255148"/>
            <a:ext cx="7499048" cy="2462825"/>
          </a:xfrm>
          <a:prstGeom prst="rect">
            <a:avLst/>
          </a:prstGeom>
          <a:noFill/>
          <a:ln>
            <a:noFill/>
          </a:ln>
        </p:spPr>
      </p:pic>
      <p:sp>
        <p:nvSpPr>
          <p:cNvPr id="1197" name="Shape 1197"/>
          <p:cNvSpPr txBox="1"/>
          <p:nvPr>
            <p:ph idx="1" type="body"/>
          </p:nvPr>
        </p:nvSpPr>
        <p:spPr>
          <a:xfrm>
            <a:off x="311700" y="1152475"/>
            <a:ext cx="8520600" cy="1430700"/>
          </a:xfrm>
          <a:prstGeom prst="rect">
            <a:avLst/>
          </a:prstGeom>
        </p:spPr>
        <p:txBody>
          <a:bodyPr anchorCtr="0" anchor="t" bIns="91425" lIns="91425" rIns="91425" tIns="91425">
            <a:noAutofit/>
          </a:bodyPr>
          <a:lstStyle/>
          <a:p>
            <a:pPr indent="-228600" lvl="0" marL="457200" rtl="0">
              <a:spcBef>
                <a:spcPts val="0"/>
              </a:spcBef>
              <a:buAutoNum type="arabicPeriod"/>
            </a:pPr>
            <a:r>
              <a:rPr lang="en"/>
              <a:t>Read a sentence</a:t>
            </a:r>
          </a:p>
          <a:p>
            <a:pPr indent="-228600" lvl="0" marL="457200" rtl="0">
              <a:spcBef>
                <a:spcPts val="0"/>
              </a:spcBef>
              <a:buAutoNum type="arabicPeriod"/>
            </a:pPr>
            <a:r>
              <a:rPr lang="en"/>
              <a:t>Flatten the tree into a sequence (adding (,) )</a:t>
            </a:r>
          </a:p>
          <a:p>
            <a:pPr indent="-228600" lvl="0" marL="457200" rtl="0">
              <a:spcBef>
                <a:spcPts val="0"/>
              </a:spcBef>
              <a:buAutoNum type="arabicPeriod"/>
            </a:pPr>
            <a:r>
              <a:rPr lang="en"/>
              <a:t>“Translate” from sentence to parse tree</a:t>
            </a:r>
          </a:p>
          <a:p>
            <a:pPr lvl="0" rtl="0">
              <a:spcBef>
                <a:spcPts val="0"/>
              </a:spcBef>
              <a:buNone/>
            </a:pPr>
            <a:r>
              <a:t/>
            </a:r>
            <a:endParaRPr/>
          </a:p>
        </p:txBody>
      </p:sp>
      <p:sp>
        <p:nvSpPr>
          <p:cNvPr id="1198" name="Shape 1198"/>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pic>
        <p:nvPicPr>
          <p:cNvPr descr="Theyieldon-1149934202.png" id="1203" name="Shape 1203"/>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204" name="Shape 1204"/>
          <p:cNvCxnSpPr>
            <a:stCxn id="1205"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206" name="Shape 1206"/>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207" name="Shape 1207"/>
          <p:cNvCxnSpPr>
            <a:stCxn id="1205"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208" name="Shape 1208"/>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09" name="Shape 1209"/>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10" name="Shape 1210"/>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211" name="Shape 1211"/>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212" name="Shape 1212"/>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13" name="Shape 1213"/>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214" name="Shape 1214"/>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215" name="Shape 1215"/>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216" name="Shape 1216"/>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217" name="Shape 1217"/>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218" name="Shape 1218"/>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219" name="Shape 1219"/>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220" name="Shape 1220"/>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205" name="Shape 1205"/>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221" name="Shape 1221"/>
          <p:cNvSpPr/>
          <p:nvPr/>
        </p:nvSpPr>
        <p:spPr>
          <a:xfrm>
            <a:off x="4681625" y="2246362"/>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222" name="Shape 1222"/>
          <p:cNvCxnSpPr/>
          <p:nvPr/>
        </p:nvCxnSpPr>
        <p:spPr>
          <a:xfrm>
            <a:off x="67725" y="3270300"/>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223" name="Shape 1223"/>
          <p:cNvCxnSpPr/>
          <p:nvPr/>
        </p:nvCxnSpPr>
        <p:spPr>
          <a:xfrm rot="10800000">
            <a:off x="5862725" y="3516243"/>
            <a:ext cx="0" cy="264300"/>
          </a:xfrm>
          <a:prstGeom prst="straightConnector1">
            <a:avLst/>
          </a:prstGeom>
          <a:noFill/>
          <a:ln cap="flat" cmpd="sng" w="19050">
            <a:solidFill>
              <a:srgbClr val="00FF00"/>
            </a:solidFill>
            <a:prstDash val="solid"/>
            <a:round/>
            <a:headEnd len="lg" w="lg" type="none"/>
            <a:tailEnd len="lg" w="lg" type="triangle"/>
          </a:ln>
        </p:spPr>
      </p:cxnSp>
      <p:sp>
        <p:nvSpPr>
          <p:cNvPr id="1224" name="Shape 1224"/>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225" name="Shape 1225"/>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Parsing Example</a:t>
            </a:r>
          </a:p>
        </p:txBody>
      </p:sp>
      <p:sp>
        <p:nvSpPr>
          <p:cNvPr id="1226" name="Shape 1226"/>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Classical Models for Sequence Prediction</a:t>
            </a:r>
          </a:p>
        </p:txBody>
      </p:sp>
      <p:sp>
        <p:nvSpPr>
          <p:cNvPr id="148" name="Shape 148"/>
          <p:cNvSpPr txBox="1"/>
          <p:nvPr>
            <p:ph idx="1" type="body"/>
          </p:nvPr>
        </p:nvSpPr>
        <p:spPr>
          <a:xfrm>
            <a:off x="311700" y="847675"/>
            <a:ext cx="5069700" cy="1532100"/>
          </a:xfrm>
          <a:prstGeom prst="rect">
            <a:avLst/>
          </a:prstGeom>
        </p:spPr>
        <p:txBody>
          <a:bodyPr anchorCtr="0" anchor="t" bIns="91425" lIns="91425" rIns="91425" tIns="91425">
            <a:noAutofit/>
          </a:bodyPr>
          <a:lstStyle/>
          <a:p>
            <a:pPr indent="-355600" lvl="0" marL="457200" rtl="0">
              <a:spcBef>
                <a:spcPts val="0"/>
              </a:spcBef>
              <a:buSzPct val="100000"/>
            </a:pPr>
            <a:r>
              <a:rPr lang="en" sz="2000"/>
              <a:t>Sequence prediction was classically handled as a structured prediction tasks</a:t>
            </a:r>
          </a:p>
          <a:p>
            <a:pPr indent="-330200" lvl="1" marL="914400" rtl="0">
              <a:spcBef>
                <a:spcPts val="0"/>
              </a:spcBef>
              <a:buSzPct val="100000"/>
            </a:pPr>
            <a:r>
              <a:rPr lang="en" sz="1600"/>
              <a:t>Most were built on conditional independence assumptions</a:t>
            </a:r>
          </a:p>
          <a:p>
            <a:pPr indent="-330200" lvl="1" marL="914400" rtl="0">
              <a:spcBef>
                <a:spcPts val="0"/>
              </a:spcBef>
              <a:buSzPct val="100000"/>
            </a:pPr>
            <a:r>
              <a:rPr lang="en" sz="1600"/>
              <a:t>Other such as DAGGER were based on supervisory signals and </a:t>
            </a:r>
            <a:r>
              <a:rPr lang="en" sz="1600"/>
              <a:t>auxiliary</a:t>
            </a:r>
            <a:r>
              <a:rPr lang="en" sz="1600"/>
              <a:t> information</a:t>
            </a:r>
          </a:p>
        </p:txBody>
      </p:sp>
      <p:pic>
        <p:nvPicPr>
          <p:cNvPr id="149" name="Shape 149"/>
          <p:cNvPicPr preferRelativeResize="0"/>
          <p:nvPr/>
        </p:nvPicPr>
        <p:blipFill>
          <a:blip r:embed="rId3">
            <a:alphaModFix/>
          </a:blip>
          <a:stretch>
            <a:fillRect/>
          </a:stretch>
        </p:blipFill>
        <p:spPr>
          <a:xfrm>
            <a:off x="5730554" y="619074"/>
            <a:ext cx="3357269" cy="4251751"/>
          </a:xfrm>
          <a:prstGeom prst="rect">
            <a:avLst/>
          </a:prstGeom>
          <a:noFill/>
          <a:ln>
            <a:noFill/>
          </a:ln>
        </p:spPr>
      </p:pic>
      <p:sp>
        <p:nvSpPr>
          <p:cNvPr id="150" name="Shape 150"/>
          <p:cNvSpPr txBox="1"/>
          <p:nvPr/>
        </p:nvSpPr>
        <p:spPr>
          <a:xfrm>
            <a:off x="5866104" y="4794297"/>
            <a:ext cx="1964700" cy="425400"/>
          </a:xfrm>
          <a:prstGeom prst="rect">
            <a:avLst/>
          </a:prstGeom>
          <a:noFill/>
          <a:ln>
            <a:noFill/>
          </a:ln>
        </p:spPr>
        <p:txBody>
          <a:bodyPr anchorCtr="0" anchor="t" bIns="91425" lIns="91425" rIns="91425" tIns="91425">
            <a:noAutofit/>
          </a:bodyPr>
          <a:lstStyle/>
          <a:p>
            <a:pPr lvl="0">
              <a:spcBef>
                <a:spcPts val="0"/>
              </a:spcBef>
              <a:buNone/>
            </a:pPr>
            <a:r>
              <a:rPr lang="en">
                <a:latin typeface="Raleway"/>
                <a:ea typeface="Raleway"/>
                <a:cs typeface="Raleway"/>
                <a:sym typeface="Raleway"/>
              </a:rPr>
              <a:t>Figure credit: Li Deng</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pic>
        <p:nvPicPr>
          <p:cNvPr descr="Theyieldon-1149934202.png" id="1231" name="Shape 1231"/>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232" name="Shape 1232"/>
          <p:cNvCxnSpPr>
            <a:stCxn id="1233"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234" name="Shape 1234"/>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235" name="Shape 1235"/>
          <p:cNvCxnSpPr>
            <a:stCxn id="1233"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236" name="Shape 1236"/>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37" name="Shape 1237"/>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38" name="Shape 1238"/>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239" name="Shape 1239"/>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240" name="Shape 1240"/>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41" name="Shape 1241"/>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242" name="Shape 1242"/>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243" name="Shape 1243"/>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244" name="Shape 1244"/>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245" name="Shape 1245"/>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246" name="Shape 1246"/>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247" name="Shape 1247"/>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248" name="Shape 1248"/>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233" name="Shape 1233"/>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249" name="Shape 1249"/>
          <p:cNvSpPr/>
          <p:nvPr/>
        </p:nvSpPr>
        <p:spPr>
          <a:xfrm>
            <a:off x="2733775" y="2524968"/>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250" name="Shape 1250"/>
          <p:cNvCxnSpPr/>
          <p:nvPr/>
        </p:nvCxnSpPr>
        <p:spPr>
          <a:xfrm>
            <a:off x="61800" y="1782468"/>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251" name="Shape 1251"/>
          <p:cNvCxnSpPr/>
          <p:nvPr/>
        </p:nvCxnSpPr>
        <p:spPr>
          <a:xfrm rot="10800000">
            <a:off x="2214650" y="3516243"/>
            <a:ext cx="0" cy="264300"/>
          </a:xfrm>
          <a:prstGeom prst="straightConnector1">
            <a:avLst/>
          </a:prstGeom>
          <a:noFill/>
          <a:ln cap="flat" cmpd="sng" w="19050">
            <a:solidFill>
              <a:srgbClr val="00FF00"/>
            </a:solidFill>
            <a:prstDash val="solid"/>
            <a:round/>
            <a:headEnd len="lg" w="lg" type="none"/>
            <a:tailEnd len="lg" w="lg" type="triangle"/>
          </a:ln>
        </p:spPr>
      </p:cxnSp>
      <p:sp>
        <p:nvSpPr>
          <p:cNvPr id="1252" name="Shape 1252"/>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253" name="Shape 125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254" name="Shape 1254"/>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pic>
        <p:nvPicPr>
          <p:cNvPr descr="Theyieldon-1149934202.png" id="1259" name="Shape 1259"/>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260" name="Shape 1260"/>
          <p:cNvCxnSpPr>
            <a:stCxn id="1261"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262" name="Shape 1262"/>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263" name="Shape 1263"/>
          <p:cNvCxnSpPr>
            <a:stCxn id="1261"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264" name="Shape 1264"/>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65" name="Shape 1265"/>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66" name="Shape 1266"/>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267" name="Shape 1267"/>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268" name="Shape 1268"/>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69" name="Shape 1269"/>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270" name="Shape 1270"/>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271" name="Shape 1271"/>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272" name="Shape 1272"/>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273" name="Shape 1273"/>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274" name="Shape 1274"/>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275" name="Shape 1275"/>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276" name="Shape 1276"/>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261" name="Shape 1261"/>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277" name="Shape 1277"/>
          <p:cNvSpPr/>
          <p:nvPr/>
        </p:nvSpPr>
        <p:spPr>
          <a:xfrm>
            <a:off x="2295625" y="2792850"/>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278" name="Shape 1278"/>
          <p:cNvCxnSpPr/>
          <p:nvPr/>
        </p:nvCxnSpPr>
        <p:spPr>
          <a:xfrm>
            <a:off x="61800" y="1782468"/>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279" name="Shape 1279"/>
          <p:cNvCxnSpPr/>
          <p:nvPr/>
        </p:nvCxnSpPr>
        <p:spPr>
          <a:xfrm rot="10800000">
            <a:off x="2214650" y="3516243"/>
            <a:ext cx="0" cy="264300"/>
          </a:xfrm>
          <a:prstGeom prst="straightConnector1">
            <a:avLst/>
          </a:prstGeom>
          <a:noFill/>
          <a:ln cap="flat" cmpd="sng" w="19050">
            <a:solidFill>
              <a:srgbClr val="00FF00"/>
            </a:solidFill>
            <a:prstDash val="solid"/>
            <a:round/>
            <a:headEnd len="lg" w="lg" type="none"/>
            <a:tailEnd len="lg" w="lg" type="triangle"/>
          </a:ln>
        </p:spPr>
      </p:cxnSp>
      <p:sp>
        <p:nvSpPr>
          <p:cNvPr id="1280" name="Shape 1280"/>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281" name="Shape 128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282" name="Shape 1282"/>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pic>
        <p:nvPicPr>
          <p:cNvPr descr="Theyieldon-1149934202.png" id="1287" name="Shape 1287"/>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288" name="Shape 1288"/>
          <p:cNvCxnSpPr>
            <a:stCxn id="1289"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290" name="Shape 1290"/>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291" name="Shape 1291"/>
          <p:cNvCxnSpPr>
            <a:stCxn id="1289"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292" name="Shape 1292"/>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93" name="Shape 1293"/>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94" name="Shape 1294"/>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295" name="Shape 1295"/>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296" name="Shape 1296"/>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297" name="Shape 1297"/>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298" name="Shape 1298"/>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299" name="Shape 1299"/>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300" name="Shape 1300"/>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301" name="Shape 1301"/>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302" name="Shape 1302"/>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303" name="Shape 1303"/>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304" name="Shape 1304"/>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289" name="Shape 1289"/>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305" name="Shape 1305"/>
          <p:cNvSpPr/>
          <p:nvPr/>
        </p:nvSpPr>
        <p:spPr>
          <a:xfrm>
            <a:off x="2164700" y="3069806"/>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306" name="Shape 1306"/>
          <p:cNvCxnSpPr/>
          <p:nvPr/>
        </p:nvCxnSpPr>
        <p:spPr>
          <a:xfrm>
            <a:off x="61800" y="1782468"/>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307" name="Shape 1307"/>
          <p:cNvCxnSpPr/>
          <p:nvPr/>
        </p:nvCxnSpPr>
        <p:spPr>
          <a:xfrm rot="10800000">
            <a:off x="2214650" y="3516243"/>
            <a:ext cx="0" cy="264300"/>
          </a:xfrm>
          <a:prstGeom prst="straightConnector1">
            <a:avLst/>
          </a:prstGeom>
          <a:noFill/>
          <a:ln cap="flat" cmpd="sng" w="19050">
            <a:solidFill>
              <a:srgbClr val="00FF00"/>
            </a:solidFill>
            <a:prstDash val="solid"/>
            <a:round/>
            <a:headEnd len="lg" w="lg" type="none"/>
            <a:tailEnd len="lg" w="lg" type="triangle"/>
          </a:ln>
        </p:spPr>
      </p:cxnSp>
      <p:sp>
        <p:nvSpPr>
          <p:cNvPr id="1308" name="Shape 1308"/>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309" name="Shape 1309"/>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310" name="Shape 1310"/>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pic>
        <p:nvPicPr>
          <p:cNvPr descr="Theyieldon-1149934202.png" id="1315" name="Shape 1315"/>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316" name="Shape 1316"/>
          <p:cNvCxnSpPr>
            <a:stCxn id="1317"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318" name="Shape 1318"/>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319" name="Shape 1319"/>
          <p:cNvCxnSpPr>
            <a:stCxn id="1317"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320" name="Shape 1320"/>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321" name="Shape 1321"/>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322" name="Shape 1322"/>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323" name="Shape 1323"/>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324" name="Shape 1324"/>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325" name="Shape 1325"/>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326" name="Shape 1326"/>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327" name="Shape 1327"/>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328" name="Shape 1328"/>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329" name="Shape 1329"/>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330" name="Shape 1330"/>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331" name="Shape 1331"/>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332" name="Shape 1332"/>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317" name="Shape 1317"/>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333" name="Shape 1333"/>
          <p:cNvSpPr/>
          <p:nvPr/>
        </p:nvSpPr>
        <p:spPr>
          <a:xfrm>
            <a:off x="2440925" y="3069806"/>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334" name="Shape 1334"/>
          <p:cNvCxnSpPr/>
          <p:nvPr/>
        </p:nvCxnSpPr>
        <p:spPr>
          <a:xfrm>
            <a:off x="61800" y="1782468"/>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335" name="Shape 1335"/>
          <p:cNvCxnSpPr/>
          <p:nvPr/>
        </p:nvCxnSpPr>
        <p:spPr>
          <a:xfrm rot="10800000">
            <a:off x="2214650" y="3516243"/>
            <a:ext cx="0" cy="264300"/>
          </a:xfrm>
          <a:prstGeom prst="straightConnector1">
            <a:avLst/>
          </a:prstGeom>
          <a:noFill/>
          <a:ln cap="flat" cmpd="sng" w="19050">
            <a:solidFill>
              <a:srgbClr val="00FF00"/>
            </a:solidFill>
            <a:prstDash val="solid"/>
            <a:round/>
            <a:headEnd len="lg" w="lg" type="none"/>
            <a:tailEnd len="lg" w="lg" type="triangle"/>
          </a:ln>
        </p:spPr>
      </p:cxnSp>
      <p:sp>
        <p:nvSpPr>
          <p:cNvPr id="1336" name="Shape 1336"/>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337" name="Shape 133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338" name="Shape 1338"/>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pic>
        <p:nvPicPr>
          <p:cNvPr descr="Theyieldon-1149934202.png" id="1343" name="Shape 1343"/>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344" name="Shape 1344"/>
          <p:cNvCxnSpPr>
            <a:stCxn id="1345"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346" name="Shape 1346"/>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347" name="Shape 1347"/>
          <p:cNvCxnSpPr>
            <a:stCxn id="1345"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348" name="Shape 1348"/>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349" name="Shape 1349"/>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350" name="Shape 1350"/>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351" name="Shape 1351"/>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352" name="Shape 1352"/>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353" name="Shape 1353"/>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354" name="Shape 1354"/>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355" name="Shape 1355"/>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356" name="Shape 1356"/>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357" name="Shape 1357"/>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358" name="Shape 1358"/>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359" name="Shape 1359"/>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360" name="Shape 1360"/>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345" name="Shape 1345"/>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361" name="Shape 1361"/>
          <p:cNvSpPr/>
          <p:nvPr/>
        </p:nvSpPr>
        <p:spPr>
          <a:xfrm>
            <a:off x="2293275" y="2791200"/>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362" name="Shape 1362"/>
          <p:cNvCxnSpPr/>
          <p:nvPr/>
        </p:nvCxnSpPr>
        <p:spPr>
          <a:xfrm>
            <a:off x="61800" y="1931250"/>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363" name="Shape 1363"/>
          <p:cNvCxnSpPr/>
          <p:nvPr/>
        </p:nvCxnSpPr>
        <p:spPr>
          <a:xfrm rot="10800000">
            <a:off x="2567075" y="3516243"/>
            <a:ext cx="0" cy="264300"/>
          </a:xfrm>
          <a:prstGeom prst="straightConnector1">
            <a:avLst/>
          </a:prstGeom>
          <a:noFill/>
          <a:ln cap="flat" cmpd="sng" w="19050">
            <a:solidFill>
              <a:srgbClr val="00FF00"/>
            </a:solidFill>
            <a:prstDash val="solid"/>
            <a:round/>
            <a:headEnd len="lg" w="lg" type="none"/>
            <a:tailEnd len="lg" w="lg" type="triangle"/>
          </a:ln>
        </p:spPr>
      </p:cxnSp>
      <p:sp>
        <p:nvSpPr>
          <p:cNvPr id="1364" name="Shape 1364"/>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365" name="Shape 136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366" name="Shape 1366"/>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pic>
        <p:nvPicPr>
          <p:cNvPr descr="Theyieldon-1149934202.png" id="1371" name="Shape 1371"/>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372" name="Shape 1372"/>
          <p:cNvCxnSpPr>
            <a:stCxn id="1373"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374" name="Shape 1374"/>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375" name="Shape 1375"/>
          <p:cNvCxnSpPr>
            <a:stCxn id="1373"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376" name="Shape 1376"/>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377" name="Shape 1377"/>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378" name="Shape 1378"/>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379" name="Shape 1379"/>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380" name="Shape 1380"/>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381" name="Shape 1381"/>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382" name="Shape 1382"/>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383" name="Shape 1383"/>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384" name="Shape 1384"/>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385" name="Shape 1385"/>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386" name="Shape 1386"/>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387" name="Shape 1387"/>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388" name="Shape 1388"/>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373" name="Shape 1373"/>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389" name="Shape 1389"/>
          <p:cNvSpPr/>
          <p:nvPr/>
        </p:nvSpPr>
        <p:spPr>
          <a:xfrm>
            <a:off x="3155275" y="2787637"/>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390" name="Shape 1390"/>
          <p:cNvCxnSpPr/>
          <p:nvPr/>
        </p:nvCxnSpPr>
        <p:spPr>
          <a:xfrm>
            <a:off x="61800" y="1931250"/>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391" name="Shape 1391"/>
          <p:cNvCxnSpPr/>
          <p:nvPr/>
        </p:nvCxnSpPr>
        <p:spPr>
          <a:xfrm rot="10800000">
            <a:off x="2567075" y="3516243"/>
            <a:ext cx="0" cy="264300"/>
          </a:xfrm>
          <a:prstGeom prst="straightConnector1">
            <a:avLst/>
          </a:prstGeom>
          <a:noFill/>
          <a:ln cap="flat" cmpd="sng" w="19050">
            <a:solidFill>
              <a:srgbClr val="00FF00"/>
            </a:solidFill>
            <a:prstDash val="solid"/>
            <a:round/>
            <a:headEnd len="lg" w="lg" type="none"/>
            <a:tailEnd len="lg" w="lg" type="triangle"/>
          </a:ln>
        </p:spPr>
      </p:cxnSp>
      <p:sp>
        <p:nvSpPr>
          <p:cNvPr id="1392" name="Shape 1392"/>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393" name="Shape 139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394" name="Shape 1394"/>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pic>
        <p:nvPicPr>
          <p:cNvPr descr="Theyieldon-1149934202.png" id="1399" name="Shape 1399"/>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400" name="Shape 1400"/>
          <p:cNvCxnSpPr>
            <a:stCxn id="1401"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402" name="Shape 1402"/>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403" name="Shape 1403"/>
          <p:cNvCxnSpPr>
            <a:stCxn id="1401"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404" name="Shape 1404"/>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05" name="Shape 1405"/>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06" name="Shape 1406"/>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407" name="Shape 1407"/>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408" name="Shape 1408"/>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09" name="Shape 1409"/>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410" name="Shape 1410"/>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411" name="Shape 1411"/>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412" name="Shape 1412"/>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413" name="Shape 1413"/>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414" name="Shape 1414"/>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415" name="Shape 1415"/>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416" name="Shape 1416"/>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401" name="Shape 1401"/>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417" name="Shape 1417"/>
          <p:cNvSpPr/>
          <p:nvPr/>
        </p:nvSpPr>
        <p:spPr>
          <a:xfrm>
            <a:off x="2764750" y="3051956"/>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418" name="Shape 1418"/>
          <p:cNvCxnSpPr/>
          <p:nvPr/>
        </p:nvCxnSpPr>
        <p:spPr>
          <a:xfrm>
            <a:off x="61800" y="1931250"/>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419" name="Shape 1419"/>
          <p:cNvCxnSpPr/>
          <p:nvPr/>
        </p:nvCxnSpPr>
        <p:spPr>
          <a:xfrm rot="10800000">
            <a:off x="2567075" y="3516243"/>
            <a:ext cx="0" cy="264300"/>
          </a:xfrm>
          <a:prstGeom prst="straightConnector1">
            <a:avLst/>
          </a:prstGeom>
          <a:noFill/>
          <a:ln cap="flat" cmpd="sng" w="19050">
            <a:solidFill>
              <a:srgbClr val="00FF00"/>
            </a:solidFill>
            <a:prstDash val="solid"/>
            <a:round/>
            <a:headEnd len="lg" w="lg" type="none"/>
            <a:tailEnd len="lg" w="lg" type="triangle"/>
          </a:ln>
        </p:spPr>
      </p:cxnSp>
      <p:sp>
        <p:nvSpPr>
          <p:cNvPr id="1420" name="Shape 1420"/>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421" name="Shape 142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422" name="Shape 1422"/>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pic>
        <p:nvPicPr>
          <p:cNvPr descr="Theyieldon-1149934202.png" id="1427" name="Shape 1427"/>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428" name="Shape 1428"/>
          <p:cNvCxnSpPr>
            <a:stCxn id="1429"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430" name="Shape 1430"/>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431" name="Shape 1431"/>
          <p:cNvCxnSpPr>
            <a:stCxn id="1429"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432" name="Shape 1432"/>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33" name="Shape 1433"/>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34" name="Shape 1434"/>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435" name="Shape 1435"/>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436" name="Shape 1436"/>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37" name="Shape 1437"/>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438" name="Shape 1438"/>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439" name="Shape 1439"/>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440" name="Shape 1440"/>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441" name="Shape 1441"/>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442" name="Shape 1442"/>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443" name="Shape 1443"/>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444" name="Shape 1444"/>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429" name="Shape 1429"/>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445" name="Shape 1445"/>
          <p:cNvSpPr/>
          <p:nvPr/>
        </p:nvSpPr>
        <p:spPr>
          <a:xfrm>
            <a:off x="3545775" y="3069806"/>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446" name="Shape 1446"/>
          <p:cNvCxnSpPr/>
          <p:nvPr/>
        </p:nvCxnSpPr>
        <p:spPr>
          <a:xfrm>
            <a:off x="61800" y="2080031"/>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447" name="Shape 1447"/>
          <p:cNvCxnSpPr/>
          <p:nvPr/>
        </p:nvCxnSpPr>
        <p:spPr>
          <a:xfrm rot="10800000">
            <a:off x="2890925" y="3516243"/>
            <a:ext cx="0" cy="264300"/>
          </a:xfrm>
          <a:prstGeom prst="straightConnector1">
            <a:avLst/>
          </a:prstGeom>
          <a:noFill/>
          <a:ln cap="flat" cmpd="sng" w="19050">
            <a:solidFill>
              <a:srgbClr val="00FF00"/>
            </a:solidFill>
            <a:prstDash val="solid"/>
            <a:round/>
            <a:headEnd len="lg" w="lg" type="none"/>
            <a:tailEnd len="lg" w="lg" type="triangle"/>
          </a:ln>
        </p:spPr>
      </p:cxnSp>
      <p:sp>
        <p:nvSpPr>
          <p:cNvPr id="1448" name="Shape 1448"/>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449" name="Shape 1449"/>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450" name="Shape 1450"/>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pic>
        <p:nvPicPr>
          <p:cNvPr descr="Theyieldon-1149934202.png" id="1455" name="Shape 1455"/>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456" name="Shape 1456"/>
          <p:cNvCxnSpPr>
            <a:stCxn id="1457"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458" name="Shape 1458"/>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459" name="Shape 1459"/>
          <p:cNvCxnSpPr>
            <a:stCxn id="1457"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460" name="Shape 1460"/>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61" name="Shape 1461"/>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62" name="Shape 1462"/>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463" name="Shape 1463"/>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464" name="Shape 1464"/>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65" name="Shape 1465"/>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466" name="Shape 1466"/>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467" name="Shape 1467"/>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468" name="Shape 1468"/>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469" name="Shape 1469"/>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470" name="Shape 1470"/>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471" name="Shape 1471"/>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472" name="Shape 1472"/>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457" name="Shape 1457"/>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473" name="Shape 1473"/>
          <p:cNvSpPr/>
          <p:nvPr/>
        </p:nvSpPr>
        <p:spPr>
          <a:xfrm>
            <a:off x="3060000" y="3327618"/>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474" name="Shape 1474"/>
          <p:cNvCxnSpPr/>
          <p:nvPr/>
        </p:nvCxnSpPr>
        <p:spPr>
          <a:xfrm>
            <a:off x="61800" y="2080031"/>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475" name="Shape 1475"/>
          <p:cNvCxnSpPr/>
          <p:nvPr/>
        </p:nvCxnSpPr>
        <p:spPr>
          <a:xfrm rot="10800000">
            <a:off x="2890925" y="3516243"/>
            <a:ext cx="0" cy="264300"/>
          </a:xfrm>
          <a:prstGeom prst="straightConnector1">
            <a:avLst/>
          </a:prstGeom>
          <a:noFill/>
          <a:ln cap="flat" cmpd="sng" w="19050">
            <a:solidFill>
              <a:srgbClr val="00FF00"/>
            </a:solidFill>
            <a:prstDash val="solid"/>
            <a:round/>
            <a:headEnd len="lg" w="lg" type="none"/>
            <a:tailEnd len="lg" w="lg" type="triangle"/>
          </a:ln>
        </p:spPr>
      </p:cxnSp>
      <p:sp>
        <p:nvSpPr>
          <p:cNvPr id="1476" name="Shape 1476"/>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477" name="Shape 147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478" name="Shape 1478"/>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2" name="Shape 1482"/>
        <p:cNvGrpSpPr/>
        <p:nvPr/>
      </p:nvGrpSpPr>
      <p:grpSpPr>
        <a:xfrm>
          <a:off x="0" y="0"/>
          <a:ext cx="0" cy="0"/>
          <a:chOff x="0" y="0"/>
          <a:chExt cx="0" cy="0"/>
        </a:xfrm>
      </p:grpSpPr>
      <p:pic>
        <p:nvPicPr>
          <p:cNvPr descr="Theyieldon-1149934202.png" id="1483" name="Shape 1483"/>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484" name="Shape 1484"/>
          <p:cNvCxnSpPr>
            <a:stCxn id="1485"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486" name="Shape 1486"/>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487" name="Shape 1487"/>
          <p:cNvCxnSpPr>
            <a:stCxn id="1485"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488" name="Shape 1488"/>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89" name="Shape 1489"/>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90" name="Shape 1490"/>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491" name="Shape 1491"/>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492" name="Shape 1492"/>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493" name="Shape 1493"/>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494" name="Shape 1494"/>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495" name="Shape 1495"/>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496" name="Shape 1496"/>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497" name="Shape 1497"/>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498" name="Shape 1498"/>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499" name="Shape 1499"/>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500" name="Shape 1500"/>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485" name="Shape 1485"/>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501" name="Shape 1501"/>
          <p:cNvSpPr/>
          <p:nvPr/>
        </p:nvSpPr>
        <p:spPr>
          <a:xfrm>
            <a:off x="3531475" y="3327618"/>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502" name="Shape 1502"/>
          <p:cNvCxnSpPr/>
          <p:nvPr/>
        </p:nvCxnSpPr>
        <p:spPr>
          <a:xfrm>
            <a:off x="61800" y="2228812"/>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503" name="Shape 1503"/>
          <p:cNvCxnSpPr/>
          <p:nvPr/>
        </p:nvCxnSpPr>
        <p:spPr>
          <a:xfrm rot="10800000">
            <a:off x="3171925" y="3787706"/>
            <a:ext cx="0" cy="264300"/>
          </a:xfrm>
          <a:prstGeom prst="straightConnector1">
            <a:avLst/>
          </a:prstGeom>
          <a:noFill/>
          <a:ln cap="flat" cmpd="sng" w="19050">
            <a:solidFill>
              <a:srgbClr val="00FF00"/>
            </a:solidFill>
            <a:prstDash val="solid"/>
            <a:round/>
            <a:headEnd len="lg" w="lg" type="none"/>
            <a:tailEnd len="lg" w="lg" type="triangle"/>
          </a:ln>
        </p:spPr>
      </p:cxnSp>
      <p:sp>
        <p:nvSpPr>
          <p:cNvPr id="1504" name="Shape 1504"/>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505" name="Shape 150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506" name="Shape 1506"/>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Two Key Ingredients</a:t>
            </a:r>
          </a:p>
        </p:txBody>
      </p:sp>
      <p:pic>
        <p:nvPicPr>
          <p:cNvPr descr="Screen Shot 2017-07-25 at 10.21.23 PM.png" id="156" name="Shape 156"/>
          <p:cNvPicPr preferRelativeResize="0"/>
          <p:nvPr/>
        </p:nvPicPr>
        <p:blipFill rotWithShape="1">
          <a:blip r:embed="rId3">
            <a:alphaModFix/>
          </a:blip>
          <a:srcRect b="16255" l="48971" r="6105" t="25251"/>
          <a:stretch/>
        </p:blipFill>
        <p:spPr>
          <a:xfrm>
            <a:off x="235675" y="1651874"/>
            <a:ext cx="3588746" cy="2920401"/>
          </a:xfrm>
          <a:prstGeom prst="rect">
            <a:avLst/>
          </a:prstGeom>
          <a:noFill/>
          <a:ln>
            <a:noFill/>
          </a:ln>
        </p:spPr>
      </p:pic>
      <p:sp>
        <p:nvSpPr>
          <p:cNvPr id="157" name="Shape 157"/>
          <p:cNvSpPr txBox="1"/>
          <p:nvPr>
            <p:ph idx="1" type="body"/>
          </p:nvPr>
        </p:nvSpPr>
        <p:spPr>
          <a:xfrm>
            <a:off x="690400" y="906900"/>
            <a:ext cx="2826300" cy="636000"/>
          </a:xfrm>
          <a:prstGeom prst="rect">
            <a:avLst/>
          </a:prstGeom>
        </p:spPr>
        <p:txBody>
          <a:bodyPr anchorCtr="0" anchor="t" bIns="91425" lIns="91425" rIns="91425" tIns="91425">
            <a:noAutofit/>
          </a:bodyPr>
          <a:lstStyle/>
          <a:p>
            <a:pPr lvl="0" marR="0" rtl="0" algn="l">
              <a:lnSpc>
                <a:spcPct val="150000"/>
              </a:lnSpc>
              <a:spcBef>
                <a:spcPts val="600"/>
              </a:spcBef>
              <a:spcAft>
                <a:spcPts val="0"/>
              </a:spcAft>
              <a:buNone/>
            </a:pPr>
            <a:r>
              <a:rPr lang="en" sz="2000"/>
              <a:t>Neural Embeddings             </a:t>
            </a:r>
          </a:p>
        </p:txBody>
      </p:sp>
      <p:sp>
        <p:nvSpPr>
          <p:cNvPr id="158" name="Shape 158"/>
          <p:cNvSpPr txBox="1"/>
          <p:nvPr>
            <p:ph idx="1" type="body"/>
          </p:nvPr>
        </p:nvSpPr>
        <p:spPr>
          <a:xfrm>
            <a:off x="5012375" y="906900"/>
            <a:ext cx="3887700" cy="636000"/>
          </a:xfrm>
          <a:prstGeom prst="rect">
            <a:avLst/>
          </a:prstGeom>
        </p:spPr>
        <p:txBody>
          <a:bodyPr anchorCtr="0" anchor="t" bIns="91425" lIns="91425" rIns="91425" tIns="91425">
            <a:noAutofit/>
          </a:bodyPr>
          <a:lstStyle/>
          <a:p>
            <a:pPr lvl="0" marR="0" rtl="0" algn="l">
              <a:lnSpc>
                <a:spcPct val="150000"/>
              </a:lnSpc>
              <a:spcBef>
                <a:spcPts val="600"/>
              </a:spcBef>
              <a:spcAft>
                <a:spcPts val="0"/>
              </a:spcAft>
              <a:buNone/>
            </a:pPr>
            <a:r>
              <a:rPr lang="en" sz="2000"/>
              <a:t>Recurrent Language Models</a:t>
            </a:r>
          </a:p>
        </p:txBody>
      </p:sp>
      <p:sp>
        <p:nvSpPr>
          <p:cNvPr id="159" name="Shape 159"/>
          <p:cNvSpPr/>
          <p:nvPr/>
        </p:nvSpPr>
        <p:spPr>
          <a:xfrm>
            <a:off x="3877537" y="906900"/>
            <a:ext cx="621600" cy="636000"/>
          </a:xfrm>
          <a:prstGeom prst="mathPlus">
            <a:avLst>
              <a:gd fmla="val 23520" name="adj1"/>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PiotrMirowski_2016_INNS_Web.006.png" id="160" name="Shape 160"/>
          <p:cNvPicPr preferRelativeResize="0"/>
          <p:nvPr/>
        </p:nvPicPr>
        <p:blipFill rotWithShape="1">
          <a:blip r:embed="rId4">
            <a:alphaModFix/>
          </a:blip>
          <a:srcRect b="10927" l="9956" r="10835" t="20692"/>
          <a:stretch/>
        </p:blipFill>
        <p:spPr>
          <a:xfrm>
            <a:off x="3946549" y="1767474"/>
            <a:ext cx="5156025" cy="2503699"/>
          </a:xfrm>
          <a:prstGeom prst="rect">
            <a:avLst/>
          </a:prstGeom>
          <a:noFill/>
          <a:ln>
            <a:noFill/>
          </a:ln>
        </p:spPr>
      </p:pic>
      <p:sp>
        <p:nvSpPr>
          <p:cNvPr id="161" name="Shape 161"/>
          <p:cNvSpPr txBox="1"/>
          <p:nvPr/>
        </p:nvSpPr>
        <p:spPr>
          <a:xfrm>
            <a:off x="-70950" y="4463950"/>
            <a:ext cx="9144000" cy="830700"/>
          </a:xfrm>
          <a:prstGeom prst="rect">
            <a:avLst/>
          </a:prstGeom>
          <a:noFill/>
          <a:ln>
            <a:noFill/>
          </a:ln>
        </p:spPr>
        <p:txBody>
          <a:bodyPr anchorCtr="0" anchor="t" bIns="91425" lIns="91425" rIns="91425" tIns="91425">
            <a:noAutofit/>
          </a:bodyPr>
          <a:lstStyle/>
          <a:p>
            <a:pPr indent="-304800" lvl="0" marL="457200" rtl="0">
              <a:lnSpc>
                <a:spcPct val="100000"/>
              </a:lnSpc>
              <a:spcBef>
                <a:spcPts val="600"/>
              </a:spcBef>
              <a:spcAft>
                <a:spcPts val="600"/>
              </a:spcAft>
              <a:buClr>
                <a:srgbClr val="222222"/>
              </a:buClr>
              <a:buSzPct val="100000"/>
              <a:buAutoNum type="arabicPeriod"/>
            </a:pPr>
            <a:r>
              <a:rPr lang="en" sz="1200">
                <a:solidFill>
                  <a:srgbClr val="222222"/>
                </a:solidFill>
                <a:highlight>
                  <a:srgbClr val="FFFFFF"/>
                </a:highlight>
              </a:rPr>
              <a:t>Hinton, G., Salakhutdinov, R</a:t>
            </a:r>
            <a:r>
              <a:rPr lang="en" sz="1200">
                <a:solidFill>
                  <a:srgbClr val="222222"/>
                </a:solidFill>
                <a:highlight>
                  <a:srgbClr val="FFFFFF"/>
                </a:highlight>
              </a:rPr>
              <a:t>.</a:t>
            </a:r>
            <a:r>
              <a:rPr lang="en" sz="1200">
                <a:solidFill>
                  <a:srgbClr val="222222"/>
                </a:solidFill>
                <a:highlight>
                  <a:srgbClr val="FFFFFF"/>
                </a:highlight>
              </a:rPr>
              <a:t> "</a:t>
            </a:r>
            <a:r>
              <a:rPr lang="en" sz="1200">
                <a:solidFill>
                  <a:srgbClr val="222222"/>
                </a:solidFill>
                <a:highlight>
                  <a:srgbClr val="FFFFFF"/>
                </a:highlight>
                <a:hlinkClick r:id="rId5"/>
              </a:rPr>
              <a:t>Reducing the Dimensionality of Data with Neural Networks</a:t>
            </a:r>
            <a:r>
              <a:rPr lang="en" sz="1200">
                <a:solidFill>
                  <a:srgbClr val="222222"/>
                </a:solidFill>
                <a:highlight>
                  <a:srgbClr val="FFFFFF"/>
                </a:highlight>
              </a:rPr>
              <a:t>."</a:t>
            </a:r>
            <a:r>
              <a:rPr lang="en" sz="1200">
                <a:solidFill>
                  <a:srgbClr val="222222"/>
                </a:solidFill>
                <a:highlight>
                  <a:srgbClr val="FFFFFF"/>
                </a:highlight>
              </a:rPr>
              <a:t> </a:t>
            </a:r>
            <a:r>
              <a:rPr i="1" lang="en" sz="1200">
                <a:solidFill>
                  <a:srgbClr val="222222"/>
                </a:solidFill>
                <a:highlight>
                  <a:srgbClr val="FFFFFF"/>
                </a:highlight>
              </a:rPr>
              <a:t>Science (2006)</a:t>
            </a:r>
          </a:p>
          <a:p>
            <a:pPr indent="-304800" lvl="0" marL="457200" rtl="0">
              <a:spcBef>
                <a:spcPts val="600"/>
              </a:spcBef>
              <a:spcAft>
                <a:spcPts val="600"/>
              </a:spcAft>
              <a:buClr>
                <a:srgbClr val="222222"/>
              </a:buClr>
              <a:buSzPct val="100000"/>
              <a:buAutoNum type="arabicPeriod"/>
            </a:pPr>
            <a:r>
              <a:rPr lang="en" sz="1200">
                <a:solidFill>
                  <a:srgbClr val="222222"/>
                </a:solidFill>
              </a:rPr>
              <a:t>Mikolov, T., et al</a:t>
            </a:r>
            <a:r>
              <a:rPr lang="en" sz="1200">
                <a:solidFill>
                  <a:srgbClr val="222222"/>
                </a:solidFill>
              </a:rPr>
              <a:t>.</a:t>
            </a:r>
            <a:r>
              <a:rPr lang="en" sz="1200">
                <a:solidFill>
                  <a:srgbClr val="222222"/>
                </a:solidFill>
                <a:highlight>
                  <a:srgbClr val="FFFFFF"/>
                </a:highlight>
              </a:rPr>
              <a:t> "Recurrent neural network based language model."</a:t>
            </a:r>
            <a:r>
              <a:rPr lang="en" sz="1200">
                <a:solidFill>
                  <a:srgbClr val="222222"/>
                </a:solidFill>
              </a:rPr>
              <a:t> </a:t>
            </a:r>
            <a:r>
              <a:rPr i="1" lang="en" sz="1200">
                <a:solidFill>
                  <a:srgbClr val="222222"/>
                </a:solidFill>
              </a:rPr>
              <a:t>Interspeech (2010)</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0" name="Shape 1510"/>
        <p:cNvGrpSpPr/>
        <p:nvPr/>
      </p:nvGrpSpPr>
      <p:grpSpPr>
        <a:xfrm>
          <a:off x="0" y="0"/>
          <a:ext cx="0" cy="0"/>
          <a:chOff x="0" y="0"/>
          <a:chExt cx="0" cy="0"/>
        </a:xfrm>
      </p:grpSpPr>
      <p:pic>
        <p:nvPicPr>
          <p:cNvPr descr="Theyieldon-1149934202.png" id="1511" name="Shape 1511"/>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512" name="Shape 1512"/>
          <p:cNvCxnSpPr>
            <a:stCxn id="1513"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514" name="Shape 1514"/>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515" name="Shape 1515"/>
          <p:cNvCxnSpPr>
            <a:stCxn id="1513"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516" name="Shape 1516"/>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517" name="Shape 1517"/>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518" name="Shape 1518"/>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519" name="Shape 1519"/>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520" name="Shape 1520"/>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521" name="Shape 1521"/>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522" name="Shape 1522"/>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523" name="Shape 1523"/>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524" name="Shape 1524"/>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525" name="Shape 1525"/>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526" name="Shape 1526"/>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527" name="Shape 1527"/>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528" name="Shape 1528"/>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513" name="Shape 1513"/>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529" name="Shape 1529"/>
          <p:cNvSpPr/>
          <p:nvPr/>
        </p:nvSpPr>
        <p:spPr>
          <a:xfrm>
            <a:off x="4141075" y="3327618"/>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530" name="Shape 1530"/>
          <p:cNvCxnSpPr/>
          <p:nvPr/>
        </p:nvCxnSpPr>
        <p:spPr>
          <a:xfrm>
            <a:off x="61800" y="2381212"/>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531" name="Shape 1531"/>
          <p:cNvCxnSpPr/>
          <p:nvPr/>
        </p:nvCxnSpPr>
        <p:spPr>
          <a:xfrm rot="10800000">
            <a:off x="3705325" y="3787706"/>
            <a:ext cx="0" cy="264300"/>
          </a:xfrm>
          <a:prstGeom prst="straightConnector1">
            <a:avLst/>
          </a:prstGeom>
          <a:noFill/>
          <a:ln cap="flat" cmpd="sng" w="19050">
            <a:solidFill>
              <a:srgbClr val="00FF00"/>
            </a:solidFill>
            <a:prstDash val="solid"/>
            <a:round/>
            <a:headEnd len="lg" w="lg" type="none"/>
            <a:tailEnd len="lg" w="lg" type="triangle"/>
          </a:ln>
        </p:spPr>
      </p:cxnSp>
      <p:sp>
        <p:nvSpPr>
          <p:cNvPr id="1532" name="Shape 1532"/>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533" name="Shape 153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534" name="Shape 1534"/>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pic>
        <p:nvPicPr>
          <p:cNvPr descr="Theyieldon-1149934202.png" id="1539" name="Shape 1539"/>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540" name="Shape 1540"/>
          <p:cNvCxnSpPr>
            <a:stCxn id="1541"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542" name="Shape 1542"/>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543" name="Shape 1543"/>
          <p:cNvCxnSpPr>
            <a:stCxn id="1541"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544" name="Shape 1544"/>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545" name="Shape 1545"/>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546" name="Shape 1546"/>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547" name="Shape 1547"/>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548" name="Shape 1548"/>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549" name="Shape 1549"/>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550" name="Shape 1550"/>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551" name="Shape 1551"/>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552" name="Shape 1552"/>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553" name="Shape 1553"/>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554" name="Shape 1554"/>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555" name="Shape 1555"/>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556" name="Shape 1556"/>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541" name="Shape 1541"/>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557" name="Shape 1557"/>
          <p:cNvSpPr/>
          <p:nvPr/>
        </p:nvSpPr>
        <p:spPr>
          <a:xfrm>
            <a:off x="3580500" y="3069743"/>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558" name="Shape 1558"/>
          <p:cNvCxnSpPr/>
          <p:nvPr/>
        </p:nvCxnSpPr>
        <p:spPr>
          <a:xfrm>
            <a:off x="61800" y="2529993"/>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559" name="Shape 1559"/>
          <p:cNvCxnSpPr/>
          <p:nvPr/>
        </p:nvCxnSpPr>
        <p:spPr>
          <a:xfrm rot="10800000">
            <a:off x="4238725" y="3791268"/>
            <a:ext cx="0" cy="264300"/>
          </a:xfrm>
          <a:prstGeom prst="straightConnector1">
            <a:avLst/>
          </a:prstGeom>
          <a:noFill/>
          <a:ln cap="flat" cmpd="sng" w="19050">
            <a:solidFill>
              <a:srgbClr val="00FF00"/>
            </a:solidFill>
            <a:prstDash val="solid"/>
            <a:round/>
            <a:headEnd len="lg" w="lg" type="none"/>
            <a:tailEnd len="lg" w="lg" type="triangle"/>
          </a:ln>
        </p:spPr>
      </p:cxnSp>
      <p:sp>
        <p:nvSpPr>
          <p:cNvPr id="1560" name="Shape 1560"/>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561" name="Shape 156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562" name="Shape 1562"/>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pic>
        <p:nvPicPr>
          <p:cNvPr descr="Theyieldon-1149934202.png" id="1567" name="Shape 1567"/>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568" name="Shape 1568"/>
          <p:cNvCxnSpPr>
            <a:stCxn id="1569"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570" name="Shape 1570"/>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571" name="Shape 1571"/>
          <p:cNvCxnSpPr>
            <a:stCxn id="1569"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572" name="Shape 1572"/>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573" name="Shape 1573"/>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574" name="Shape 1574"/>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575" name="Shape 1575"/>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576" name="Shape 1576"/>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577" name="Shape 1577"/>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578" name="Shape 1578"/>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579" name="Shape 1579"/>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580" name="Shape 1580"/>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581" name="Shape 1581"/>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582" name="Shape 1582"/>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583" name="Shape 1583"/>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584" name="Shape 1584"/>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569" name="Shape 1569"/>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585" name="Shape 1585"/>
          <p:cNvSpPr/>
          <p:nvPr/>
        </p:nvSpPr>
        <p:spPr>
          <a:xfrm>
            <a:off x="3123300" y="2764943"/>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586" name="Shape 1586"/>
          <p:cNvCxnSpPr/>
          <p:nvPr/>
        </p:nvCxnSpPr>
        <p:spPr>
          <a:xfrm>
            <a:off x="61800" y="2529993"/>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587" name="Shape 1587"/>
          <p:cNvCxnSpPr/>
          <p:nvPr/>
        </p:nvCxnSpPr>
        <p:spPr>
          <a:xfrm rot="10800000">
            <a:off x="4238725" y="3791268"/>
            <a:ext cx="0" cy="264300"/>
          </a:xfrm>
          <a:prstGeom prst="straightConnector1">
            <a:avLst/>
          </a:prstGeom>
          <a:noFill/>
          <a:ln cap="flat" cmpd="sng" w="19050">
            <a:solidFill>
              <a:srgbClr val="00FF00"/>
            </a:solidFill>
            <a:prstDash val="solid"/>
            <a:round/>
            <a:headEnd len="lg" w="lg" type="none"/>
            <a:tailEnd len="lg" w="lg" type="triangle"/>
          </a:ln>
        </p:spPr>
      </p:cxnSp>
      <p:sp>
        <p:nvSpPr>
          <p:cNvPr id="1588" name="Shape 1588"/>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589" name="Shape 1589"/>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590" name="Shape 1590"/>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pic>
        <p:nvPicPr>
          <p:cNvPr descr="Theyieldon-1149934202.png" id="1595" name="Shape 1595"/>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596" name="Shape 1596"/>
          <p:cNvCxnSpPr>
            <a:stCxn id="1597"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598" name="Shape 1598"/>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599" name="Shape 1599"/>
          <p:cNvCxnSpPr>
            <a:stCxn id="1597"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600" name="Shape 1600"/>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601" name="Shape 1601"/>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602" name="Shape 1602"/>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603" name="Shape 1603"/>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604" name="Shape 1604"/>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605" name="Shape 1605"/>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606" name="Shape 1606"/>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607" name="Shape 1607"/>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608" name="Shape 1608"/>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609" name="Shape 1609"/>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610" name="Shape 1610"/>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611" name="Shape 1611"/>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612" name="Shape 1612"/>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597" name="Shape 1597"/>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613" name="Shape 1613"/>
          <p:cNvSpPr/>
          <p:nvPr/>
        </p:nvSpPr>
        <p:spPr>
          <a:xfrm>
            <a:off x="2742300" y="2536343"/>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614" name="Shape 1614"/>
          <p:cNvCxnSpPr/>
          <p:nvPr/>
        </p:nvCxnSpPr>
        <p:spPr>
          <a:xfrm>
            <a:off x="61800" y="2529993"/>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615" name="Shape 1615"/>
          <p:cNvCxnSpPr/>
          <p:nvPr/>
        </p:nvCxnSpPr>
        <p:spPr>
          <a:xfrm rot="10800000">
            <a:off x="4238725" y="3791268"/>
            <a:ext cx="0" cy="264300"/>
          </a:xfrm>
          <a:prstGeom prst="straightConnector1">
            <a:avLst/>
          </a:prstGeom>
          <a:noFill/>
          <a:ln cap="flat" cmpd="sng" w="19050">
            <a:solidFill>
              <a:srgbClr val="00FF00"/>
            </a:solidFill>
            <a:prstDash val="solid"/>
            <a:round/>
            <a:headEnd len="lg" w="lg" type="none"/>
            <a:tailEnd len="lg" w="lg" type="triangle"/>
          </a:ln>
        </p:spPr>
      </p:cxnSp>
      <p:sp>
        <p:nvSpPr>
          <p:cNvPr id="1616" name="Shape 1616"/>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617" name="Shape 161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618" name="Shape 1618"/>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pic>
        <p:nvPicPr>
          <p:cNvPr descr="Theyieldon-1149934202.png" id="1623" name="Shape 1623"/>
          <p:cNvPicPr preferRelativeResize="0"/>
          <p:nvPr/>
        </p:nvPicPr>
        <p:blipFill>
          <a:blip r:embed="rId3">
            <a:alphaModFix/>
          </a:blip>
          <a:stretch>
            <a:fillRect/>
          </a:stretch>
        </p:blipFill>
        <p:spPr>
          <a:xfrm>
            <a:off x="2144950" y="1988662"/>
            <a:ext cx="4546180" cy="1828350"/>
          </a:xfrm>
          <a:prstGeom prst="rect">
            <a:avLst/>
          </a:prstGeom>
          <a:noFill/>
          <a:ln>
            <a:noFill/>
          </a:ln>
        </p:spPr>
      </p:pic>
      <p:cxnSp>
        <p:nvCxnSpPr>
          <p:cNvPr id="1624" name="Shape 1624"/>
          <p:cNvCxnSpPr>
            <a:stCxn id="1625" idx="3"/>
          </p:cNvCxnSpPr>
          <p:nvPr/>
        </p:nvCxnSpPr>
        <p:spPr>
          <a:xfrm>
            <a:off x="1357575" y="1782421"/>
            <a:ext cx="44100" cy="2031300"/>
          </a:xfrm>
          <a:prstGeom prst="straightConnector1">
            <a:avLst/>
          </a:prstGeom>
          <a:noFill/>
          <a:ln cap="flat" cmpd="sng" w="19050">
            <a:solidFill>
              <a:schemeClr val="dk2"/>
            </a:solidFill>
            <a:prstDash val="solid"/>
            <a:round/>
            <a:headEnd len="lg" w="lg" type="none"/>
            <a:tailEnd len="lg" w="lg" type="none"/>
          </a:ln>
        </p:spPr>
      </p:cxnSp>
      <p:cxnSp>
        <p:nvCxnSpPr>
          <p:cNvPr id="1626" name="Shape 1626"/>
          <p:cNvCxnSpPr/>
          <p:nvPr/>
        </p:nvCxnSpPr>
        <p:spPr>
          <a:xfrm>
            <a:off x="556500" y="3809550"/>
            <a:ext cx="845700" cy="2100"/>
          </a:xfrm>
          <a:prstGeom prst="straightConnector1">
            <a:avLst/>
          </a:prstGeom>
          <a:noFill/>
          <a:ln cap="flat" cmpd="sng" w="19050">
            <a:solidFill>
              <a:schemeClr val="dk2"/>
            </a:solidFill>
            <a:prstDash val="solid"/>
            <a:round/>
            <a:headEnd len="lg" w="lg" type="none"/>
            <a:tailEnd len="lg" w="lg" type="none"/>
          </a:ln>
        </p:spPr>
      </p:cxnSp>
      <p:cxnSp>
        <p:nvCxnSpPr>
          <p:cNvPr id="1627" name="Shape 1627"/>
          <p:cNvCxnSpPr>
            <a:stCxn id="1625" idx="1"/>
          </p:cNvCxnSpPr>
          <p:nvPr/>
        </p:nvCxnSpPr>
        <p:spPr>
          <a:xfrm>
            <a:off x="518475" y="1782421"/>
            <a:ext cx="32700" cy="2025000"/>
          </a:xfrm>
          <a:prstGeom prst="straightConnector1">
            <a:avLst/>
          </a:prstGeom>
          <a:noFill/>
          <a:ln cap="flat" cmpd="sng" w="19050">
            <a:solidFill>
              <a:schemeClr val="dk2"/>
            </a:solidFill>
            <a:prstDash val="solid"/>
            <a:round/>
            <a:headEnd len="lg" w="lg" type="none"/>
            <a:tailEnd len="lg" w="lg" type="none"/>
          </a:ln>
        </p:spPr>
      </p:cxnSp>
      <p:sp>
        <p:nvSpPr>
          <p:cNvPr id="1628" name="Shape 1628"/>
          <p:cNvSpPr txBox="1"/>
          <p:nvPr/>
        </p:nvSpPr>
        <p:spPr>
          <a:xfrm>
            <a:off x="606525" y="3619556"/>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629" name="Shape 1629"/>
          <p:cNvSpPr txBox="1"/>
          <p:nvPr/>
        </p:nvSpPr>
        <p:spPr>
          <a:xfrm>
            <a:off x="606525" y="3470772"/>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630" name="Shape 1630"/>
          <p:cNvSpPr txBox="1"/>
          <p:nvPr/>
        </p:nvSpPr>
        <p:spPr>
          <a:xfrm>
            <a:off x="606525" y="3321989"/>
            <a:ext cx="6630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5</a:t>
            </a:r>
          </a:p>
        </p:txBody>
      </p:sp>
      <p:sp>
        <p:nvSpPr>
          <p:cNvPr id="1631" name="Shape 1631"/>
          <p:cNvSpPr txBox="1"/>
          <p:nvPr/>
        </p:nvSpPr>
        <p:spPr>
          <a:xfrm>
            <a:off x="606525" y="3173206"/>
            <a:ext cx="663000" cy="194099"/>
          </a:xfrm>
          <a:prstGeom prst="rect">
            <a:avLst/>
          </a:prstGeom>
          <a:noFill/>
          <a:ln>
            <a:noFill/>
          </a:ln>
        </p:spPr>
        <p:txBody>
          <a:bodyPr anchorCtr="0" anchor="ctr" bIns="91425" lIns="91425" rIns="91425" tIns="91425">
            <a:noAutofit/>
          </a:bodyPr>
          <a:lstStyle/>
          <a:p>
            <a:pPr lvl="0" rtl="0" algn="ctr">
              <a:spcBef>
                <a:spcPts val="0"/>
              </a:spcBef>
              <a:buNone/>
            </a:pPr>
            <a:r>
              <a:rPr lang="en" sz="1000"/>
              <a:t>from</a:t>
            </a:r>
          </a:p>
        </p:txBody>
      </p:sp>
      <p:sp>
        <p:nvSpPr>
          <p:cNvPr id="1632" name="Shape 1632"/>
          <p:cNvSpPr txBox="1"/>
          <p:nvPr/>
        </p:nvSpPr>
        <p:spPr>
          <a:xfrm>
            <a:off x="518475" y="30244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a:t>
            </a:r>
          </a:p>
        </p:txBody>
      </p:sp>
      <p:sp>
        <p:nvSpPr>
          <p:cNvPr id="1633" name="Shape 1633"/>
          <p:cNvSpPr txBox="1"/>
          <p:nvPr/>
        </p:nvSpPr>
        <p:spPr>
          <a:xfrm>
            <a:off x="518475" y="2875639"/>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10</a:t>
            </a:r>
          </a:p>
        </p:txBody>
      </p:sp>
      <p:sp>
        <p:nvSpPr>
          <p:cNvPr id="1634" name="Shape 1634"/>
          <p:cNvSpPr txBox="1"/>
          <p:nvPr/>
        </p:nvSpPr>
        <p:spPr>
          <a:xfrm>
            <a:off x="518475" y="27268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to</a:t>
            </a:r>
          </a:p>
        </p:txBody>
      </p:sp>
      <p:sp>
        <p:nvSpPr>
          <p:cNvPr id="1635" name="Shape 1635"/>
          <p:cNvSpPr txBox="1"/>
          <p:nvPr/>
        </p:nvSpPr>
        <p:spPr>
          <a:xfrm>
            <a:off x="518475" y="257807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rose</a:t>
            </a:r>
          </a:p>
        </p:txBody>
      </p:sp>
      <p:sp>
        <p:nvSpPr>
          <p:cNvPr id="1636" name="Shape 1636"/>
          <p:cNvSpPr txBox="1"/>
          <p:nvPr/>
        </p:nvSpPr>
        <p:spPr>
          <a:xfrm>
            <a:off x="518475" y="242928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issue</a:t>
            </a:r>
          </a:p>
        </p:txBody>
      </p:sp>
      <p:sp>
        <p:nvSpPr>
          <p:cNvPr id="1637" name="Shape 1637"/>
          <p:cNvSpPr txBox="1"/>
          <p:nvPr/>
        </p:nvSpPr>
        <p:spPr>
          <a:xfrm>
            <a:off x="518475" y="228050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benchmark</a:t>
            </a:r>
          </a:p>
        </p:txBody>
      </p:sp>
      <p:sp>
        <p:nvSpPr>
          <p:cNvPr id="1638" name="Shape 1638"/>
          <p:cNvSpPr txBox="1"/>
          <p:nvPr/>
        </p:nvSpPr>
        <p:spPr>
          <a:xfrm>
            <a:off x="518475" y="2131722"/>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639" name="Shape 1639"/>
          <p:cNvSpPr txBox="1"/>
          <p:nvPr/>
        </p:nvSpPr>
        <p:spPr>
          <a:xfrm>
            <a:off x="518475" y="1982938"/>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on</a:t>
            </a:r>
          </a:p>
        </p:txBody>
      </p:sp>
      <p:sp>
        <p:nvSpPr>
          <p:cNvPr id="1640" name="Shape 1640"/>
          <p:cNvSpPr txBox="1"/>
          <p:nvPr/>
        </p:nvSpPr>
        <p:spPr>
          <a:xfrm>
            <a:off x="518475" y="1834155"/>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yield</a:t>
            </a:r>
          </a:p>
        </p:txBody>
      </p:sp>
      <p:sp>
        <p:nvSpPr>
          <p:cNvPr id="1625" name="Shape 1625"/>
          <p:cNvSpPr txBox="1"/>
          <p:nvPr/>
        </p:nvSpPr>
        <p:spPr>
          <a:xfrm>
            <a:off x="518475" y="1685371"/>
            <a:ext cx="839100" cy="194100"/>
          </a:xfrm>
          <a:prstGeom prst="rect">
            <a:avLst/>
          </a:prstGeom>
          <a:noFill/>
          <a:ln>
            <a:noFill/>
          </a:ln>
        </p:spPr>
        <p:txBody>
          <a:bodyPr anchorCtr="0" anchor="ctr" bIns="91425" lIns="91425" rIns="91425" tIns="91425">
            <a:noAutofit/>
          </a:bodyPr>
          <a:lstStyle/>
          <a:p>
            <a:pPr lvl="0" rtl="0" algn="ctr">
              <a:spcBef>
                <a:spcPts val="0"/>
              </a:spcBef>
              <a:buNone/>
            </a:pPr>
            <a:r>
              <a:rPr lang="en" sz="1000"/>
              <a:t>The</a:t>
            </a:r>
          </a:p>
        </p:txBody>
      </p:sp>
      <p:sp>
        <p:nvSpPr>
          <p:cNvPr id="1641" name="Shape 1641"/>
          <p:cNvSpPr/>
          <p:nvPr/>
        </p:nvSpPr>
        <p:spPr>
          <a:xfrm>
            <a:off x="5256900" y="2536343"/>
            <a:ext cx="252300" cy="1830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642" name="Shape 1642"/>
          <p:cNvCxnSpPr/>
          <p:nvPr/>
        </p:nvCxnSpPr>
        <p:spPr>
          <a:xfrm>
            <a:off x="61800" y="2529993"/>
            <a:ext cx="395400" cy="0"/>
          </a:xfrm>
          <a:prstGeom prst="straightConnector1">
            <a:avLst/>
          </a:prstGeom>
          <a:noFill/>
          <a:ln cap="flat" cmpd="sng" w="19050">
            <a:solidFill>
              <a:srgbClr val="00FF00"/>
            </a:solidFill>
            <a:prstDash val="solid"/>
            <a:round/>
            <a:headEnd len="lg" w="lg" type="none"/>
            <a:tailEnd len="lg" w="lg" type="triangle"/>
          </a:ln>
        </p:spPr>
      </p:cxnSp>
      <p:cxnSp>
        <p:nvCxnSpPr>
          <p:cNvPr id="1643" name="Shape 1643"/>
          <p:cNvCxnSpPr/>
          <p:nvPr/>
        </p:nvCxnSpPr>
        <p:spPr>
          <a:xfrm rot="10800000">
            <a:off x="4238725" y="3791268"/>
            <a:ext cx="0" cy="264300"/>
          </a:xfrm>
          <a:prstGeom prst="straightConnector1">
            <a:avLst/>
          </a:prstGeom>
          <a:noFill/>
          <a:ln cap="flat" cmpd="sng" w="19050">
            <a:solidFill>
              <a:srgbClr val="00FF00"/>
            </a:solidFill>
            <a:prstDash val="solid"/>
            <a:round/>
            <a:headEnd len="lg" w="lg" type="none"/>
            <a:tailEnd len="lg" w="lg" type="triangle"/>
          </a:ln>
        </p:spPr>
      </p:cxnSp>
      <p:sp>
        <p:nvSpPr>
          <p:cNvPr id="1644" name="Shape 1644"/>
          <p:cNvSpPr txBox="1"/>
          <p:nvPr/>
        </p:nvSpPr>
        <p:spPr>
          <a:xfrm>
            <a:off x="165000" y="3839437"/>
            <a:ext cx="1628700" cy="417900"/>
          </a:xfrm>
          <a:prstGeom prst="rect">
            <a:avLst/>
          </a:prstGeom>
          <a:noFill/>
          <a:ln>
            <a:noFill/>
          </a:ln>
        </p:spPr>
        <p:txBody>
          <a:bodyPr anchorCtr="0" anchor="ctr" bIns="91425" lIns="91425" rIns="91425" tIns="91425">
            <a:noAutofit/>
          </a:bodyPr>
          <a:lstStyle/>
          <a:p>
            <a:pPr lvl="0" rtl="0" algn="ctr">
              <a:spcBef>
                <a:spcPts val="0"/>
              </a:spcBef>
              <a:buNone/>
            </a:pPr>
            <a:r>
              <a:rPr lang="en"/>
              <a:t>Encoder LSTM</a:t>
            </a:r>
          </a:p>
          <a:p>
            <a:pPr lvl="0" rtl="0" algn="ctr">
              <a:spcBef>
                <a:spcPts val="0"/>
              </a:spcBef>
              <a:buNone/>
            </a:pPr>
            <a:r>
              <a:rPr lang="en"/>
              <a:t>(reverse input)</a:t>
            </a:r>
          </a:p>
        </p:txBody>
      </p:sp>
      <p:sp>
        <p:nvSpPr>
          <p:cNvPr id="1645" name="Shape 164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Parsing Example</a:t>
            </a:r>
          </a:p>
        </p:txBody>
      </p:sp>
      <p:sp>
        <p:nvSpPr>
          <p:cNvPr id="1646" name="Shape 1646"/>
          <p:cNvSpPr txBox="1"/>
          <p:nvPr/>
        </p:nvSpPr>
        <p:spPr>
          <a:xfrm>
            <a:off x="25650" y="4717975"/>
            <a:ext cx="9092700" cy="3750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 et al. “Grammar as a foreign language.” </a:t>
            </a:r>
            <a:r>
              <a:rPr i="1" lang="en" sz="1200">
                <a:solidFill>
                  <a:srgbClr val="434343"/>
                </a:solidFill>
              </a:rPr>
              <a:t>NIPS (2015).</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0" name="Shape 1650"/>
        <p:cNvGrpSpPr/>
        <p:nvPr/>
      </p:nvGrpSpPr>
      <p:grpSpPr>
        <a:xfrm>
          <a:off x="0" y="0"/>
          <a:ext cx="0" cy="0"/>
          <a:chOff x="0" y="0"/>
          <a:chExt cx="0" cy="0"/>
        </a:xfrm>
      </p:grpSpPr>
      <p:pic>
        <p:nvPicPr>
          <p:cNvPr id="1651" name="Shape 1651"/>
          <p:cNvPicPr preferRelativeResize="0"/>
          <p:nvPr/>
        </p:nvPicPr>
        <p:blipFill>
          <a:blip r:embed="rId3">
            <a:alphaModFix/>
          </a:blip>
          <a:stretch>
            <a:fillRect/>
          </a:stretch>
        </p:blipFill>
        <p:spPr>
          <a:xfrm>
            <a:off x="207712" y="3331550"/>
            <a:ext cx="6543675" cy="1047750"/>
          </a:xfrm>
          <a:prstGeom prst="rect">
            <a:avLst/>
          </a:prstGeom>
          <a:noFill/>
          <a:ln>
            <a:noFill/>
          </a:ln>
        </p:spPr>
      </p:pic>
      <p:sp>
        <p:nvSpPr>
          <p:cNvPr id="1652" name="Shape 165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Speech Recognition</a:t>
            </a:r>
          </a:p>
        </p:txBody>
      </p:sp>
      <p:sp>
        <p:nvSpPr>
          <p:cNvPr id="1653" name="Shape 1653"/>
          <p:cNvSpPr/>
          <p:nvPr/>
        </p:nvSpPr>
        <p:spPr>
          <a:xfrm>
            <a:off x="1922650" y="1276350"/>
            <a:ext cx="2271000" cy="5406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Decoder / transducer</a:t>
            </a:r>
          </a:p>
        </p:txBody>
      </p:sp>
      <p:cxnSp>
        <p:nvCxnSpPr>
          <p:cNvPr id="1654" name="Shape 1654"/>
          <p:cNvCxnSpPr>
            <a:stCxn id="1653" idx="3"/>
            <a:endCxn id="1655" idx="1"/>
          </p:cNvCxnSpPr>
          <p:nvPr/>
        </p:nvCxnSpPr>
        <p:spPr>
          <a:xfrm>
            <a:off x="4193650" y="1546650"/>
            <a:ext cx="824100" cy="15900"/>
          </a:xfrm>
          <a:prstGeom prst="straightConnector1">
            <a:avLst/>
          </a:prstGeom>
          <a:noFill/>
          <a:ln cap="flat" cmpd="sng" w="19050">
            <a:solidFill>
              <a:srgbClr val="000000"/>
            </a:solidFill>
            <a:prstDash val="solid"/>
            <a:round/>
            <a:headEnd len="lg" w="lg" type="none"/>
            <a:tailEnd len="lg" w="lg" type="triangle"/>
          </a:ln>
        </p:spPr>
      </p:cxnSp>
      <p:sp>
        <p:nvSpPr>
          <p:cNvPr id="1656" name="Shape 1656"/>
          <p:cNvSpPr/>
          <p:nvPr/>
        </p:nvSpPr>
        <p:spPr>
          <a:xfrm>
            <a:off x="735950" y="1318050"/>
            <a:ext cx="711900" cy="4746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 sz="2400">
                <a:latin typeface="Roboto Condensed"/>
                <a:ea typeface="Roboto Condensed"/>
                <a:cs typeface="Roboto Condensed"/>
                <a:sym typeface="Roboto Condensed"/>
              </a:rPr>
              <a:t>y</a:t>
            </a:r>
            <a:r>
              <a:rPr baseline="-25000" lang="en" sz="2400">
                <a:latin typeface="Roboto Condensed"/>
                <a:ea typeface="Roboto Condensed"/>
                <a:cs typeface="Roboto Condensed"/>
                <a:sym typeface="Roboto Condensed"/>
              </a:rPr>
              <a:t>1..i</a:t>
            </a:r>
          </a:p>
        </p:txBody>
      </p:sp>
      <p:sp>
        <p:nvSpPr>
          <p:cNvPr id="1655" name="Shape 1655"/>
          <p:cNvSpPr/>
          <p:nvPr/>
        </p:nvSpPr>
        <p:spPr>
          <a:xfrm>
            <a:off x="5017850" y="1361675"/>
            <a:ext cx="604800" cy="4017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45833"/>
              <a:buFont typeface="Arial"/>
              <a:buNone/>
            </a:pPr>
            <a:r>
              <a:rPr lang="en" sz="2400">
                <a:solidFill>
                  <a:schemeClr val="dk1"/>
                </a:solidFill>
                <a:latin typeface="Roboto Condensed"/>
                <a:ea typeface="Roboto Condensed"/>
                <a:cs typeface="Roboto Condensed"/>
                <a:sym typeface="Roboto Condensed"/>
              </a:rPr>
              <a:t>y</a:t>
            </a:r>
            <a:r>
              <a:rPr baseline="-25000" lang="en" sz="2400">
                <a:solidFill>
                  <a:schemeClr val="dk1"/>
                </a:solidFill>
                <a:latin typeface="Roboto Condensed"/>
                <a:ea typeface="Roboto Condensed"/>
                <a:cs typeface="Roboto Condensed"/>
                <a:sym typeface="Roboto Condensed"/>
              </a:rPr>
              <a:t>i+1</a:t>
            </a:r>
          </a:p>
        </p:txBody>
      </p:sp>
      <p:sp>
        <p:nvSpPr>
          <p:cNvPr id="1657" name="Shape 1657"/>
          <p:cNvSpPr/>
          <p:nvPr/>
        </p:nvSpPr>
        <p:spPr>
          <a:xfrm>
            <a:off x="4810125" y="1830600"/>
            <a:ext cx="1107000" cy="3048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Transcript</a:t>
            </a:r>
          </a:p>
        </p:txBody>
      </p:sp>
      <p:cxnSp>
        <p:nvCxnSpPr>
          <p:cNvPr id="1658" name="Shape 1658"/>
          <p:cNvCxnSpPr>
            <a:endCxn id="1653" idx="2"/>
          </p:cNvCxnSpPr>
          <p:nvPr/>
        </p:nvCxnSpPr>
        <p:spPr>
          <a:xfrm rot="10800000">
            <a:off x="3058150" y="1816950"/>
            <a:ext cx="6600" cy="753300"/>
          </a:xfrm>
          <a:prstGeom prst="straightConnector1">
            <a:avLst/>
          </a:prstGeom>
          <a:noFill/>
          <a:ln cap="flat" cmpd="sng" w="19050">
            <a:solidFill>
              <a:srgbClr val="000000"/>
            </a:solidFill>
            <a:prstDash val="solid"/>
            <a:round/>
            <a:headEnd len="lg" w="lg" type="none"/>
            <a:tailEnd len="lg" w="lg" type="triangle"/>
          </a:ln>
        </p:spPr>
      </p:cxnSp>
      <p:sp>
        <p:nvSpPr>
          <p:cNvPr id="1659" name="Shape 1659"/>
          <p:cNvSpPr txBox="1"/>
          <p:nvPr/>
        </p:nvSpPr>
        <p:spPr>
          <a:xfrm>
            <a:off x="3089000" y="2229075"/>
            <a:ext cx="928500" cy="266400"/>
          </a:xfrm>
          <a:prstGeom prst="rect">
            <a:avLst/>
          </a:prstGeom>
          <a:noFill/>
          <a:ln>
            <a:noFill/>
          </a:ln>
        </p:spPr>
        <p:txBody>
          <a:bodyPr anchorCtr="0" anchor="t" bIns="91425" lIns="91425" rIns="91425" tIns="91425">
            <a:noAutofit/>
          </a:bodyPr>
          <a:lstStyle/>
          <a:p>
            <a:pPr lvl="0" rtl="0">
              <a:spcBef>
                <a:spcPts val="0"/>
              </a:spcBef>
              <a:buNone/>
            </a:pPr>
            <a:r>
              <a:rPr lang="en"/>
              <a:t>f(</a:t>
            </a:r>
            <a:r>
              <a:rPr b="1" lang="en"/>
              <a:t>x</a:t>
            </a:r>
            <a:r>
              <a:rPr lang="en"/>
              <a:t>)</a:t>
            </a:r>
          </a:p>
        </p:txBody>
      </p:sp>
      <p:cxnSp>
        <p:nvCxnSpPr>
          <p:cNvPr id="1660" name="Shape 1660"/>
          <p:cNvCxnSpPr>
            <a:stCxn id="1656" idx="3"/>
            <a:endCxn id="1653" idx="1"/>
          </p:cNvCxnSpPr>
          <p:nvPr/>
        </p:nvCxnSpPr>
        <p:spPr>
          <a:xfrm flipH="1" rot="10800000">
            <a:off x="1447850" y="1546650"/>
            <a:ext cx="474900" cy="8700"/>
          </a:xfrm>
          <a:prstGeom prst="straightConnector1">
            <a:avLst/>
          </a:prstGeom>
          <a:noFill/>
          <a:ln cap="flat" cmpd="sng" w="19050">
            <a:solidFill>
              <a:srgbClr val="000000"/>
            </a:solidFill>
            <a:prstDash val="solid"/>
            <a:round/>
            <a:headEnd len="lg" w="lg" type="none"/>
            <a:tailEnd len="lg" w="lg" type="triangle"/>
          </a:ln>
        </p:spPr>
      </p:cxnSp>
      <p:sp>
        <p:nvSpPr>
          <p:cNvPr id="1661" name="Shape 1661"/>
          <p:cNvSpPr txBox="1"/>
          <p:nvPr/>
        </p:nvSpPr>
        <p:spPr>
          <a:xfrm>
            <a:off x="6280250" y="1292550"/>
            <a:ext cx="2271000" cy="609600"/>
          </a:xfrm>
          <a:prstGeom prst="rect">
            <a:avLst/>
          </a:prstGeom>
          <a:noFill/>
          <a:ln>
            <a:noFill/>
          </a:ln>
        </p:spPr>
        <p:txBody>
          <a:bodyPr anchorCtr="0" anchor="t" bIns="91425" lIns="91425" rIns="91425" tIns="91425">
            <a:noAutofit/>
          </a:bodyPr>
          <a:lstStyle/>
          <a:p>
            <a:pPr lvl="0" rtl="0">
              <a:spcBef>
                <a:spcPts val="0"/>
              </a:spcBef>
              <a:buNone/>
            </a:pPr>
            <a:r>
              <a:rPr lang="en" sz="2400"/>
              <a:t>p(</a:t>
            </a:r>
            <a:r>
              <a:rPr lang="en" sz="2400">
                <a:solidFill>
                  <a:schemeClr val="dk1"/>
                </a:solidFill>
                <a:latin typeface="Roboto Condensed"/>
                <a:ea typeface="Roboto Condensed"/>
                <a:cs typeface="Roboto Condensed"/>
                <a:sym typeface="Roboto Condensed"/>
              </a:rPr>
              <a:t>y</a:t>
            </a:r>
            <a:r>
              <a:rPr baseline="-25000" lang="en" sz="2400">
                <a:solidFill>
                  <a:schemeClr val="dk1"/>
                </a:solidFill>
                <a:latin typeface="Roboto Condensed"/>
                <a:ea typeface="Roboto Condensed"/>
                <a:cs typeface="Roboto Condensed"/>
                <a:sym typeface="Roboto Condensed"/>
              </a:rPr>
              <a:t>i+1</a:t>
            </a:r>
            <a:r>
              <a:rPr lang="en" sz="2400">
                <a:solidFill>
                  <a:schemeClr val="dk1"/>
                </a:solidFill>
                <a:latin typeface="Roboto Condensed"/>
                <a:ea typeface="Roboto Condensed"/>
                <a:cs typeface="Roboto Condensed"/>
                <a:sym typeface="Roboto Condensed"/>
              </a:rPr>
              <a:t>|y</a:t>
            </a:r>
            <a:r>
              <a:rPr baseline="-25000" lang="en" sz="2400">
                <a:solidFill>
                  <a:schemeClr val="dk1"/>
                </a:solidFill>
                <a:latin typeface="Roboto Condensed"/>
                <a:ea typeface="Roboto Condensed"/>
                <a:cs typeface="Roboto Condensed"/>
                <a:sym typeface="Roboto Condensed"/>
              </a:rPr>
              <a:t>1..i</a:t>
            </a:r>
            <a:r>
              <a:rPr lang="en" sz="2400"/>
              <a:t>, x)</a:t>
            </a:r>
          </a:p>
        </p:txBody>
      </p:sp>
      <p:grpSp>
        <p:nvGrpSpPr>
          <p:cNvPr id="1662" name="Shape 1662"/>
          <p:cNvGrpSpPr/>
          <p:nvPr/>
        </p:nvGrpSpPr>
        <p:grpSpPr>
          <a:xfrm>
            <a:off x="457200" y="2876550"/>
            <a:ext cx="5791200" cy="609600"/>
            <a:chOff x="457200" y="2876550"/>
            <a:chExt cx="5791200" cy="609600"/>
          </a:xfrm>
        </p:grpSpPr>
        <p:sp>
          <p:nvSpPr>
            <p:cNvPr id="1663" name="Shape 1663"/>
            <p:cNvSpPr/>
            <p:nvPr/>
          </p:nvSpPr>
          <p:spPr>
            <a:xfrm>
              <a:off x="2286000" y="287655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664" name="Shape 1664"/>
            <p:cNvSpPr/>
            <p:nvPr/>
          </p:nvSpPr>
          <p:spPr>
            <a:xfrm>
              <a:off x="2895600" y="287655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665" name="Shape 1665"/>
            <p:cNvSpPr/>
            <p:nvPr/>
          </p:nvSpPr>
          <p:spPr>
            <a:xfrm>
              <a:off x="3505200" y="287655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666" name="Shape 1666"/>
            <p:cNvCxnSpPr>
              <a:stCxn id="1667" idx="0"/>
              <a:endCxn id="1663" idx="2"/>
            </p:cNvCxnSpPr>
            <p:nvPr/>
          </p:nvCxnSpPr>
          <p:spPr>
            <a:xfrm rot="10800000">
              <a:off x="2438400" y="3181350"/>
              <a:ext cx="0" cy="304800"/>
            </a:xfrm>
            <a:prstGeom prst="straightConnector1">
              <a:avLst/>
            </a:prstGeom>
            <a:noFill/>
            <a:ln cap="flat" cmpd="sng" w="19050">
              <a:solidFill>
                <a:srgbClr val="000000"/>
              </a:solidFill>
              <a:prstDash val="solid"/>
              <a:round/>
              <a:headEnd len="lg" w="lg" type="none"/>
              <a:tailEnd len="lg" w="lg" type="triangle"/>
            </a:ln>
          </p:spPr>
        </p:cxnSp>
        <p:cxnSp>
          <p:nvCxnSpPr>
            <p:cNvPr id="1668" name="Shape 1668"/>
            <p:cNvCxnSpPr>
              <a:stCxn id="1669" idx="0"/>
              <a:endCxn id="1664" idx="2"/>
            </p:cNvCxnSpPr>
            <p:nvPr/>
          </p:nvCxnSpPr>
          <p:spPr>
            <a:xfrm rot="10800000">
              <a:off x="3048000" y="3181350"/>
              <a:ext cx="0" cy="304800"/>
            </a:xfrm>
            <a:prstGeom prst="straightConnector1">
              <a:avLst/>
            </a:prstGeom>
            <a:noFill/>
            <a:ln cap="flat" cmpd="sng" w="19050">
              <a:solidFill>
                <a:srgbClr val="000000"/>
              </a:solidFill>
              <a:prstDash val="solid"/>
              <a:round/>
              <a:headEnd len="lg" w="lg" type="none"/>
              <a:tailEnd len="lg" w="lg" type="triangle"/>
            </a:ln>
          </p:spPr>
        </p:cxnSp>
        <p:cxnSp>
          <p:nvCxnSpPr>
            <p:cNvPr id="1670" name="Shape 1670"/>
            <p:cNvCxnSpPr>
              <a:stCxn id="1663" idx="3"/>
              <a:endCxn id="1664" idx="1"/>
            </p:cNvCxnSpPr>
            <p:nvPr/>
          </p:nvCxnSpPr>
          <p:spPr>
            <a:xfrm>
              <a:off x="2590800" y="3028950"/>
              <a:ext cx="304800" cy="0"/>
            </a:xfrm>
            <a:prstGeom prst="straightConnector1">
              <a:avLst/>
            </a:prstGeom>
            <a:noFill/>
            <a:ln cap="flat" cmpd="sng" w="19050">
              <a:solidFill>
                <a:srgbClr val="000000"/>
              </a:solidFill>
              <a:prstDash val="solid"/>
              <a:round/>
              <a:headEnd len="lg" w="lg" type="triangle"/>
              <a:tailEnd len="lg" w="lg" type="triangle"/>
            </a:ln>
          </p:spPr>
        </p:cxnSp>
        <p:cxnSp>
          <p:nvCxnSpPr>
            <p:cNvPr id="1671" name="Shape 1671"/>
            <p:cNvCxnSpPr/>
            <p:nvPr/>
          </p:nvCxnSpPr>
          <p:spPr>
            <a:xfrm>
              <a:off x="3200400" y="3028950"/>
              <a:ext cx="304800" cy="0"/>
            </a:xfrm>
            <a:prstGeom prst="straightConnector1">
              <a:avLst/>
            </a:prstGeom>
            <a:noFill/>
            <a:ln cap="flat" cmpd="sng" w="19050">
              <a:solidFill>
                <a:srgbClr val="000000"/>
              </a:solidFill>
              <a:prstDash val="solid"/>
              <a:round/>
              <a:headEnd len="lg" w="lg" type="triangle"/>
              <a:tailEnd len="lg" w="lg" type="triangle"/>
            </a:ln>
          </p:spPr>
        </p:cxnSp>
        <p:cxnSp>
          <p:nvCxnSpPr>
            <p:cNvPr id="1672" name="Shape 1672"/>
            <p:cNvCxnSpPr/>
            <p:nvPr/>
          </p:nvCxnSpPr>
          <p:spPr>
            <a:xfrm rot="10800000">
              <a:off x="3657600" y="3181350"/>
              <a:ext cx="0" cy="304800"/>
            </a:xfrm>
            <a:prstGeom prst="straightConnector1">
              <a:avLst/>
            </a:prstGeom>
            <a:noFill/>
            <a:ln cap="flat" cmpd="sng" w="19050">
              <a:solidFill>
                <a:srgbClr val="000000"/>
              </a:solidFill>
              <a:prstDash val="solid"/>
              <a:round/>
              <a:headEnd len="lg" w="lg" type="none"/>
              <a:tailEnd len="lg" w="lg" type="triangle"/>
            </a:ln>
          </p:spPr>
        </p:cxnSp>
        <p:sp>
          <p:nvSpPr>
            <p:cNvPr id="1673" name="Shape 1673"/>
            <p:cNvSpPr/>
            <p:nvPr/>
          </p:nvSpPr>
          <p:spPr>
            <a:xfrm>
              <a:off x="4114800" y="287655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674" name="Shape 1674"/>
            <p:cNvCxnSpPr/>
            <p:nvPr/>
          </p:nvCxnSpPr>
          <p:spPr>
            <a:xfrm>
              <a:off x="3810000" y="3028950"/>
              <a:ext cx="304800" cy="0"/>
            </a:xfrm>
            <a:prstGeom prst="straightConnector1">
              <a:avLst/>
            </a:prstGeom>
            <a:noFill/>
            <a:ln cap="flat" cmpd="sng" w="19050">
              <a:solidFill>
                <a:srgbClr val="000000"/>
              </a:solidFill>
              <a:prstDash val="solid"/>
              <a:round/>
              <a:headEnd len="lg" w="lg" type="triangle"/>
              <a:tailEnd len="lg" w="lg" type="triangle"/>
            </a:ln>
          </p:spPr>
        </p:cxnSp>
        <p:cxnSp>
          <p:nvCxnSpPr>
            <p:cNvPr id="1675" name="Shape 1675"/>
            <p:cNvCxnSpPr/>
            <p:nvPr/>
          </p:nvCxnSpPr>
          <p:spPr>
            <a:xfrm rot="10800000">
              <a:off x="4267200" y="3181350"/>
              <a:ext cx="0" cy="304800"/>
            </a:xfrm>
            <a:prstGeom prst="straightConnector1">
              <a:avLst/>
            </a:prstGeom>
            <a:noFill/>
            <a:ln cap="flat" cmpd="sng" w="19050">
              <a:solidFill>
                <a:srgbClr val="000000"/>
              </a:solidFill>
              <a:prstDash val="solid"/>
              <a:round/>
              <a:headEnd len="lg" w="lg" type="none"/>
              <a:tailEnd len="lg" w="lg" type="triangle"/>
            </a:ln>
          </p:spPr>
        </p:cxnSp>
        <p:sp>
          <p:nvSpPr>
            <p:cNvPr id="1676" name="Shape 1676"/>
            <p:cNvSpPr/>
            <p:nvPr/>
          </p:nvSpPr>
          <p:spPr>
            <a:xfrm>
              <a:off x="4724400" y="287655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677" name="Shape 1677"/>
            <p:cNvCxnSpPr/>
            <p:nvPr/>
          </p:nvCxnSpPr>
          <p:spPr>
            <a:xfrm>
              <a:off x="4419600" y="3028950"/>
              <a:ext cx="304800" cy="0"/>
            </a:xfrm>
            <a:prstGeom prst="straightConnector1">
              <a:avLst/>
            </a:prstGeom>
            <a:noFill/>
            <a:ln cap="flat" cmpd="sng" w="19050">
              <a:solidFill>
                <a:srgbClr val="000000"/>
              </a:solidFill>
              <a:prstDash val="solid"/>
              <a:round/>
              <a:headEnd len="lg" w="lg" type="triangle"/>
              <a:tailEnd len="lg" w="lg" type="triangle"/>
            </a:ln>
          </p:spPr>
        </p:cxnSp>
        <p:cxnSp>
          <p:nvCxnSpPr>
            <p:cNvPr id="1678" name="Shape 1678"/>
            <p:cNvCxnSpPr/>
            <p:nvPr/>
          </p:nvCxnSpPr>
          <p:spPr>
            <a:xfrm rot="10800000">
              <a:off x="4876800" y="3181350"/>
              <a:ext cx="0" cy="304800"/>
            </a:xfrm>
            <a:prstGeom prst="straightConnector1">
              <a:avLst/>
            </a:prstGeom>
            <a:noFill/>
            <a:ln cap="flat" cmpd="sng" w="19050">
              <a:solidFill>
                <a:srgbClr val="000000"/>
              </a:solidFill>
              <a:prstDash val="solid"/>
              <a:round/>
              <a:headEnd len="lg" w="lg" type="none"/>
              <a:tailEnd len="lg" w="lg" type="triangle"/>
            </a:ln>
          </p:spPr>
        </p:cxnSp>
        <p:sp>
          <p:nvSpPr>
            <p:cNvPr id="1679" name="Shape 1679"/>
            <p:cNvSpPr/>
            <p:nvPr/>
          </p:nvSpPr>
          <p:spPr>
            <a:xfrm>
              <a:off x="5334000" y="287655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680" name="Shape 1680"/>
            <p:cNvCxnSpPr/>
            <p:nvPr/>
          </p:nvCxnSpPr>
          <p:spPr>
            <a:xfrm>
              <a:off x="5029200" y="3028950"/>
              <a:ext cx="304800" cy="0"/>
            </a:xfrm>
            <a:prstGeom prst="straightConnector1">
              <a:avLst/>
            </a:prstGeom>
            <a:noFill/>
            <a:ln cap="flat" cmpd="sng" w="19050">
              <a:solidFill>
                <a:srgbClr val="000000"/>
              </a:solidFill>
              <a:prstDash val="solid"/>
              <a:round/>
              <a:headEnd len="lg" w="lg" type="triangle"/>
              <a:tailEnd len="lg" w="lg" type="triangle"/>
            </a:ln>
          </p:spPr>
        </p:cxnSp>
        <p:cxnSp>
          <p:nvCxnSpPr>
            <p:cNvPr id="1681" name="Shape 1681"/>
            <p:cNvCxnSpPr/>
            <p:nvPr/>
          </p:nvCxnSpPr>
          <p:spPr>
            <a:xfrm rot="10800000">
              <a:off x="5486400" y="3181350"/>
              <a:ext cx="0" cy="304800"/>
            </a:xfrm>
            <a:prstGeom prst="straightConnector1">
              <a:avLst/>
            </a:prstGeom>
            <a:noFill/>
            <a:ln cap="flat" cmpd="sng" w="19050">
              <a:solidFill>
                <a:srgbClr val="000000"/>
              </a:solidFill>
              <a:prstDash val="solid"/>
              <a:round/>
              <a:headEnd len="lg" w="lg" type="none"/>
              <a:tailEnd len="lg" w="lg" type="triangle"/>
            </a:ln>
          </p:spPr>
        </p:cxnSp>
        <p:sp>
          <p:nvSpPr>
            <p:cNvPr id="1682" name="Shape 1682"/>
            <p:cNvSpPr/>
            <p:nvPr/>
          </p:nvSpPr>
          <p:spPr>
            <a:xfrm>
              <a:off x="5943600" y="287655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683" name="Shape 1683"/>
            <p:cNvCxnSpPr/>
            <p:nvPr/>
          </p:nvCxnSpPr>
          <p:spPr>
            <a:xfrm>
              <a:off x="5638800" y="3028950"/>
              <a:ext cx="304800" cy="0"/>
            </a:xfrm>
            <a:prstGeom prst="straightConnector1">
              <a:avLst/>
            </a:prstGeom>
            <a:noFill/>
            <a:ln cap="flat" cmpd="sng" w="19050">
              <a:solidFill>
                <a:srgbClr val="000000"/>
              </a:solidFill>
              <a:prstDash val="solid"/>
              <a:round/>
              <a:headEnd len="lg" w="lg" type="triangle"/>
              <a:tailEnd len="lg" w="lg" type="triangle"/>
            </a:ln>
          </p:spPr>
        </p:cxnSp>
        <p:cxnSp>
          <p:nvCxnSpPr>
            <p:cNvPr id="1684" name="Shape 1684"/>
            <p:cNvCxnSpPr/>
            <p:nvPr/>
          </p:nvCxnSpPr>
          <p:spPr>
            <a:xfrm rot="10800000">
              <a:off x="6096000" y="3181350"/>
              <a:ext cx="0" cy="304800"/>
            </a:xfrm>
            <a:prstGeom prst="straightConnector1">
              <a:avLst/>
            </a:prstGeom>
            <a:noFill/>
            <a:ln cap="flat" cmpd="sng" w="19050">
              <a:solidFill>
                <a:srgbClr val="000000"/>
              </a:solidFill>
              <a:prstDash val="solid"/>
              <a:round/>
              <a:headEnd len="lg" w="lg" type="none"/>
              <a:tailEnd len="lg" w="lg" type="triangle"/>
            </a:ln>
          </p:spPr>
        </p:cxnSp>
        <p:sp>
          <p:nvSpPr>
            <p:cNvPr id="1685" name="Shape 1685"/>
            <p:cNvSpPr/>
            <p:nvPr/>
          </p:nvSpPr>
          <p:spPr>
            <a:xfrm>
              <a:off x="1676400" y="287655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686" name="Shape 1686"/>
            <p:cNvCxnSpPr>
              <a:endCxn id="1685" idx="2"/>
            </p:cNvCxnSpPr>
            <p:nvPr/>
          </p:nvCxnSpPr>
          <p:spPr>
            <a:xfrm rot="10800000">
              <a:off x="1828800" y="3181350"/>
              <a:ext cx="0" cy="304800"/>
            </a:xfrm>
            <a:prstGeom prst="straightConnector1">
              <a:avLst/>
            </a:prstGeom>
            <a:noFill/>
            <a:ln cap="flat" cmpd="sng" w="19050">
              <a:solidFill>
                <a:srgbClr val="000000"/>
              </a:solidFill>
              <a:prstDash val="solid"/>
              <a:round/>
              <a:headEnd len="lg" w="lg" type="none"/>
              <a:tailEnd len="lg" w="lg" type="triangle"/>
            </a:ln>
          </p:spPr>
        </p:cxnSp>
        <p:cxnSp>
          <p:nvCxnSpPr>
            <p:cNvPr id="1687" name="Shape 1687"/>
            <p:cNvCxnSpPr>
              <a:stCxn id="1685" idx="3"/>
            </p:cNvCxnSpPr>
            <p:nvPr/>
          </p:nvCxnSpPr>
          <p:spPr>
            <a:xfrm>
              <a:off x="1981200" y="3028950"/>
              <a:ext cx="304800" cy="0"/>
            </a:xfrm>
            <a:prstGeom prst="straightConnector1">
              <a:avLst/>
            </a:prstGeom>
            <a:noFill/>
            <a:ln cap="flat" cmpd="sng" w="19050">
              <a:solidFill>
                <a:srgbClr val="000000"/>
              </a:solidFill>
              <a:prstDash val="solid"/>
              <a:round/>
              <a:headEnd len="lg" w="lg" type="triangle"/>
              <a:tailEnd len="lg" w="lg" type="triangle"/>
            </a:ln>
          </p:spPr>
        </p:cxnSp>
        <p:sp>
          <p:nvSpPr>
            <p:cNvPr id="1688" name="Shape 1688"/>
            <p:cNvSpPr/>
            <p:nvPr/>
          </p:nvSpPr>
          <p:spPr>
            <a:xfrm>
              <a:off x="1066800" y="287655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689" name="Shape 1689"/>
            <p:cNvCxnSpPr>
              <a:endCxn id="1688" idx="2"/>
            </p:cNvCxnSpPr>
            <p:nvPr/>
          </p:nvCxnSpPr>
          <p:spPr>
            <a:xfrm rot="10800000">
              <a:off x="1219200" y="3181350"/>
              <a:ext cx="0" cy="304800"/>
            </a:xfrm>
            <a:prstGeom prst="straightConnector1">
              <a:avLst/>
            </a:prstGeom>
            <a:noFill/>
            <a:ln cap="flat" cmpd="sng" w="19050">
              <a:solidFill>
                <a:srgbClr val="000000"/>
              </a:solidFill>
              <a:prstDash val="solid"/>
              <a:round/>
              <a:headEnd len="lg" w="lg" type="none"/>
              <a:tailEnd len="lg" w="lg" type="triangle"/>
            </a:ln>
          </p:spPr>
        </p:cxnSp>
        <p:cxnSp>
          <p:nvCxnSpPr>
            <p:cNvPr id="1690" name="Shape 1690"/>
            <p:cNvCxnSpPr>
              <a:stCxn id="1688" idx="3"/>
            </p:cNvCxnSpPr>
            <p:nvPr/>
          </p:nvCxnSpPr>
          <p:spPr>
            <a:xfrm>
              <a:off x="1371600" y="3028950"/>
              <a:ext cx="304800" cy="0"/>
            </a:xfrm>
            <a:prstGeom prst="straightConnector1">
              <a:avLst/>
            </a:prstGeom>
            <a:noFill/>
            <a:ln cap="flat" cmpd="sng" w="19050">
              <a:solidFill>
                <a:srgbClr val="000000"/>
              </a:solidFill>
              <a:prstDash val="solid"/>
              <a:round/>
              <a:headEnd len="lg" w="lg" type="triangle"/>
              <a:tailEnd len="lg" w="lg" type="triangle"/>
            </a:ln>
          </p:spPr>
        </p:cxnSp>
        <p:sp>
          <p:nvSpPr>
            <p:cNvPr id="1691" name="Shape 1691"/>
            <p:cNvSpPr/>
            <p:nvPr/>
          </p:nvSpPr>
          <p:spPr>
            <a:xfrm>
              <a:off x="457200" y="287655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692" name="Shape 1692"/>
            <p:cNvCxnSpPr>
              <a:endCxn id="1691" idx="2"/>
            </p:cNvCxnSpPr>
            <p:nvPr/>
          </p:nvCxnSpPr>
          <p:spPr>
            <a:xfrm rot="10800000">
              <a:off x="609600" y="3181350"/>
              <a:ext cx="0" cy="304800"/>
            </a:xfrm>
            <a:prstGeom prst="straightConnector1">
              <a:avLst/>
            </a:prstGeom>
            <a:noFill/>
            <a:ln cap="flat" cmpd="sng" w="19050">
              <a:solidFill>
                <a:srgbClr val="000000"/>
              </a:solidFill>
              <a:prstDash val="solid"/>
              <a:round/>
              <a:headEnd len="lg" w="lg" type="none"/>
              <a:tailEnd len="lg" w="lg" type="triangle"/>
            </a:ln>
          </p:spPr>
        </p:cxnSp>
        <p:cxnSp>
          <p:nvCxnSpPr>
            <p:cNvPr id="1693" name="Shape 1693"/>
            <p:cNvCxnSpPr>
              <a:stCxn id="1691" idx="3"/>
            </p:cNvCxnSpPr>
            <p:nvPr/>
          </p:nvCxnSpPr>
          <p:spPr>
            <a:xfrm>
              <a:off x="762000" y="3028950"/>
              <a:ext cx="304800" cy="0"/>
            </a:xfrm>
            <a:prstGeom prst="straightConnector1">
              <a:avLst/>
            </a:prstGeom>
            <a:noFill/>
            <a:ln cap="flat" cmpd="sng" w="19050">
              <a:solidFill>
                <a:srgbClr val="000000"/>
              </a:solidFill>
              <a:prstDash val="solid"/>
              <a:round/>
              <a:headEnd len="lg" w="lg" type="triangle"/>
              <a:tailEnd len="lg" w="lg" type="triangle"/>
            </a:ln>
          </p:spPr>
        </p:cxnSp>
      </p:grpSp>
      <p:sp>
        <p:nvSpPr>
          <p:cNvPr id="1694" name="Shape 1694"/>
          <p:cNvSpPr txBox="1"/>
          <p:nvPr/>
        </p:nvSpPr>
        <p:spPr>
          <a:xfrm>
            <a:off x="2017800" y="4320150"/>
            <a:ext cx="3279600" cy="303000"/>
          </a:xfrm>
          <a:prstGeom prst="rect">
            <a:avLst/>
          </a:prstGeom>
          <a:noFill/>
          <a:ln>
            <a:noFill/>
          </a:ln>
        </p:spPr>
        <p:txBody>
          <a:bodyPr anchorCtr="0" anchor="t" bIns="91425" lIns="91425" rIns="91425" tIns="91425">
            <a:noAutofit/>
          </a:bodyPr>
          <a:lstStyle/>
          <a:p>
            <a:pPr lvl="0" rtl="0">
              <a:spcBef>
                <a:spcPts val="0"/>
              </a:spcBef>
              <a:buNone/>
            </a:pPr>
            <a:r>
              <a:rPr lang="en"/>
              <a:t>Cancel cancel cancel</a:t>
            </a:r>
          </a:p>
        </p:txBody>
      </p:sp>
      <p:sp>
        <p:nvSpPr>
          <p:cNvPr id="1695" name="Shape 1695"/>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9" name="Shape 1699"/>
        <p:cNvGrpSpPr/>
        <p:nvPr/>
      </p:nvGrpSpPr>
      <p:grpSpPr>
        <a:xfrm>
          <a:off x="0" y="0"/>
          <a:ext cx="0" cy="0"/>
          <a:chOff x="0" y="0"/>
          <a:chExt cx="0" cy="0"/>
        </a:xfrm>
      </p:grpSpPr>
      <p:sp>
        <p:nvSpPr>
          <p:cNvPr id="1700" name="Shape 170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Attention Example</a:t>
            </a:r>
          </a:p>
        </p:txBody>
      </p:sp>
      <p:pic>
        <p:nvPicPr>
          <p:cNvPr id="1701" name="Shape 1701"/>
          <p:cNvPicPr preferRelativeResize="0"/>
          <p:nvPr/>
        </p:nvPicPr>
        <p:blipFill rotWithShape="1">
          <a:blip r:embed="rId3">
            <a:alphaModFix/>
          </a:blip>
          <a:srcRect b="78232" l="0" r="0" t="0"/>
          <a:stretch/>
        </p:blipFill>
        <p:spPr>
          <a:xfrm>
            <a:off x="1295400" y="2617925"/>
            <a:ext cx="6734175" cy="281950"/>
          </a:xfrm>
          <a:prstGeom prst="rect">
            <a:avLst/>
          </a:prstGeom>
          <a:noFill/>
          <a:ln>
            <a:noFill/>
          </a:ln>
        </p:spPr>
      </p:pic>
      <p:pic>
        <p:nvPicPr>
          <p:cNvPr id="1702" name="Shape 1702"/>
          <p:cNvPicPr preferRelativeResize="0"/>
          <p:nvPr/>
        </p:nvPicPr>
        <p:blipFill rotWithShape="1">
          <a:blip r:embed="rId4">
            <a:alphaModFix/>
          </a:blip>
          <a:srcRect b="78235" l="0" r="0" t="0"/>
          <a:stretch/>
        </p:blipFill>
        <p:spPr>
          <a:xfrm>
            <a:off x="1043350" y="2657500"/>
            <a:ext cx="202899" cy="281950"/>
          </a:xfrm>
          <a:prstGeom prst="rect">
            <a:avLst/>
          </a:prstGeom>
          <a:noFill/>
          <a:ln>
            <a:noFill/>
          </a:ln>
        </p:spPr>
      </p:pic>
      <p:pic>
        <p:nvPicPr>
          <p:cNvPr id="1703" name="Shape 1703"/>
          <p:cNvPicPr preferRelativeResize="0"/>
          <p:nvPr/>
        </p:nvPicPr>
        <p:blipFill>
          <a:blip r:embed="rId5">
            <a:alphaModFix/>
          </a:blip>
          <a:stretch>
            <a:fillRect/>
          </a:stretch>
        </p:blipFill>
        <p:spPr>
          <a:xfrm>
            <a:off x="951025" y="1362075"/>
            <a:ext cx="7038975" cy="1133475"/>
          </a:xfrm>
          <a:prstGeom prst="rect">
            <a:avLst/>
          </a:prstGeom>
          <a:noFill/>
          <a:ln>
            <a:noFill/>
          </a:ln>
        </p:spPr>
      </p:pic>
      <p:cxnSp>
        <p:nvCxnSpPr>
          <p:cNvPr id="1704" name="Shape 1704"/>
          <p:cNvCxnSpPr/>
          <p:nvPr/>
        </p:nvCxnSpPr>
        <p:spPr>
          <a:xfrm>
            <a:off x="1493800" y="4562350"/>
            <a:ext cx="5882100" cy="26400"/>
          </a:xfrm>
          <a:prstGeom prst="straightConnector1">
            <a:avLst/>
          </a:prstGeom>
          <a:noFill/>
          <a:ln cap="flat" cmpd="sng" w="19050">
            <a:solidFill>
              <a:schemeClr val="dk2"/>
            </a:solidFill>
            <a:prstDash val="solid"/>
            <a:round/>
            <a:headEnd len="lg" w="lg" type="none"/>
            <a:tailEnd len="lg" w="lg" type="triangle"/>
          </a:ln>
        </p:spPr>
      </p:cxnSp>
      <p:sp>
        <p:nvSpPr>
          <p:cNvPr id="1705" name="Shape 1705"/>
          <p:cNvSpPr txBox="1"/>
          <p:nvPr/>
        </p:nvSpPr>
        <p:spPr>
          <a:xfrm>
            <a:off x="3908750" y="4086825"/>
            <a:ext cx="876900" cy="443100"/>
          </a:xfrm>
          <a:prstGeom prst="rect">
            <a:avLst/>
          </a:prstGeom>
          <a:noFill/>
          <a:ln>
            <a:noFill/>
          </a:ln>
        </p:spPr>
        <p:txBody>
          <a:bodyPr anchorCtr="0" anchor="t" bIns="91425" lIns="91425" rIns="91425" tIns="91425">
            <a:noAutofit/>
          </a:bodyPr>
          <a:lstStyle/>
          <a:p>
            <a:pPr lvl="0" rtl="0">
              <a:spcBef>
                <a:spcPts val="0"/>
              </a:spcBef>
              <a:buNone/>
            </a:pPr>
            <a:r>
              <a:rPr lang="en" sz="2400"/>
              <a:t>time</a:t>
            </a:r>
          </a:p>
        </p:txBody>
      </p:sp>
      <p:cxnSp>
        <p:nvCxnSpPr>
          <p:cNvPr id="1706" name="Shape 1706"/>
          <p:cNvCxnSpPr>
            <a:stCxn id="1702" idx="2"/>
            <a:endCxn id="1707" idx="0"/>
          </p:cNvCxnSpPr>
          <p:nvPr/>
        </p:nvCxnSpPr>
        <p:spPr>
          <a:xfrm>
            <a:off x="1144799" y="2939450"/>
            <a:ext cx="339600" cy="401700"/>
          </a:xfrm>
          <a:prstGeom prst="straightConnector1">
            <a:avLst/>
          </a:prstGeom>
          <a:noFill/>
          <a:ln cap="flat" cmpd="sng" w="19050">
            <a:solidFill>
              <a:schemeClr val="dk2"/>
            </a:solidFill>
            <a:prstDash val="solid"/>
            <a:round/>
            <a:headEnd len="lg" w="lg" type="triangle"/>
            <a:tailEnd len="lg" w="lg" type="none"/>
          </a:ln>
        </p:spPr>
      </p:cxnSp>
      <p:sp>
        <p:nvSpPr>
          <p:cNvPr id="1707" name="Shape 1707"/>
          <p:cNvSpPr txBox="1"/>
          <p:nvPr/>
        </p:nvSpPr>
        <p:spPr>
          <a:xfrm>
            <a:off x="163000" y="3341250"/>
            <a:ext cx="2643000" cy="702600"/>
          </a:xfrm>
          <a:prstGeom prst="rect">
            <a:avLst/>
          </a:prstGeom>
          <a:noFill/>
          <a:ln>
            <a:noFill/>
          </a:ln>
        </p:spPr>
        <p:txBody>
          <a:bodyPr anchorCtr="0" anchor="t" bIns="91425" lIns="91425" rIns="91425" tIns="91425">
            <a:noAutofit/>
          </a:bodyPr>
          <a:lstStyle/>
          <a:p>
            <a:pPr lvl="0" rtl="0" algn="ctr">
              <a:spcBef>
                <a:spcPts val="0"/>
              </a:spcBef>
              <a:buNone/>
            </a:pPr>
            <a:r>
              <a:rPr lang="en" sz="1800"/>
              <a:t>prediction derived from “attending” to segment of input</a:t>
            </a:r>
          </a:p>
        </p:txBody>
      </p:sp>
      <p:sp>
        <p:nvSpPr>
          <p:cNvPr id="1708" name="Shape 1708"/>
          <p:cNvSpPr txBox="1"/>
          <p:nvPr/>
        </p:nvSpPr>
        <p:spPr>
          <a:xfrm>
            <a:off x="3387100" y="3242750"/>
            <a:ext cx="3634200" cy="889500"/>
          </a:xfrm>
          <a:prstGeom prst="rect">
            <a:avLst/>
          </a:prstGeom>
          <a:noFill/>
          <a:ln>
            <a:noFill/>
          </a:ln>
        </p:spPr>
        <p:txBody>
          <a:bodyPr anchorCtr="0" anchor="t" bIns="91425" lIns="91425" rIns="91425" tIns="91425">
            <a:noAutofit/>
          </a:bodyPr>
          <a:lstStyle/>
          <a:p>
            <a:pPr lvl="0" rtl="0">
              <a:spcBef>
                <a:spcPts val="0"/>
              </a:spcBef>
              <a:buNone/>
            </a:pPr>
            <a:r>
              <a:rPr lang="en" sz="1800"/>
              <a:t>Attention vector - where the model thinks the relevant information is to be found</a:t>
            </a:r>
          </a:p>
        </p:txBody>
      </p:sp>
      <p:cxnSp>
        <p:nvCxnSpPr>
          <p:cNvPr id="1709" name="Shape 1709"/>
          <p:cNvCxnSpPr>
            <a:endCxn id="1701" idx="2"/>
          </p:cNvCxnSpPr>
          <p:nvPr/>
        </p:nvCxnSpPr>
        <p:spPr>
          <a:xfrm rot="10800000">
            <a:off x="4662487" y="2899875"/>
            <a:ext cx="4800" cy="455100"/>
          </a:xfrm>
          <a:prstGeom prst="straightConnector1">
            <a:avLst/>
          </a:prstGeom>
          <a:noFill/>
          <a:ln cap="flat" cmpd="sng" w="19050">
            <a:solidFill>
              <a:schemeClr val="dk2"/>
            </a:solidFill>
            <a:prstDash val="solid"/>
            <a:round/>
            <a:headEnd len="lg" w="lg" type="none"/>
            <a:tailEnd len="lg" w="lg" type="triangle"/>
          </a:ln>
        </p:spPr>
      </p:cxnSp>
      <p:sp>
        <p:nvSpPr>
          <p:cNvPr id="1710" name="Shape 1710"/>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Shape 171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Attention Example</a:t>
            </a:r>
          </a:p>
        </p:txBody>
      </p:sp>
      <p:pic>
        <p:nvPicPr>
          <p:cNvPr id="1716" name="Shape 1716"/>
          <p:cNvPicPr preferRelativeResize="0"/>
          <p:nvPr/>
        </p:nvPicPr>
        <p:blipFill rotWithShape="1">
          <a:blip r:embed="rId3">
            <a:alphaModFix/>
          </a:blip>
          <a:srcRect b="62736" l="0" r="0" t="0"/>
          <a:stretch/>
        </p:blipFill>
        <p:spPr>
          <a:xfrm>
            <a:off x="1295400" y="2617925"/>
            <a:ext cx="6734175" cy="482675"/>
          </a:xfrm>
          <a:prstGeom prst="rect">
            <a:avLst/>
          </a:prstGeom>
          <a:noFill/>
          <a:ln>
            <a:noFill/>
          </a:ln>
        </p:spPr>
      </p:pic>
      <p:pic>
        <p:nvPicPr>
          <p:cNvPr id="1717" name="Shape 1717"/>
          <p:cNvPicPr preferRelativeResize="0"/>
          <p:nvPr/>
        </p:nvPicPr>
        <p:blipFill rotWithShape="1">
          <a:blip r:embed="rId4">
            <a:alphaModFix/>
          </a:blip>
          <a:srcRect b="65795" l="0" r="0" t="0"/>
          <a:stretch/>
        </p:blipFill>
        <p:spPr>
          <a:xfrm>
            <a:off x="1043350" y="2657500"/>
            <a:ext cx="202899" cy="443100"/>
          </a:xfrm>
          <a:prstGeom prst="rect">
            <a:avLst/>
          </a:prstGeom>
          <a:noFill/>
          <a:ln>
            <a:noFill/>
          </a:ln>
        </p:spPr>
      </p:pic>
      <p:pic>
        <p:nvPicPr>
          <p:cNvPr id="1718" name="Shape 1718"/>
          <p:cNvPicPr preferRelativeResize="0"/>
          <p:nvPr/>
        </p:nvPicPr>
        <p:blipFill>
          <a:blip r:embed="rId5">
            <a:alphaModFix/>
          </a:blip>
          <a:stretch>
            <a:fillRect/>
          </a:stretch>
        </p:blipFill>
        <p:spPr>
          <a:xfrm>
            <a:off x="951025" y="1362075"/>
            <a:ext cx="7038975" cy="1133475"/>
          </a:xfrm>
          <a:prstGeom prst="rect">
            <a:avLst/>
          </a:prstGeom>
          <a:noFill/>
          <a:ln>
            <a:noFill/>
          </a:ln>
        </p:spPr>
      </p:pic>
      <p:cxnSp>
        <p:nvCxnSpPr>
          <p:cNvPr id="1719" name="Shape 1719"/>
          <p:cNvCxnSpPr/>
          <p:nvPr/>
        </p:nvCxnSpPr>
        <p:spPr>
          <a:xfrm>
            <a:off x="1493800" y="4562350"/>
            <a:ext cx="5882100" cy="26400"/>
          </a:xfrm>
          <a:prstGeom prst="straightConnector1">
            <a:avLst/>
          </a:prstGeom>
          <a:noFill/>
          <a:ln cap="flat" cmpd="sng" w="19050">
            <a:solidFill>
              <a:schemeClr val="dk2"/>
            </a:solidFill>
            <a:prstDash val="solid"/>
            <a:round/>
            <a:headEnd len="lg" w="lg" type="none"/>
            <a:tailEnd len="lg" w="lg" type="triangle"/>
          </a:ln>
        </p:spPr>
      </p:cxnSp>
      <p:sp>
        <p:nvSpPr>
          <p:cNvPr id="1720" name="Shape 1720"/>
          <p:cNvSpPr txBox="1"/>
          <p:nvPr/>
        </p:nvSpPr>
        <p:spPr>
          <a:xfrm>
            <a:off x="3908750" y="4086825"/>
            <a:ext cx="876900" cy="443100"/>
          </a:xfrm>
          <a:prstGeom prst="rect">
            <a:avLst/>
          </a:prstGeom>
          <a:noFill/>
          <a:ln>
            <a:noFill/>
          </a:ln>
        </p:spPr>
        <p:txBody>
          <a:bodyPr anchorCtr="0" anchor="t" bIns="91425" lIns="91425" rIns="91425" tIns="91425">
            <a:noAutofit/>
          </a:bodyPr>
          <a:lstStyle/>
          <a:p>
            <a:pPr lvl="0" rtl="0">
              <a:spcBef>
                <a:spcPts val="0"/>
              </a:spcBef>
              <a:buNone/>
            </a:pPr>
            <a:r>
              <a:rPr lang="en" sz="2400"/>
              <a:t>time</a:t>
            </a:r>
          </a:p>
        </p:txBody>
      </p:sp>
      <p:sp>
        <p:nvSpPr>
          <p:cNvPr id="1721" name="Shape 1721"/>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5" name="Shape 1725"/>
        <p:cNvGrpSpPr/>
        <p:nvPr/>
      </p:nvGrpSpPr>
      <p:grpSpPr>
        <a:xfrm>
          <a:off x="0" y="0"/>
          <a:ext cx="0" cy="0"/>
          <a:chOff x="0" y="0"/>
          <a:chExt cx="0" cy="0"/>
        </a:xfrm>
      </p:grpSpPr>
      <p:sp>
        <p:nvSpPr>
          <p:cNvPr id="1726" name="Shape 172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Attention Example</a:t>
            </a:r>
          </a:p>
        </p:txBody>
      </p:sp>
      <p:pic>
        <p:nvPicPr>
          <p:cNvPr id="1727" name="Shape 1727"/>
          <p:cNvPicPr preferRelativeResize="0"/>
          <p:nvPr/>
        </p:nvPicPr>
        <p:blipFill rotWithShape="1">
          <a:blip r:embed="rId3">
            <a:alphaModFix/>
          </a:blip>
          <a:srcRect b="45142" l="0" r="0" t="0"/>
          <a:stretch/>
        </p:blipFill>
        <p:spPr>
          <a:xfrm>
            <a:off x="1295400" y="2617925"/>
            <a:ext cx="6734175" cy="710575"/>
          </a:xfrm>
          <a:prstGeom prst="rect">
            <a:avLst/>
          </a:prstGeom>
          <a:noFill/>
          <a:ln>
            <a:noFill/>
          </a:ln>
        </p:spPr>
      </p:pic>
      <p:pic>
        <p:nvPicPr>
          <p:cNvPr id="1728" name="Shape 1728"/>
          <p:cNvPicPr preferRelativeResize="0"/>
          <p:nvPr/>
        </p:nvPicPr>
        <p:blipFill rotWithShape="1">
          <a:blip r:embed="rId4">
            <a:alphaModFix/>
          </a:blip>
          <a:srcRect b="50748" l="0" r="0" t="0"/>
          <a:stretch/>
        </p:blipFill>
        <p:spPr>
          <a:xfrm>
            <a:off x="1043350" y="2657500"/>
            <a:ext cx="202899" cy="638025"/>
          </a:xfrm>
          <a:prstGeom prst="rect">
            <a:avLst/>
          </a:prstGeom>
          <a:noFill/>
          <a:ln>
            <a:noFill/>
          </a:ln>
        </p:spPr>
      </p:pic>
      <p:pic>
        <p:nvPicPr>
          <p:cNvPr id="1729" name="Shape 1729"/>
          <p:cNvPicPr preferRelativeResize="0"/>
          <p:nvPr/>
        </p:nvPicPr>
        <p:blipFill>
          <a:blip r:embed="rId5">
            <a:alphaModFix/>
          </a:blip>
          <a:stretch>
            <a:fillRect/>
          </a:stretch>
        </p:blipFill>
        <p:spPr>
          <a:xfrm>
            <a:off x="951025" y="1362075"/>
            <a:ext cx="7038975" cy="1133475"/>
          </a:xfrm>
          <a:prstGeom prst="rect">
            <a:avLst/>
          </a:prstGeom>
          <a:noFill/>
          <a:ln>
            <a:noFill/>
          </a:ln>
        </p:spPr>
      </p:pic>
      <p:cxnSp>
        <p:nvCxnSpPr>
          <p:cNvPr id="1730" name="Shape 1730"/>
          <p:cNvCxnSpPr/>
          <p:nvPr/>
        </p:nvCxnSpPr>
        <p:spPr>
          <a:xfrm>
            <a:off x="1493800" y="4562350"/>
            <a:ext cx="5882100" cy="26400"/>
          </a:xfrm>
          <a:prstGeom prst="straightConnector1">
            <a:avLst/>
          </a:prstGeom>
          <a:noFill/>
          <a:ln cap="flat" cmpd="sng" w="19050">
            <a:solidFill>
              <a:schemeClr val="dk2"/>
            </a:solidFill>
            <a:prstDash val="solid"/>
            <a:round/>
            <a:headEnd len="lg" w="lg" type="none"/>
            <a:tailEnd len="lg" w="lg" type="triangle"/>
          </a:ln>
        </p:spPr>
      </p:cxnSp>
      <p:sp>
        <p:nvSpPr>
          <p:cNvPr id="1731" name="Shape 1731"/>
          <p:cNvSpPr txBox="1"/>
          <p:nvPr/>
        </p:nvSpPr>
        <p:spPr>
          <a:xfrm>
            <a:off x="3908750" y="4086825"/>
            <a:ext cx="876900" cy="443100"/>
          </a:xfrm>
          <a:prstGeom prst="rect">
            <a:avLst/>
          </a:prstGeom>
          <a:noFill/>
          <a:ln>
            <a:noFill/>
          </a:ln>
        </p:spPr>
        <p:txBody>
          <a:bodyPr anchorCtr="0" anchor="t" bIns="91425" lIns="91425" rIns="91425" tIns="91425">
            <a:noAutofit/>
          </a:bodyPr>
          <a:lstStyle/>
          <a:p>
            <a:pPr lvl="0" rtl="0">
              <a:spcBef>
                <a:spcPts val="0"/>
              </a:spcBef>
              <a:buNone/>
            </a:pPr>
            <a:r>
              <a:rPr lang="en" sz="2400"/>
              <a:t>time</a:t>
            </a:r>
          </a:p>
        </p:txBody>
      </p:sp>
      <p:sp>
        <p:nvSpPr>
          <p:cNvPr id="1732" name="Shape 1732"/>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6" name="Shape 1736"/>
        <p:cNvGrpSpPr/>
        <p:nvPr/>
      </p:nvGrpSpPr>
      <p:grpSpPr>
        <a:xfrm>
          <a:off x="0" y="0"/>
          <a:ext cx="0" cy="0"/>
          <a:chOff x="0" y="0"/>
          <a:chExt cx="0" cy="0"/>
        </a:xfrm>
      </p:grpSpPr>
      <p:sp>
        <p:nvSpPr>
          <p:cNvPr id="1737" name="Shape 173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Attention Example</a:t>
            </a:r>
          </a:p>
        </p:txBody>
      </p:sp>
      <p:pic>
        <p:nvPicPr>
          <p:cNvPr id="1738" name="Shape 1738"/>
          <p:cNvPicPr preferRelativeResize="0"/>
          <p:nvPr/>
        </p:nvPicPr>
        <p:blipFill rotWithShape="1">
          <a:blip r:embed="rId3">
            <a:alphaModFix/>
          </a:blip>
          <a:srcRect b="30728" l="0" r="0" t="0"/>
          <a:stretch/>
        </p:blipFill>
        <p:spPr>
          <a:xfrm>
            <a:off x="1295400" y="2617925"/>
            <a:ext cx="6734175" cy="897300"/>
          </a:xfrm>
          <a:prstGeom prst="rect">
            <a:avLst/>
          </a:prstGeom>
          <a:noFill/>
          <a:ln>
            <a:noFill/>
          </a:ln>
        </p:spPr>
      </p:pic>
      <p:pic>
        <p:nvPicPr>
          <p:cNvPr id="1739" name="Shape 1739"/>
          <p:cNvPicPr preferRelativeResize="0"/>
          <p:nvPr/>
        </p:nvPicPr>
        <p:blipFill rotWithShape="1">
          <a:blip r:embed="rId4">
            <a:alphaModFix/>
          </a:blip>
          <a:srcRect b="35823" l="0" r="0" t="0"/>
          <a:stretch/>
        </p:blipFill>
        <p:spPr>
          <a:xfrm>
            <a:off x="1043350" y="2657500"/>
            <a:ext cx="202899" cy="831374"/>
          </a:xfrm>
          <a:prstGeom prst="rect">
            <a:avLst/>
          </a:prstGeom>
          <a:noFill/>
          <a:ln>
            <a:noFill/>
          </a:ln>
        </p:spPr>
      </p:pic>
      <p:pic>
        <p:nvPicPr>
          <p:cNvPr id="1740" name="Shape 1740"/>
          <p:cNvPicPr preferRelativeResize="0"/>
          <p:nvPr/>
        </p:nvPicPr>
        <p:blipFill>
          <a:blip r:embed="rId5">
            <a:alphaModFix/>
          </a:blip>
          <a:stretch>
            <a:fillRect/>
          </a:stretch>
        </p:blipFill>
        <p:spPr>
          <a:xfrm>
            <a:off x="951025" y="1362075"/>
            <a:ext cx="7038975" cy="1133475"/>
          </a:xfrm>
          <a:prstGeom prst="rect">
            <a:avLst/>
          </a:prstGeom>
          <a:noFill/>
          <a:ln>
            <a:noFill/>
          </a:ln>
        </p:spPr>
      </p:pic>
      <p:cxnSp>
        <p:nvCxnSpPr>
          <p:cNvPr id="1741" name="Shape 1741"/>
          <p:cNvCxnSpPr/>
          <p:nvPr/>
        </p:nvCxnSpPr>
        <p:spPr>
          <a:xfrm>
            <a:off x="1493800" y="4562350"/>
            <a:ext cx="5882100" cy="26400"/>
          </a:xfrm>
          <a:prstGeom prst="straightConnector1">
            <a:avLst/>
          </a:prstGeom>
          <a:noFill/>
          <a:ln cap="flat" cmpd="sng" w="19050">
            <a:solidFill>
              <a:schemeClr val="dk2"/>
            </a:solidFill>
            <a:prstDash val="solid"/>
            <a:round/>
            <a:headEnd len="lg" w="lg" type="none"/>
            <a:tailEnd len="lg" w="lg" type="triangle"/>
          </a:ln>
        </p:spPr>
      </p:cxnSp>
      <p:sp>
        <p:nvSpPr>
          <p:cNvPr id="1742" name="Shape 1742"/>
          <p:cNvSpPr txBox="1"/>
          <p:nvPr/>
        </p:nvSpPr>
        <p:spPr>
          <a:xfrm>
            <a:off x="3908750" y="4086825"/>
            <a:ext cx="876900" cy="443100"/>
          </a:xfrm>
          <a:prstGeom prst="rect">
            <a:avLst/>
          </a:prstGeom>
          <a:noFill/>
          <a:ln>
            <a:noFill/>
          </a:ln>
        </p:spPr>
        <p:txBody>
          <a:bodyPr anchorCtr="0" anchor="t" bIns="91425" lIns="91425" rIns="91425" tIns="91425">
            <a:noAutofit/>
          </a:bodyPr>
          <a:lstStyle/>
          <a:p>
            <a:pPr lvl="0" rtl="0">
              <a:spcBef>
                <a:spcPts val="0"/>
              </a:spcBef>
              <a:buNone/>
            </a:pPr>
            <a:r>
              <a:rPr lang="en" sz="2400"/>
              <a:t>time</a:t>
            </a:r>
          </a:p>
        </p:txBody>
      </p:sp>
      <p:sp>
        <p:nvSpPr>
          <p:cNvPr id="1743" name="Shape 1743"/>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Language Models</a:t>
            </a:r>
          </a:p>
        </p:txBody>
      </p:sp>
      <p:pic>
        <p:nvPicPr>
          <p:cNvPr descr="Screen Shot 2017-02-05 at 4.33.13 PM.png" id="167" name="Shape 167"/>
          <p:cNvPicPr preferRelativeResize="0"/>
          <p:nvPr/>
        </p:nvPicPr>
        <p:blipFill>
          <a:blip r:embed="rId3">
            <a:alphaModFix/>
          </a:blip>
          <a:stretch>
            <a:fillRect/>
          </a:stretch>
        </p:blipFill>
        <p:spPr>
          <a:xfrm>
            <a:off x="1476724" y="1093113"/>
            <a:ext cx="6841326" cy="3821774"/>
          </a:xfrm>
          <a:prstGeom prst="rect">
            <a:avLst/>
          </a:prstGeom>
          <a:noFill/>
          <a:ln>
            <a:noFill/>
          </a:ln>
        </p:spPr>
      </p:pic>
      <p:sp>
        <p:nvSpPr>
          <p:cNvPr id="168" name="Shape 168"/>
          <p:cNvSpPr txBox="1"/>
          <p:nvPr>
            <p:ph idx="1" type="body"/>
          </p:nvPr>
        </p:nvSpPr>
        <p:spPr>
          <a:xfrm>
            <a:off x="5021700" y="4774500"/>
            <a:ext cx="4167900" cy="478500"/>
          </a:xfrm>
          <a:prstGeom prst="rect">
            <a:avLst/>
          </a:prstGeom>
        </p:spPr>
        <p:txBody>
          <a:bodyPr anchorCtr="0" anchor="t" bIns="91425" lIns="91425" rIns="91425" tIns="91425">
            <a:noAutofit/>
          </a:bodyPr>
          <a:lstStyle/>
          <a:p>
            <a:pPr lvl="0" rtl="0" algn="r">
              <a:spcBef>
                <a:spcPts val="0"/>
              </a:spcBef>
              <a:buNone/>
            </a:pPr>
            <a:r>
              <a:rPr lang="en" sz="1200"/>
              <a:t>Slide Credit: Piotr Mirowski</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7" name="Shape 1747"/>
        <p:cNvGrpSpPr/>
        <p:nvPr/>
      </p:nvGrpSpPr>
      <p:grpSpPr>
        <a:xfrm>
          <a:off x="0" y="0"/>
          <a:ext cx="0" cy="0"/>
          <a:chOff x="0" y="0"/>
          <a:chExt cx="0" cy="0"/>
        </a:xfrm>
      </p:grpSpPr>
      <p:sp>
        <p:nvSpPr>
          <p:cNvPr id="1748" name="Shape 174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Attention Example</a:t>
            </a:r>
          </a:p>
        </p:txBody>
      </p:sp>
      <p:pic>
        <p:nvPicPr>
          <p:cNvPr id="1749" name="Shape 1749"/>
          <p:cNvPicPr preferRelativeResize="0"/>
          <p:nvPr/>
        </p:nvPicPr>
        <p:blipFill rotWithShape="1">
          <a:blip r:embed="rId3">
            <a:alphaModFix/>
          </a:blip>
          <a:srcRect b="30728" l="0" r="0" t="0"/>
          <a:stretch/>
        </p:blipFill>
        <p:spPr>
          <a:xfrm>
            <a:off x="1295400" y="2617925"/>
            <a:ext cx="6734175" cy="897300"/>
          </a:xfrm>
          <a:prstGeom prst="rect">
            <a:avLst/>
          </a:prstGeom>
          <a:noFill/>
          <a:ln>
            <a:noFill/>
          </a:ln>
        </p:spPr>
      </p:pic>
      <p:pic>
        <p:nvPicPr>
          <p:cNvPr id="1750" name="Shape 1750"/>
          <p:cNvPicPr preferRelativeResize="0"/>
          <p:nvPr/>
        </p:nvPicPr>
        <p:blipFill rotWithShape="1">
          <a:blip r:embed="rId4">
            <a:alphaModFix/>
          </a:blip>
          <a:srcRect b="35823" l="0" r="0" t="0"/>
          <a:stretch/>
        </p:blipFill>
        <p:spPr>
          <a:xfrm>
            <a:off x="1043350" y="2657500"/>
            <a:ext cx="202899" cy="831374"/>
          </a:xfrm>
          <a:prstGeom prst="rect">
            <a:avLst/>
          </a:prstGeom>
          <a:noFill/>
          <a:ln>
            <a:noFill/>
          </a:ln>
        </p:spPr>
      </p:pic>
      <p:pic>
        <p:nvPicPr>
          <p:cNvPr id="1751" name="Shape 1751"/>
          <p:cNvPicPr preferRelativeResize="0"/>
          <p:nvPr/>
        </p:nvPicPr>
        <p:blipFill>
          <a:blip r:embed="rId5">
            <a:alphaModFix/>
          </a:blip>
          <a:stretch>
            <a:fillRect/>
          </a:stretch>
        </p:blipFill>
        <p:spPr>
          <a:xfrm>
            <a:off x="951025" y="1362075"/>
            <a:ext cx="7038975" cy="1133475"/>
          </a:xfrm>
          <a:prstGeom prst="rect">
            <a:avLst/>
          </a:prstGeom>
          <a:noFill/>
          <a:ln>
            <a:noFill/>
          </a:ln>
        </p:spPr>
      </p:pic>
      <p:cxnSp>
        <p:nvCxnSpPr>
          <p:cNvPr id="1752" name="Shape 1752"/>
          <p:cNvCxnSpPr/>
          <p:nvPr/>
        </p:nvCxnSpPr>
        <p:spPr>
          <a:xfrm>
            <a:off x="1493800" y="4562350"/>
            <a:ext cx="5882100" cy="26400"/>
          </a:xfrm>
          <a:prstGeom prst="straightConnector1">
            <a:avLst/>
          </a:prstGeom>
          <a:noFill/>
          <a:ln cap="flat" cmpd="sng" w="19050">
            <a:solidFill>
              <a:schemeClr val="dk2"/>
            </a:solidFill>
            <a:prstDash val="solid"/>
            <a:round/>
            <a:headEnd len="lg" w="lg" type="none"/>
            <a:tailEnd len="lg" w="lg" type="triangle"/>
          </a:ln>
        </p:spPr>
      </p:cxnSp>
      <p:sp>
        <p:nvSpPr>
          <p:cNvPr id="1753" name="Shape 1753"/>
          <p:cNvSpPr txBox="1"/>
          <p:nvPr/>
        </p:nvSpPr>
        <p:spPr>
          <a:xfrm>
            <a:off x="3908750" y="4086825"/>
            <a:ext cx="876900" cy="443100"/>
          </a:xfrm>
          <a:prstGeom prst="rect">
            <a:avLst/>
          </a:prstGeom>
          <a:noFill/>
          <a:ln>
            <a:noFill/>
          </a:ln>
        </p:spPr>
        <p:txBody>
          <a:bodyPr anchorCtr="0" anchor="t" bIns="91425" lIns="91425" rIns="91425" tIns="91425">
            <a:noAutofit/>
          </a:bodyPr>
          <a:lstStyle/>
          <a:p>
            <a:pPr lvl="0" rtl="0">
              <a:spcBef>
                <a:spcPts val="0"/>
              </a:spcBef>
              <a:buNone/>
            </a:pPr>
            <a:r>
              <a:rPr lang="en" sz="2400"/>
              <a:t>time</a:t>
            </a:r>
          </a:p>
        </p:txBody>
      </p:sp>
      <p:sp>
        <p:nvSpPr>
          <p:cNvPr id="1754" name="Shape 1754"/>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sp>
        <p:nvSpPr>
          <p:cNvPr id="1759" name="Shape 1759"/>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Attention Example</a:t>
            </a:r>
          </a:p>
        </p:txBody>
      </p:sp>
      <p:pic>
        <p:nvPicPr>
          <p:cNvPr id="1760" name="Shape 1760"/>
          <p:cNvPicPr preferRelativeResize="0"/>
          <p:nvPr/>
        </p:nvPicPr>
        <p:blipFill rotWithShape="1">
          <a:blip r:embed="rId3">
            <a:alphaModFix/>
          </a:blip>
          <a:srcRect b="15110" l="0" r="0" t="0"/>
          <a:stretch/>
        </p:blipFill>
        <p:spPr>
          <a:xfrm>
            <a:off x="1295400" y="2617925"/>
            <a:ext cx="6734175" cy="1099625"/>
          </a:xfrm>
          <a:prstGeom prst="rect">
            <a:avLst/>
          </a:prstGeom>
          <a:noFill/>
          <a:ln>
            <a:noFill/>
          </a:ln>
        </p:spPr>
      </p:pic>
      <p:pic>
        <p:nvPicPr>
          <p:cNvPr id="1761" name="Shape 1761"/>
          <p:cNvPicPr preferRelativeResize="0"/>
          <p:nvPr/>
        </p:nvPicPr>
        <p:blipFill rotWithShape="1">
          <a:blip r:embed="rId4">
            <a:alphaModFix/>
          </a:blip>
          <a:srcRect b="20716" l="0" r="0" t="0"/>
          <a:stretch/>
        </p:blipFill>
        <p:spPr>
          <a:xfrm>
            <a:off x="1043350" y="2657500"/>
            <a:ext cx="202899" cy="1027075"/>
          </a:xfrm>
          <a:prstGeom prst="rect">
            <a:avLst/>
          </a:prstGeom>
          <a:noFill/>
          <a:ln>
            <a:noFill/>
          </a:ln>
        </p:spPr>
      </p:pic>
      <p:pic>
        <p:nvPicPr>
          <p:cNvPr id="1762" name="Shape 1762"/>
          <p:cNvPicPr preferRelativeResize="0"/>
          <p:nvPr/>
        </p:nvPicPr>
        <p:blipFill>
          <a:blip r:embed="rId5">
            <a:alphaModFix/>
          </a:blip>
          <a:stretch>
            <a:fillRect/>
          </a:stretch>
        </p:blipFill>
        <p:spPr>
          <a:xfrm>
            <a:off x="951025" y="1362075"/>
            <a:ext cx="7038975" cy="1133475"/>
          </a:xfrm>
          <a:prstGeom prst="rect">
            <a:avLst/>
          </a:prstGeom>
          <a:noFill/>
          <a:ln>
            <a:noFill/>
          </a:ln>
        </p:spPr>
      </p:pic>
      <p:cxnSp>
        <p:nvCxnSpPr>
          <p:cNvPr id="1763" name="Shape 1763"/>
          <p:cNvCxnSpPr/>
          <p:nvPr/>
        </p:nvCxnSpPr>
        <p:spPr>
          <a:xfrm>
            <a:off x="1493800" y="4562350"/>
            <a:ext cx="5882100" cy="26400"/>
          </a:xfrm>
          <a:prstGeom prst="straightConnector1">
            <a:avLst/>
          </a:prstGeom>
          <a:noFill/>
          <a:ln cap="flat" cmpd="sng" w="19050">
            <a:solidFill>
              <a:schemeClr val="dk2"/>
            </a:solidFill>
            <a:prstDash val="solid"/>
            <a:round/>
            <a:headEnd len="lg" w="lg" type="none"/>
            <a:tailEnd len="lg" w="lg" type="triangle"/>
          </a:ln>
        </p:spPr>
      </p:cxnSp>
      <p:sp>
        <p:nvSpPr>
          <p:cNvPr id="1764" name="Shape 1764"/>
          <p:cNvSpPr txBox="1"/>
          <p:nvPr/>
        </p:nvSpPr>
        <p:spPr>
          <a:xfrm>
            <a:off x="3908750" y="4086825"/>
            <a:ext cx="876900" cy="443100"/>
          </a:xfrm>
          <a:prstGeom prst="rect">
            <a:avLst/>
          </a:prstGeom>
          <a:noFill/>
          <a:ln>
            <a:noFill/>
          </a:ln>
        </p:spPr>
        <p:txBody>
          <a:bodyPr anchorCtr="0" anchor="t" bIns="91425" lIns="91425" rIns="91425" tIns="91425">
            <a:noAutofit/>
          </a:bodyPr>
          <a:lstStyle/>
          <a:p>
            <a:pPr lvl="0" rtl="0">
              <a:spcBef>
                <a:spcPts val="0"/>
              </a:spcBef>
              <a:buNone/>
            </a:pPr>
            <a:r>
              <a:rPr lang="en" sz="2400"/>
              <a:t>time</a:t>
            </a:r>
          </a:p>
        </p:txBody>
      </p:sp>
      <p:sp>
        <p:nvSpPr>
          <p:cNvPr id="1765" name="Shape 1765"/>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Shape 177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Attention Example</a:t>
            </a:r>
          </a:p>
        </p:txBody>
      </p:sp>
      <p:pic>
        <p:nvPicPr>
          <p:cNvPr id="1771" name="Shape 1771"/>
          <p:cNvPicPr preferRelativeResize="0"/>
          <p:nvPr/>
        </p:nvPicPr>
        <p:blipFill>
          <a:blip r:embed="rId3">
            <a:alphaModFix/>
          </a:blip>
          <a:stretch>
            <a:fillRect/>
          </a:stretch>
        </p:blipFill>
        <p:spPr>
          <a:xfrm>
            <a:off x="1295400" y="2617925"/>
            <a:ext cx="6734175" cy="1295400"/>
          </a:xfrm>
          <a:prstGeom prst="rect">
            <a:avLst/>
          </a:prstGeom>
          <a:noFill/>
          <a:ln>
            <a:noFill/>
          </a:ln>
        </p:spPr>
      </p:pic>
      <p:pic>
        <p:nvPicPr>
          <p:cNvPr id="1772" name="Shape 1772"/>
          <p:cNvPicPr preferRelativeResize="0"/>
          <p:nvPr/>
        </p:nvPicPr>
        <p:blipFill>
          <a:blip r:embed="rId4">
            <a:alphaModFix/>
          </a:blip>
          <a:stretch>
            <a:fillRect/>
          </a:stretch>
        </p:blipFill>
        <p:spPr>
          <a:xfrm>
            <a:off x="1043350" y="2657500"/>
            <a:ext cx="202893" cy="1295400"/>
          </a:xfrm>
          <a:prstGeom prst="rect">
            <a:avLst/>
          </a:prstGeom>
          <a:noFill/>
          <a:ln>
            <a:noFill/>
          </a:ln>
        </p:spPr>
      </p:pic>
      <p:pic>
        <p:nvPicPr>
          <p:cNvPr id="1773" name="Shape 1773"/>
          <p:cNvPicPr preferRelativeResize="0"/>
          <p:nvPr/>
        </p:nvPicPr>
        <p:blipFill>
          <a:blip r:embed="rId5">
            <a:alphaModFix/>
          </a:blip>
          <a:stretch>
            <a:fillRect/>
          </a:stretch>
        </p:blipFill>
        <p:spPr>
          <a:xfrm>
            <a:off x="951025" y="1362075"/>
            <a:ext cx="7038975" cy="1133475"/>
          </a:xfrm>
          <a:prstGeom prst="rect">
            <a:avLst/>
          </a:prstGeom>
          <a:noFill/>
          <a:ln>
            <a:noFill/>
          </a:ln>
        </p:spPr>
      </p:pic>
      <p:cxnSp>
        <p:nvCxnSpPr>
          <p:cNvPr id="1774" name="Shape 1774"/>
          <p:cNvCxnSpPr/>
          <p:nvPr/>
        </p:nvCxnSpPr>
        <p:spPr>
          <a:xfrm>
            <a:off x="1493800" y="4562350"/>
            <a:ext cx="5882100" cy="26400"/>
          </a:xfrm>
          <a:prstGeom prst="straightConnector1">
            <a:avLst/>
          </a:prstGeom>
          <a:noFill/>
          <a:ln cap="flat" cmpd="sng" w="19050">
            <a:solidFill>
              <a:schemeClr val="dk2"/>
            </a:solidFill>
            <a:prstDash val="solid"/>
            <a:round/>
            <a:headEnd len="lg" w="lg" type="none"/>
            <a:tailEnd len="lg" w="lg" type="triangle"/>
          </a:ln>
        </p:spPr>
      </p:cxnSp>
      <p:sp>
        <p:nvSpPr>
          <p:cNvPr id="1775" name="Shape 1775"/>
          <p:cNvSpPr txBox="1"/>
          <p:nvPr/>
        </p:nvSpPr>
        <p:spPr>
          <a:xfrm>
            <a:off x="3908750" y="4086825"/>
            <a:ext cx="876900" cy="443100"/>
          </a:xfrm>
          <a:prstGeom prst="rect">
            <a:avLst/>
          </a:prstGeom>
          <a:noFill/>
          <a:ln>
            <a:noFill/>
          </a:ln>
        </p:spPr>
        <p:txBody>
          <a:bodyPr anchorCtr="0" anchor="t" bIns="91425" lIns="91425" rIns="91425" tIns="91425">
            <a:noAutofit/>
          </a:bodyPr>
          <a:lstStyle/>
          <a:p>
            <a:pPr lvl="0" rtl="0">
              <a:spcBef>
                <a:spcPts val="0"/>
              </a:spcBef>
              <a:buNone/>
            </a:pPr>
            <a:r>
              <a:rPr lang="en" sz="2400"/>
              <a:t>time</a:t>
            </a:r>
          </a:p>
        </p:txBody>
      </p:sp>
      <p:sp>
        <p:nvSpPr>
          <p:cNvPr id="1776" name="Shape 1776"/>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0" name="Shape 1780"/>
        <p:cNvGrpSpPr/>
        <p:nvPr/>
      </p:nvGrpSpPr>
      <p:grpSpPr>
        <a:xfrm>
          <a:off x="0" y="0"/>
          <a:ext cx="0" cy="0"/>
          <a:chOff x="0" y="0"/>
          <a:chExt cx="0" cy="0"/>
        </a:xfrm>
      </p:grpSpPr>
      <p:pic>
        <p:nvPicPr>
          <p:cNvPr id="1781" name="Shape 1781"/>
          <p:cNvPicPr preferRelativeResize="0"/>
          <p:nvPr/>
        </p:nvPicPr>
        <p:blipFill rotWithShape="1">
          <a:blip r:embed="rId3">
            <a:alphaModFix/>
          </a:blip>
          <a:srcRect b="1341" l="0" r="0" t="1477"/>
          <a:stretch/>
        </p:blipFill>
        <p:spPr>
          <a:xfrm>
            <a:off x="1066800" y="679225"/>
            <a:ext cx="6215349" cy="4102975"/>
          </a:xfrm>
          <a:prstGeom prst="rect">
            <a:avLst/>
          </a:prstGeom>
          <a:noFill/>
          <a:ln>
            <a:noFill/>
          </a:ln>
        </p:spPr>
      </p:pic>
      <p:sp>
        <p:nvSpPr>
          <p:cNvPr id="1782" name="Shape 1782"/>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Attention Example</a:t>
            </a:r>
          </a:p>
        </p:txBody>
      </p:sp>
      <p:sp>
        <p:nvSpPr>
          <p:cNvPr id="1783" name="Shape 1783"/>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7" name="Shape 1787"/>
        <p:cNvGrpSpPr/>
        <p:nvPr/>
      </p:nvGrpSpPr>
      <p:grpSpPr>
        <a:xfrm>
          <a:off x="0" y="0"/>
          <a:ext cx="0" cy="0"/>
          <a:chOff x="0" y="0"/>
          <a:chExt cx="0" cy="0"/>
        </a:xfrm>
      </p:grpSpPr>
      <p:sp>
        <p:nvSpPr>
          <p:cNvPr id="1788" name="Shape 1788"/>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sz="3000"/>
              <a:t>Listen Attend and Spell (LAS)</a:t>
            </a:r>
          </a:p>
        </p:txBody>
      </p:sp>
      <p:sp>
        <p:nvSpPr>
          <p:cNvPr id="1789" name="Shape 1789"/>
          <p:cNvSpPr txBox="1"/>
          <p:nvPr>
            <p:ph idx="1" type="body"/>
          </p:nvPr>
        </p:nvSpPr>
        <p:spPr>
          <a:xfrm>
            <a:off x="311699" y="1152475"/>
            <a:ext cx="6108900" cy="1974300"/>
          </a:xfrm>
          <a:prstGeom prst="rect">
            <a:avLst/>
          </a:prstGeom>
        </p:spPr>
        <p:txBody>
          <a:bodyPr anchorCtr="0" anchor="t" bIns="91425" lIns="91425" rIns="91425" tIns="91425">
            <a:noAutofit/>
          </a:bodyPr>
          <a:lstStyle/>
          <a:p>
            <a:pPr indent="-355600" lvl="0" marL="457200" rtl="0">
              <a:spcBef>
                <a:spcPts val="0"/>
              </a:spcBef>
              <a:buSzPct val="100000"/>
            </a:pPr>
            <a:r>
              <a:rPr lang="en" sz="2000"/>
              <a:t>Reducing</a:t>
            </a:r>
            <a:r>
              <a:rPr lang="en" sz="2000"/>
              <a:t> time resolution with a pyramidal encoder</a:t>
            </a:r>
          </a:p>
        </p:txBody>
      </p:sp>
      <p:grpSp>
        <p:nvGrpSpPr>
          <p:cNvPr id="1790" name="Shape 1790"/>
          <p:cNvGrpSpPr/>
          <p:nvPr/>
        </p:nvGrpSpPr>
        <p:grpSpPr>
          <a:xfrm>
            <a:off x="1105587" y="279549"/>
            <a:ext cx="7697296" cy="4426873"/>
            <a:chOff x="267387" y="584349"/>
            <a:chExt cx="7697296" cy="4426873"/>
          </a:xfrm>
        </p:grpSpPr>
        <p:grpSp>
          <p:nvGrpSpPr>
            <p:cNvPr id="1791" name="Shape 1791"/>
            <p:cNvGrpSpPr/>
            <p:nvPr/>
          </p:nvGrpSpPr>
          <p:grpSpPr>
            <a:xfrm>
              <a:off x="267387" y="2458218"/>
              <a:ext cx="4441240" cy="2553004"/>
              <a:chOff x="2286000" y="838200"/>
              <a:chExt cx="5486400" cy="3048000"/>
            </a:xfrm>
          </p:grpSpPr>
          <p:sp>
            <p:nvSpPr>
              <p:cNvPr id="1792" name="Shape 1792"/>
              <p:cNvSpPr/>
              <p:nvPr/>
            </p:nvSpPr>
            <p:spPr>
              <a:xfrm>
                <a:off x="2286000" y="838200"/>
                <a:ext cx="5486400" cy="27432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793" name="Shape 1793"/>
              <p:cNvSpPr/>
              <p:nvPr/>
            </p:nvSpPr>
            <p:spPr>
              <a:xfrm>
                <a:off x="2590800" y="23622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794" name="Shape 1794"/>
              <p:cNvSpPr/>
              <p:nvPr/>
            </p:nvSpPr>
            <p:spPr>
              <a:xfrm>
                <a:off x="2895600" y="17526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795" name="Shape 1795"/>
              <p:cNvSpPr/>
              <p:nvPr/>
            </p:nvSpPr>
            <p:spPr>
              <a:xfrm>
                <a:off x="3200400" y="23622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796" name="Shape 1796"/>
              <p:cNvCxnSpPr>
                <a:stCxn id="1793" idx="3"/>
                <a:endCxn id="1795" idx="1"/>
              </p:cNvCxnSpPr>
              <p:nvPr/>
            </p:nvCxnSpPr>
            <p:spPr>
              <a:xfrm>
                <a:off x="2895600" y="2514600"/>
                <a:ext cx="304500" cy="0"/>
              </a:xfrm>
              <a:prstGeom prst="straightConnector1">
                <a:avLst/>
              </a:prstGeom>
              <a:noFill/>
              <a:ln cap="flat" cmpd="sng" w="19050">
                <a:solidFill>
                  <a:srgbClr val="000000"/>
                </a:solidFill>
                <a:prstDash val="solid"/>
                <a:round/>
                <a:headEnd len="lg" w="lg" type="triangle"/>
                <a:tailEnd len="lg" w="lg" type="triangle"/>
              </a:ln>
            </p:spPr>
          </p:cxnSp>
          <p:cxnSp>
            <p:nvCxnSpPr>
              <p:cNvPr id="1797" name="Shape 1797"/>
              <p:cNvCxnSpPr/>
              <p:nvPr/>
            </p:nvCxnSpPr>
            <p:spPr>
              <a:xfrm rot="10800000">
                <a:off x="2743200" y="2667000"/>
                <a:ext cx="0" cy="304800"/>
              </a:xfrm>
              <a:prstGeom prst="straightConnector1">
                <a:avLst/>
              </a:prstGeom>
              <a:noFill/>
              <a:ln cap="flat" cmpd="sng" w="19050">
                <a:solidFill>
                  <a:srgbClr val="000000"/>
                </a:solidFill>
                <a:prstDash val="solid"/>
                <a:round/>
                <a:headEnd len="lg" w="lg" type="none"/>
                <a:tailEnd len="lg" w="lg" type="triangle"/>
              </a:ln>
            </p:spPr>
          </p:cxnSp>
          <p:cxnSp>
            <p:nvCxnSpPr>
              <p:cNvPr id="1798" name="Shape 1798"/>
              <p:cNvCxnSpPr/>
              <p:nvPr/>
            </p:nvCxnSpPr>
            <p:spPr>
              <a:xfrm rot="10800000">
                <a:off x="3352800" y="2667000"/>
                <a:ext cx="0" cy="304800"/>
              </a:xfrm>
              <a:prstGeom prst="straightConnector1">
                <a:avLst/>
              </a:prstGeom>
              <a:noFill/>
              <a:ln cap="flat" cmpd="sng" w="19050">
                <a:solidFill>
                  <a:srgbClr val="000000"/>
                </a:solidFill>
                <a:prstDash val="solid"/>
                <a:round/>
                <a:headEnd len="lg" w="lg" type="none"/>
                <a:tailEnd len="lg" w="lg" type="triangle"/>
              </a:ln>
            </p:spPr>
          </p:cxnSp>
          <p:sp>
            <p:nvSpPr>
              <p:cNvPr id="1799" name="Shape 1799"/>
              <p:cNvSpPr/>
              <p:nvPr/>
            </p:nvSpPr>
            <p:spPr>
              <a:xfrm>
                <a:off x="2286000" y="3581400"/>
                <a:ext cx="54864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Acoustic Model</a:t>
                </a:r>
              </a:p>
            </p:txBody>
          </p:sp>
          <p:sp>
            <p:nvSpPr>
              <p:cNvPr id="1800" name="Shape 1800"/>
              <p:cNvSpPr/>
              <p:nvPr/>
            </p:nvSpPr>
            <p:spPr>
              <a:xfrm>
                <a:off x="3810000" y="23622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801" name="Shape 1801"/>
              <p:cNvSpPr/>
              <p:nvPr/>
            </p:nvSpPr>
            <p:spPr>
              <a:xfrm>
                <a:off x="4419600" y="23622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802" name="Shape 1802"/>
              <p:cNvCxnSpPr>
                <a:stCxn id="1800" idx="3"/>
                <a:endCxn id="1801" idx="1"/>
              </p:cNvCxnSpPr>
              <p:nvPr/>
            </p:nvCxnSpPr>
            <p:spPr>
              <a:xfrm>
                <a:off x="4114800" y="2514600"/>
                <a:ext cx="304500" cy="0"/>
              </a:xfrm>
              <a:prstGeom prst="straightConnector1">
                <a:avLst/>
              </a:prstGeom>
              <a:noFill/>
              <a:ln cap="flat" cmpd="sng" w="19050">
                <a:solidFill>
                  <a:srgbClr val="000000"/>
                </a:solidFill>
                <a:prstDash val="solid"/>
                <a:round/>
                <a:headEnd len="lg" w="lg" type="triangle"/>
                <a:tailEnd len="lg" w="lg" type="triangle"/>
              </a:ln>
            </p:spPr>
          </p:cxnSp>
          <p:cxnSp>
            <p:nvCxnSpPr>
              <p:cNvPr id="1803" name="Shape 1803"/>
              <p:cNvCxnSpPr/>
              <p:nvPr/>
            </p:nvCxnSpPr>
            <p:spPr>
              <a:xfrm rot="10800000">
                <a:off x="3962400" y="2667000"/>
                <a:ext cx="0" cy="304800"/>
              </a:xfrm>
              <a:prstGeom prst="straightConnector1">
                <a:avLst/>
              </a:prstGeom>
              <a:noFill/>
              <a:ln cap="flat" cmpd="sng" w="19050">
                <a:solidFill>
                  <a:srgbClr val="000000"/>
                </a:solidFill>
                <a:prstDash val="solid"/>
                <a:round/>
                <a:headEnd len="lg" w="lg" type="none"/>
                <a:tailEnd len="lg" w="lg" type="triangle"/>
              </a:ln>
            </p:spPr>
          </p:cxnSp>
          <p:cxnSp>
            <p:nvCxnSpPr>
              <p:cNvPr id="1804" name="Shape 1804"/>
              <p:cNvCxnSpPr/>
              <p:nvPr/>
            </p:nvCxnSpPr>
            <p:spPr>
              <a:xfrm rot="10800000">
                <a:off x="4572000" y="2667000"/>
                <a:ext cx="0" cy="304800"/>
              </a:xfrm>
              <a:prstGeom prst="straightConnector1">
                <a:avLst/>
              </a:prstGeom>
              <a:noFill/>
              <a:ln cap="flat" cmpd="sng" w="19050">
                <a:solidFill>
                  <a:srgbClr val="000000"/>
                </a:solidFill>
                <a:prstDash val="solid"/>
                <a:round/>
                <a:headEnd len="lg" w="lg" type="none"/>
                <a:tailEnd len="lg" w="lg" type="triangle"/>
              </a:ln>
            </p:spPr>
          </p:cxnSp>
          <p:sp>
            <p:nvSpPr>
              <p:cNvPr id="1805" name="Shape 1805"/>
              <p:cNvSpPr/>
              <p:nvPr/>
            </p:nvSpPr>
            <p:spPr>
              <a:xfrm>
                <a:off x="4114800" y="17526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806" name="Shape 1806"/>
              <p:cNvCxnSpPr/>
              <p:nvPr/>
            </p:nvCxnSpPr>
            <p:spPr>
              <a:xfrm>
                <a:off x="3505200" y="2514600"/>
                <a:ext cx="304800" cy="0"/>
              </a:xfrm>
              <a:prstGeom prst="straightConnector1">
                <a:avLst/>
              </a:prstGeom>
              <a:noFill/>
              <a:ln cap="flat" cmpd="sng" w="19050">
                <a:solidFill>
                  <a:srgbClr val="000000"/>
                </a:solidFill>
                <a:prstDash val="solid"/>
                <a:round/>
                <a:headEnd len="lg" w="lg" type="triangle"/>
                <a:tailEnd len="lg" w="lg" type="triangle"/>
              </a:ln>
            </p:spPr>
          </p:cxnSp>
          <p:sp>
            <p:nvSpPr>
              <p:cNvPr id="1807" name="Shape 1807"/>
              <p:cNvSpPr/>
              <p:nvPr/>
            </p:nvSpPr>
            <p:spPr>
              <a:xfrm>
                <a:off x="2590800" y="2971800"/>
                <a:ext cx="2133600" cy="304800"/>
              </a:xfrm>
              <a:prstGeom prst="rect">
                <a:avLst/>
              </a:prstGeom>
              <a:noFill/>
              <a:ln>
                <a:noFill/>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Audio Signal</a:t>
                </a:r>
              </a:p>
            </p:txBody>
          </p:sp>
          <p:sp>
            <p:nvSpPr>
              <p:cNvPr id="1808" name="Shape 1808"/>
              <p:cNvSpPr/>
              <p:nvPr/>
            </p:nvSpPr>
            <p:spPr>
              <a:xfrm>
                <a:off x="5029200" y="23622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809" name="Shape 1809"/>
              <p:cNvSpPr/>
              <p:nvPr/>
            </p:nvSpPr>
            <p:spPr>
              <a:xfrm>
                <a:off x="5638800" y="23622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810" name="Shape 1810"/>
              <p:cNvCxnSpPr>
                <a:stCxn id="1808" idx="3"/>
                <a:endCxn id="1809" idx="1"/>
              </p:cNvCxnSpPr>
              <p:nvPr/>
            </p:nvCxnSpPr>
            <p:spPr>
              <a:xfrm>
                <a:off x="5334000" y="2514600"/>
                <a:ext cx="304500" cy="0"/>
              </a:xfrm>
              <a:prstGeom prst="straightConnector1">
                <a:avLst/>
              </a:prstGeom>
              <a:noFill/>
              <a:ln cap="flat" cmpd="sng" w="19050">
                <a:solidFill>
                  <a:srgbClr val="000000"/>
                </a:solidFill>
                <a:prstDash val="solid"/>
                <a:round/>
                <a:headEnd len="lg" w="lg" type="triangle"/>
                <a:tailEnd len="lg" w="lg" type="triangle"/>
              </a:ln>
            </p:spPr>
          </p:cxnSp>
          <p:cxnSp>
            <p:nvCxnSpPr>
              <p:cNvPr id="1811" name="Shape 1811"/>
              <p:cNvCxnSpPr/>
              <p:nvPr/>
            </p:nvCxnSpPr>
            <p:spPr>
              <a:xfrm rot="10800000">
                <a:off x="5181600" y="2667000"/>
                <a:ext cx="0" cy="304800"/>
              </a:xfrm>
              <a:prstGeom prst="straightConnector1">
                <a:avLst/>
              </a:prstGeom>
              <a:noFill/>
              <a:ln cap="flat" cmpd="sng" w="19050">
                <a:solidFill>
                  <a:srgbClr val="000000"/>
                </a:solidFill>
                <a:prstDash val="solid"/>
                <a:round/>
                <a:headEnd len="lg" w="lg" type="none"/>
                <a:tailEnd len="lg" w="lg" type="triangle"/>
              </a:ln>
            </p:spPr>
          </p:cxnSp>
          <p:cxnSp>
            <p:nvCxnSpPr>
              <p:cNvPr id="1812" name="Shape 1812"/>
              <p:cNvCxnSpPr/>
              <p:nvPr/>
            </p:nvCxnSpPr>
            <p:spPr>
              <a:xfrm rot="10800000">
                <a:off x="5791200" y="2667000"/>
                <a:ext cx="0" cy="304800"/>
              </a:xfrm>
              <a:prstGeom prst="straightConnector1">
                <a:avLst/>
              </a:prstGeom>
              <a:noFill/>
              <a:ln cap="flat" cmpd="sng" w="19050">
                <a:solidFill>
                  <a:srgbClr val="000000"/>
                </a:solidFill>
                <a:prstDash val="solid"/>
                <a:round/>
                <a:headEnd len="lg" w="lg" type="none"/>
                <a:tailEnd len="lg" w="lg" type="triangle"/>
              </a:ln>
            </p:spPr>
          </p:cxnSp>
          <p:sp>
            <p:nvSpPr>
              <p:cNvPr id="1813" name="Shape 1813"/>
              <p:cNvSpPr/>
              <p:nvPr/>
            </p:nvSpPr>
            <p:spPr>
              <a:xfrm>
                <a:off x="5334000" y="17526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814" name="Shape 1814"/>
              <p:cNvCxnSpPr/>
              <p:nvPr/>
            </p:nvCxnSpPr>
            <p:spPr>
              <a:xfrm>
                <a:off x="4724400" y="2514600"/>
                <a:ext cx="304800" cy="0"/>
              </a:xfrm>
              <a:prstGeom prst="straightConnector1">
                <a:avLst/>
              </a:prstGeom>
              <a:noFill/>
              <a:ln cap="flat" cmpd="sng" w="19050">
                <a:solidFill>
                  <a:srgbClr val="000000"/>
                </a:solidFill>
                <a:prstDash val="solid"/>
                <a:round/>
                <a:headEnd len="lg" w="lg" type="triangle"/>
                <a:tailEnd len="lg" w="lg" type="triangle"/>
              </a:ln>
            </p:spPr>
          </p:cxnSp>
          <p:sp>
            <p:nvSpPr>
              <p:cNvPr id="1815" name="Shape 1815"/>
              <p:cNvSpPr/>
              <p:nvPr/>
            </p:nvSpPr>
            <p:spPr>
              <a:xfrm>
                <a:off x="6248400" y="23622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816" name="Shape 1816"/>
              <p:cNvSpPr/>
              <p:nvPr/>
            </p:nvSpPr>
            <p:spPr>
              <a:xfrm>
                <a:off x="6858000" y="23622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817" name="Shape 1817"/>
              <p:cNvCxnSpPr>
                <a:stCxn id="1815" idx="3"/>
                <a:endCxn id="1816" idx="1"/>
              </p:cNvCxnSpPr>
              <p:nvPr/>
            </p:nvCxnSpPr>
            <p:spPr>
              <a:xfrm>
                <a:off x="6553200" y="2514600"/>
                <a:ext cx="304500" cy="0"/>
              </a:xfrm>
              <a:prstGeom prst="straightConnector1">
                <a:avLst/>
              </a:prstGeom>
              <a:noFill/>
              <a:ln cap="flat" cmpd="sng" w="19050">
                <a:solidFill>
                  <a:srgbClr val="000000"/>
                </a:solidFill>
                <a:prstDash val="solid"/>
                <a:round/>
                <a:headEnd len="lg" w="lg" type="triangle"/>
                <a:tailEnd len="lg" w="lg" type="triangle"/>
              </a:ln>
            </p:spPr>
          </p:cxnSp>
          <p:cxnSp>
            <p:nvCxnSpPr>
              <p:cNvPr id="1818" name="Shape 1818"/>
              <p:cNvCxnSpPr/>
              <p:nvPr/>
            </p:nvCxnSpPr>
            <p:spPr>
              <a:xfrm rot="10800000">
                <a:off x="6400800" y="2667000"/>
                <a:ext cx="0" cy="304800"/>
              </a:xfrm>
              <a:prstGeom prst="straightConnector1">
                <a:avLst/>
              </a:prstGeom>
              <a:noFill/>
              <a:ln cap="flat" cmpd="sng" w="19050">
                <a:solidFill>
                  <a:srgbClr val="000000"/>
                </a:solidFill>
                <a:prstDash val="solid"/>
                <a:round/>
                <a:headEnd len="lg" w="lg" type="none"/>
                <a:tailEnd len="lg" w="lg" type="triangle"/>
              </a:ln>
            </p:spPr>
          </p:cxnSp>
          <p:cxnSp>
            <p:nvCxnSpPr>
              <p:cNvPr id="1819" name="Shape 1819"/>
              <p:cNvCxnSpPr/>
              <p:nvPr/>
            </p:nvCxnSpPr>
            <p:spPr>
              <a:xfrm rot="10800000">
                <a:off x="7010400" y="2667000"/>
                <a:ext cx="0" cy="304800"/>
              </a:xfrm>
              <a:prstGeom prst="straightConnector1">
                <a:avLst/>
              </a:prstGeom>
              <a:noFill/>
              <a:ln cap="flat" cmpd="sng" w="19050">
                <a:solidFill>
                  <a:srgbClr val="000000"/>
                </a:solidFill>
                <a:prstDash val="solid"/>
                <a:round/>
                <a:headEnd len="lg" w="lg" type="none"/>
                <a:tailEnd len="lg" w="lg" type="triangle"/>
              </a:ln>
            </p:spPr>
          </p:cxnSp>
          <p:sp>
            <p:nvSpPr>
              <p:cNvPr id="1820" name="Shape 1820"/>
              <p:cNvSpPr/>
              <p:nvPr/>
            </p:nvSpPr>
            <p:spPr>
              <a:xfrm>
                <a:off x="6553200" y="17526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821" name="Shape 1821"/>
              <p:cNvCxnSpPr/>
              <p:nvPr/>
            </p:nvCxnSpPr>
            <p:spPr>
              <a:xfrm>
                <a:off x="5943600" y="2514600"/>
                <a:ext cx="304800" cy="0"/>
              </a:xfrm>
              <a:prstGeom prst="straightConnector1">
                <a:avLst/>
              </a:prstGeom>
              <a:noFill/>
              <a:ln cap="flat" cmpd="sng" w="19050">
                <a:solidFill>
                  <a:srgbClr val="000000"/>
                </a:solidFill>
                <a:prstDash val="solid"/>
                <a:round/>
                <a:headEnd len="lg" w="lg" type="triangle"/>
                <a:tailEnd len="lg" w="lg" type="triangle"/>
              </a:ln>
            </p:spPr>
          </p:cxnSp>
          <p:cxnSp>
            <p:nvCxnSpPr>
              <p:cNvPr id="1822" name="Shape 1822"/>
              <p:cNvCxnSpPr>
                <a:stCxn id="1794" idx="3"/>
                <a:endCxn id="1805" idx="1"/>
              </p:cNvCxnSpPr>
              <p:nvPr/>
            </p:nvCxnSpPr>
            <p:spPr>
              <a:xfrm>
                <a:off x="3200400" y="1905000"/>
                <a:ext cx="914400" cy="0"/>
              </a:xfrm>
              <a:prstGeom prst="straightConnector1">
                <a:avLst/>
              </a:prstGeom>
              <a:noFill/>
              <a:ln cap="flat" cmpd="sng" w="19050">
                <a:solidFill>
                  <a:srgbClr val="000000"/>
                </a:solidFill>
                <a:prstDash val="solid"/>
                <a:round/>
                <a:headEnd len="lg" w="lg" type="triangle"/>
                <a:tailEnd len="lg" w="lg" type="triangle"/>
              </a:ln>
            </p:spPr>
          </p:cxnSp>
          <p:cxnSp>
            <p:nvCxnSpPr>
              <p:cNvPr id="1823" name="Shape 1823"/>
              <p:cNvCxnSpPr/>
              <p:nvPr/>
            </p:nvCxnSpPr>
            <p:spPr>
              <a:xfrm>
                <a:off x="4419600" y="1905000"/>
                <a:ext cx="914400" cy="0"/>
              </a:xfrm>
              <a:prstGeom prst="straightConnector1">
                <a:avLst/>
              </a:prstGeom>
              <a:noFill/>
              <a:ln cap="flat" cmpd="sng" w="19050">
                <a:solidFill>
                  <a:srgbClr val="000000"/>
                </a:solidFill>
                <a:prstDash val="solid"/>
                <a:round/>
                <a:headEnd len="lg" w="lg" type="triangle"/>
                <a:tailEnd len="lg" w="lg" type="triangle"/>
              </a:ln>
            </p:spPr>
          </p:cxnSp>
          <p:cxnSp>
            <p:nvCxnSpPr>
              <p:cNvPr id="1824" name="Shape 1824"/>
              <p:cNvCxnSpPr/>
              <p:nvPr/>
            </p:nvCxnSpPr>
            <p:spPr>
              <a:xfrm>
                <a:off x="5638800" y="1905000"/>
                <a:ext cx="914400" cy="0"/>
              </a:xfrm>
              <a:prstGeom prst="straightConnector1">
                <a:avLst/>
              </a:prstGeom>
              <a:noFill/>
              <a:ln cap="flat" cmpd="sng" w="19050">
                <a:solidFill>
                  <a:srgbClr val="000000"/>
                </a:solidFill>
                <a:prstDash val="solid"/>
                <a:round/>
                <a:headEnd len="lg" w="lg" type="triangle"/>
                <a:tailEnd len="lg" w="lg" type="triangle"/>
              </a:ln>
            </p:spPr>
          </p:cxnSp>
          <p:cxnSp>
            <p:nvCxnSpPr>
              <p:cNvPr id="1825" name="Shape 1825"/>
              <p:cNvCxnSpPr/>
              <p:nvPr/>
            </p:nvCxnSpPr>
            <p:spPr>
              <a:xfrm>
                <a:off x="7162800" y="2514600"/>
                <a:ext cx="304800" cy="0"/>
              </a:xfrm>
              <a:prstGeom prst="straightConnector1">
                <a:avLst/>
              </a:prstGeom>
              <a:noFill/>
              <a:ln cap="flat" cmpd="sng" w="19050">
                <a:solidFill>
                  <a:srgbClr val="000000"/>
                </a:solidFill>
                <a:prstDash val="dot"/>
                <a:round/>
                <a:headEnd len="lg" w="lg" type="triangle"/>
                <a:tailEnd len="lg" w="lg" type="none"/>
              </a:ln>
            </p:spPr>
          </p:cxnSp>
          <p:cxnSp>
            <p:nvCxnSpPr>
              <p:cNvPr id="1826" name="Shape 1826"/>
              <p:cNvCxnSpPr>
                <a:stCxn id="1793" idx="0"/>
                <a:endCxn id="1794" idx="2"/>
              </p:cNvCxnSpPr>
              <p:nvPr/>
            </p:nvCxnSpPr>
            <p:spPr>
              <a:xfrm flipH="1" rot="10800000">
                <a:off x="2743200" y="2057400"/>
                <a:ext cx="304500" cy="304800"/>
              </a:xfrm>
              <a:prstGeom prst="straightConnector1">
                <a:avLst/>
              </a:prstGeom>
              <a:noFill/>
              <a:ln cap="flat" cmpd="sng" w="19050">
                <a:solidFill>
                  <a:srgbClr val="000000"/>
                </a:solidFill>
                <a:prstDash val="solid"/>
                <a:round/>
                <a:headEnd len="lg" w="lg" type="none"/>
                <a:tailEnd len="lg" w="lg" type="triangle"/>
              </a:ln>
            </p:spPr>
          </p:cxnSp>
          <p:cxnSp>
            <p:nvCxnSpPr>
              <p:cNvPr id="1827" name="Shape 1827"/>
              <p:cNvCxnSpPr>
                <a:stCxn id="1795" idx="0"/>
                <a:endCxn id="1794" idx="2"/>
              </p:cNvCxnSpPr>
              <p:nvPr/>
            </p:nvCxnSpPr>
            <p:spPr>
              <a:xfrm rot="10800000">
                <a:off x="3048300" y="2057400"/>
                <a:ext cx="304500" cy="304800"/>
              </a:xfrm>
              <a:prstGeom prst="straightConnector1">
                <a:avLst/>
              </a:prstGeom>
              <a:noFill/>
              <a:ln cap="flat" cmpd="sng" w="19050">
                <a:solidFill>
                  <a:srgbClr val="000000"/>
                </a:solidFill>
                <a:prstDash val="solid"/>
                <a:round/>
                <a:headEnd len="lg" w="lg" type="none"/>
                <a:tailEnd len="lg" w="lg" type="triangle"/>
              </a:ln>
            </p:spPr>
          </p:cxnSp>
          <p:cxnSp>
            <p:nvCxnSpPr>
              <p:cNvPr id="1828" name="Shape 1828"/>
              <p:cNvCxnSpPr>
                <a:stCxn id="1800" idx="0"/>
                <a:endCxn id="1805" idx="2"/>
              </p:cNvCxnSpPr>
              <p:nvPr/>
            </p:nvCxnSpPr>
            <p:spPr>
              <a:xfrm flipH="1" rot="10800000">
                <a:off x="3962400" y="2057400"/>
                <a:ext cx="304500" cy="304800"/>
              </a:xfrm>
              <a:prstGeom prst="straightConnector1">
                <a:avLst/>
              </a:prstGeom>
              <a:noFill/>
              <a:ln cap="flat" cmpd="sng" w="19050">
                <a:solidFill>
                  <a:srgbClr val="000000"/>
                </a:solidFill>
                <a:prstDash val="solid"/>
                <a:round/>
                <a:headEnd len="lg" w="lg" type="none"/>
                <a:tailEnd len="lg" w="lg" type="triangle"/>
              </a:ln>
            </p:spPr>
          </p:cxnSp>
          <p:cxnSp>
            <p:nvCxnSpPr>
              <p:cNvPr id="1829" name="Shape 1829"/>
              <p:cNvCxnSpPr>
                <a:stCxn id="1801" idx="0"/>
                <a:endCxn id="1805" idx="2"/>
              </p:cNvCxnSpPr>
              <p:nvPr/>
            </p:nvCxnSpPr>
            <p:spPr>
              <a:xfrm rot="10800000">
                <a:off x="4267500" y="2057400"/>
                <a:ext cx="304500" cy="304800"/>
              </a:xfrm>
              <a:prstGeom prst="straightConnector1">
                <a:avLst/>
              </a:prstGeom>
              <a:noFill/>
              <a:ln cap="flat" cmpd="sng" w="19050">
                <a:solidFill>
                  <a:srgbClr val="000000"/>
                </a:solidFill>
                <a:prstDash val="solid"/>
                <a:round/>
                <a:headEnd len="lg" w="lg" type="none"/>
                <a:tailEnd len="lg" w="lg" type="triangle"/>
              </a:ln>
            </p:spPr>
          </p:cxnSp>
          <p:cxnSp>
            <p:nvCxnSpPr>
              <p:cNvPr id="1830" name="Shape 1830"/>
              <p:cNvCxnSpPr>
                <a:stCxn id="1808" idx="0"/>
                <a:endCxn id="1813" idx="2"/>
              </p:cNvCxnSpPr>
              <p:nvPr/>
            </p:nvCxnSpPr>
            <p:spPr>
              <a:xfrm flipH="1" rot="10800000">
                <a:off x="5181600" y="2057400"/>
                <a:ext cx="304500" cy="304800"/>
              </a:xfrm>
              <a:prstGeom prst="straightConnector1">
                <a:avLst/>
              </a:prstGeom>
              <a:noFill/>
              <a:ln cap="flat" cmpd="sng" w="19050">
                <a:solidFill>
                  <a:srgbClr val="000000"/>
                </a:solidFill>
                <a:prstDash val="solid"/>
                <a:round/>
                <a:headEnd len="lg" w="lg" type="none"/>
                <a:tailEnd len="lg" w="lg" type="triangle"/>
              </a:ln>
            </p:spPr>
          </p:cxnSp>
          <p:cxnSp>
            <p:nvCxnSpPr>
              <p:cNvPr id="1831" name="Shape 1831"/>
              <p:cNvCxnSpPr>
                <a:stCxn id="1809" idx="0"/>
                <a:endCxn id="1813" idx="2"/>
              </p:cNvCxnSpPr>
              <p:nvPr/>
            </p:nvCxnSpPr>
            <p:spPr>
              <a:xfrm rot="10800000">
                <a:off x="5486700" y="2057400"/>
                <a:ext cx="304500" cy="304800"/>
              </a:xfrm>
              <a:prstGeom prst="straightConnector1">
                <a:avLst/>
              </a:prstGeom>
              <a:noFill/>
              <a:ln cap="flat" cmpd="sng" w="19050">
                <a:solidFill>
                  <a:srgbClr val="000000"/>
                </a:solidFill>
                <a:prstDash val="solid"/>
                <a:round/>
                <a:headEnd len="lg" w="lg" type="none"/>
                <a:tailEnd len="lg" w="lg" type="triangle"/>
              </a:ln>
            </p:spPr>
          </p:cxnSp>
          <p:cxnSp>
            <p:nvCxnSpPr>
              <p:cNvPr id="1832" name="Shape 1832"/>
              <p:cNvCxnSpPr>
                <a:stCxn id="1815" idx="0"/>
                <a:endCxn id="1820" idx="2"/>
              </p:cNvCxnSpPr>
              <p:nvPr/>
            </p:nvCxnSpPr>
            <p:spPr>
              <a:xfrm flipH="1" rot="10800000">
                <a:off x="6400800" y="2057400"/>
                <a:ext cx="304500" cy="304800"/>
              </a:xfrm>
              <a:prstGeom prst="straightConnector1">
                <a:avLst/>
              </a:prstGeom>
              <a:noFill/>
              <a:ln cap="flat" cmpd="sng" w="19050">
                <a:solidFill>
                  <a:srgbClr val="000000"/>
                </a:solidFill>
                <a:prstDash val="solid"/>
                <a:round/>
                <a:headEnd len="lg" w="lg" type="none"/>
                <a:tailEnd len="lg" w="lg" type="triangle"/>
              </a:ln>
            </p:spPr>
          </p:cxnSp>
          <p:cxnSp>
            <p:nvCxnSpPr>
              <p:cNvPr id="1833" name="Shape 1833"/>
              <p:cNvCxnSpPr>
                <a:stCxn id="1816" idx="0"/>
                <a:endCxn id="1820" idx="2"/>
              </p:cNvCxnSpPr>
              <p:nvPr/>
            </p:nvCxnSpPr>
            <p:spPr>
              <a:xfrm rot="10800000">
                <a:off x="6705900" y="2057400"/>
                <a:ext cx="304500" cy="304800"/>
              </a:xfrm>
              <a:prstGeom prst="straightConnector1">
                <a:avLst/>
              </a:prstGeom>
              <a:noFill/>
              <a:ln cap="flat" cmpd="sng" w="19050">
                <a:solidFill>
                  <a:srgbClr val="000000"/>
                </a:solidFill>
                <a:prstDash val="solid"/>
                <a:round/>
                <a:headEnd len="lg" w="lg" type="none"/>
                <a:tailEnd len="lg" w="lg" type="triangle"/>
              </a:ln>
            </p:spPr>
          </p:cxnSp>
          <p:cxnSp>
            <p:nvCxnSpPr>
              <p:cNvPr id="1834" name="Shape 1834"/>
              <p:cNvCxnSpPr/>
              <p:nvPr/>
            </p:nvCxnSpPr>
            <p:spPr>
              <a:xfrm>
                <a:off x="6858000" y="1905000"/>
                <a:ext cx="304800" cy="0"/>
              </a:xfrm>
              <a:prstGeom prst="straightConnector1">
                <a:avLst/>
              </a:prstGeom>
              <a:noFill/>
              <a:ln cap="flat" cmpd="sng" w="19050">
                <a:solidFill>
                  <a:srgbClr val="000000"/>
                </a:solidFill>
                <a:prstDash val="dot"/>
                <a:round/>
                <a:headEnd len="lg" w="lg" type="triangle"/>
                <a:tailEnd len="lg" w="lg" type="none"/>
              </a:ln>
            </p:spPr>
          </p:cxnSp>
          <p:sp>
            <p:nvSpPr>
              <p:cNvPr id="1835" name="Shape 1835"/>
              <p:cNvSpPr/>
              <p:nvPr/>
            </p:nvSpPr>
            <p:spPr>
              <a:xfrm>
                <a:off x="3505200" y="11430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836" name="Shape 1836"/>
              <p:cNvSpPr/>
              <p:nvPr/>
            </p:nvSpPr>
            <p:spPr>
              <a:xfrm>
                <a:off x="5943600" y="1143000"/>
                <a:ext cx="304800" cy="304800"/>
              </a:xfrm>
              <a:prstGeom prst="rect">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837" name="Shape 1837"/>
              <p:cNvCxnSpPr>
                <a:stCxn id="1794" idx="0"/>
                <a:endCxn id="1835" idx="2"/>
              </p:cNvCxnSpPr>
              <p:nvPr/>
            </p:nvCxnSpPr>
            <p:spPr>
              <a:xfrm flipH="1" rot="10800000">
                <a:off x="3048000" y="1447800"/>
                <a:ext cx="609600" cy="304800"/>
              </a:xfrm>
              <a:prstGeom prst="straightConnector1">
                <a:avLst/>
              </a:prstGeom>
              <a:noFill/>
              <a:ln cap="flat" cmpd="sng" w="19050">
                <a:solidFill>
                  <a:srgbClr val="000000"/>
                </a:solidFill>
                <a:prstDash val="solid"/>
                <a:round/>
                <a:headEnd len="lg" w="lg" type="none"/>
                <a:tailEnd len="lg" w="lg" type="triangle"/>
              </a:ln>
            </p:spPr>
          </p:cxnSp>
          <p:cxnSp>
            <p:nvCxnSpPr>
              <p:cNvPr id="1838" name="Shape 1838"/>
              <p:cNvCxnSpPr>
                <a:stCxn id="1805" idx="0"/>
                <a:endCxn id="1835" idx="2"/>
              </p:cNvCxnSpPr>
              <p:nvPr/>
            </p:nvCxnSpPr>
            <p:spPr>
              <a:xfrm rot="10800000">
                <a:off x="3657600" y="1447800"/>
                <a:ext cx="609600" cy="304800"/>
              </a:xfrm>
              <a:prstGeom prst="straightConnector1">
                <a:avLst/>
              </a:prstGeom>
              <a:noFill/>
              <a:ln cap="flat" cmpd="sng" w="19050">
                <a:solidFill>
                  <a:srgbClr val="000000"/>
                </a:solidFill>
                <a:prstDash val="solid"/>
                <a:round/>
                <a:headEnd len="lg" w="lg" type="none"/>
                <a:tailEnd len="lg" w="lg" type="triangle"/>
              </a:ln>
            </p:spPr>
          </p:cxnSp>
          <p:cxnSp>
            <p:nvCxnSpPr>
              <p:cNvPr id="1839" name="Shape 1839"/>
              <p:cNvCxnSpPr>
                <a:stCxn id="1813" idx="0"/>
                <a:endCxn id="1836" idx="2"/>
              </p:cNvCxnSpPr>
              <p:nvPr/>
            </p:nvCxnSpPr>
            <p:spPr>
              <a:xfrm flipH="1" rot="10800000">
                <a:off x="5486400" y="1447800"/>
                <a:ext cx="609600" cy="304800"/>
              </a:xfrm>
              <a:prstGeom prst="straightConnector1">
                <a:avLst/>
              </a:prstGeom>
              <a:noFill/>
              <a:ln cap="flat" cmpd="sng" w="19050">
                <a:solidFill>
                  <a:srgbClr val="000000"/>
                </a:solidFill>
                <a:prstDash val="solid"/>
                <a:round/>
                <a:headEnd len="lg" w="lg" type="none"/>
                <a:tailEnd len="lg" w="lg" type="triangle"/>
              </a:ln>
            </p:spPr>
          </p:cxnSp>
          <p:cxnSp>
            <p:nvCxnSpPr>
              <p:cNvPr id="1840" name="Shape 1840"/>
              <p:cNvCxnSpPr>
                <a:stCxn id="1820" idx="0"/>
                <a:endCxn id="1836" idx="2"/>
              </p:cNvCxnSpPr>
              <p:nvPr/>
            </p:nvCxnSpPr>
            <p:spPr>
              <a:xfrm rot="10800000">
                <a:off x="6096000" y="1447800"/>
                <a:ext cx="609600" cy="304800"/>
              </a:xfrm>
              <a:prstGeom prst="straightConnector1">
                <a:avLst/>
              </a:prstGeom>
              <a:noFill/>
              <a:ln cap="flat" cmpd="sng" w="19050">
                <a:solidFill>
                  <a:srgbClr val="000000"/>
                </a:solidFill>
                <a:prstDash val="solid"/>
                <a:round/>
                <a:headEnd len="lg" w="lg" type="none"/>
                <a:tailEnd len="lg" w="lg" type="triangle"/>
              </a:ln>
            </p:spPr>
          </p:cxnSp>
          <p:cxnSp>
            <p:nvCxnSpPr>
              <p:cNvPr id="1841" name="Shape 1841"/>
              <p:cNvCxnSpPr>
                <a:endCxn id="1836" idx="1"/>
              </p:cNvCxnSpPr>
              <p:nvPr/>
            </p:nvCxnSpPr>
            <p:spPr>
              <a:xfrm>
                <a:off x="3810000" y="1295400"/>
                <a:ext cx="2133600" cy="0"/>
              </a:xfrm>
              <a:prstGeom prst="straightConnector1">
                <a:avLst/>
              </a:prstGeom>
              <a:noFill/>
              <a:ln cap="flat" cmpd="sng" w="19050">
                <a:solidFill>
                  <a:srgbClr val="000000"/>
                </a:solidFill>
                <a:prstDash val="solid"/>
                <a:round/>
                <a:headEnd len="lg" w="lg" type="triangle"/>
                <a:tailEnd len="lg" w="lg" type="triangle"/>
              </a:ln>
            </p:spPr>
          </p:cxnSp>
          <p:cxnSp>
            <p:nvCxnSpPr>
              <p:cNvPr id="1842" name="Shape 1842"/>
              <p:cNvCxnSpPr/>
              <p:nvPr/>
            </p:nvCxnSpPr>
            <p:spPr>
              <a:xfrm>
                <a:off x="6248400" y="1295400"/>
                <a:ext cx="304800" cy="0"/>
              </a:xfrm>
              <a:prstGeom prst="straightConnector1">
                <a:avLst/>
              </a:prstGeom>
              <a:noFill/>
              <a:ln cap="flat" cmpd="sng" w="19050">
                <a:solidFill>
                  <a:srgbClr val="000000"/>
                </a:solidFill>
                <a:prstDash val="dot"/>
                <a:round/>
                <a:headEnd len="lg" w="lg" type="triangle"/>
                <a:tailEnd len="lg" w="lg" type="none"/>
              </a:ln>
            </p:spPr>
          </p:cxnSp>
        </p:grpSp>
        <p:grpSp>
          <p:nvGrpSpPr>
            <p:cNvPr id="1843" name="Shape 1843"/>
            <p:cNvGrpSpPr/>
            <p:nvPr/>
          </p:nvGrpSpPr>
          <p:grpSpPr>
            <a:xfrm>
              <a:off x="5486628" y="584349"/>
              <a:ext cx="2478054" cy="2719059"/>
              <a:chOff x="4419600" y="1017725"/>
              <a:chExt cx="3352800" cy="3657600"/>
            </a:xfrm>
          </p:grpSpPr>
          <p:sp>
            <p:nvSpPr>
              <p:cNvPr id="1844" name="Shape 1844"/>
              <p:cNvSpPr/>
              <p:nvPr/>
            </p:nvSpPr>
            <p:spPr>
              <a:xfrm>
                <a:off x="5029200" y="1017725"/>
                <a:ext cx="2743200" cy="33528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845" name="Shape 1845"/>
              <p:cNvSpPr/>
              <p:nvPr/>
            </p:nvSpPr>
            <p:spPr>
              <a:xfrm>
                <a:off x="5638800" y="3151325"/>
                <a:ext cx="304800" cy="3048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s</a:t>
                </a:r>
              </a:p>
            </p:txBody>
          </p:sp>
          <p:sp>
            <p:nvSpPr>
              <p:cNvPr id="1846" name="Shape 1846"/>
              <p:cNvSpPr/>
              <p:nvPr/>
            </p:nvSpPr>
            <p:spPr>
              <a:xfrm>
                <a:off x="6858000" y="3151325"/>
                <a:ext cx="304800" cy="3048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847" name="Shape 1847"/>
              <p:cNvSpPr/>
              <p:nvPr/>
            </p:nvSpPr>
            <p:spPr>
              <a:xfrm>
                <a:off x="6858000" y="1932125"/>
                <a:ext cx="304800" cy="3048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848" name="Shape 1848"/>
              <p:cNvCxnSpPr>
                <a:stCxn id="1846" idx="0"/>
                <a:endCxn id="1847" idx="2"/>
              </p:cNvCxnSpPr>
              <p:nvPr/>
            </p:nvCxnSpPr>
            <p:spPr>
              <a:xfrm rot="10800000">
                <a:off x="7010400" y="2236925"/>
                <a:ext cx="0" cy="914400"/>
              </a:xfrm>
              <a:prstGeom prst="straightConnector1">
                <a:avLst/>
              </a:prstGeom>
              <a:noFill/>
              <a:ln cap="flat" cmpd="sng" w="19050">
                <a:solidFill>
                  <a:srgbClr val="000000"/>
                </a:solidFill>
                <a:prstDash val="solid"/>
                <a:round/>
                <a:headEnd len="lg" w="lg" type="none"/>
                <a:tailEnd len="lg" w="lg" type="triangle"/>
              </a:ln>
            </p:spPr>
          </p:cxnSp>
          <p:cxnSp>
            <p:nvCxnSpPr>
              <p:cNvPr id="1849" name="Shape 1849"/>
              <p:cNvCxnSpPr>
                <a:stCxn id="1845" idx="0"/>
                <a:endCxn id="1850" idx="2"/>
              </p:cNvCxnSpPr>
              <p:nvPr/>
            </p:nvCxnSpPr>
            <p:spPr>
              <a:xfrm rot="10800000">
                <a:off x="5791200" y="2236925"/>
                <a:ext cx="0" cy="914400"/>
              </a:xfrm>
              <a:prstGeom prst="straightConnector1">
                <a:avLst/>
              </a:prstGeom>
              <a:noFill/>
              <a:ln cap="flat" cmpd="sng" w="19050">
                <a:solidFill>
                  <a:srgbClr val="000000"/>
                </a:solidFill>
                <a:prstDash val="solid"/>
                <a:round/>
                <a:headEnd len="lg" w="lg" type="none"/>
                <a:tailEnd len="lg" w="lg" type="triangle"/>
              </a:ln>
            </p:spPr>
          </p:cxnSp>
          <p:cxnSp>
            <p:nvCxnSpPr>
              <p:cNvPr id="1851" name="Shape 1851"/>
              <p:cNvCxnSpPr/>
              <p:nvPr/>
            </p:nvCxnSpPr>
            <p:spPr>
              <a:xfrm rot="10800000">
                <a:off x="5791200" y="3456125"/>
                <a:ext cx="0" cy="304800"/>
              </a:xfrm>
              <a:prstGeom prst="straightConnector1">
                <a:avLst/>
              </a:prstGeom>
              <a:noFill/>
              <a:ln cap="flat" cmpd="sng" w="19050">
                <a:solidFill>
                  <a:srgbClr val="000000"/>
                </a:solidFill>
                <a:prstDash val="solid"/>
                <a:round/>
                <a:headEnd len="lg" w="lg" type="none"/>
                <a:tailEnd len="lg" w="lg" type="triangle"/>
              </a:ln>
            </p:spPr>
          </p:cxnSp>
          <p:cxnSp>
            <p:nvCxnSpPr>
              <p:cNvPr id="1852" name="Shape 1852"/>
              <p:cNvCxnSpPr/>
              <p:nvPr/>
            </p:nvCxnSpPr>
            <p:spPr>
              <a:xfrm rot="10800000">
                <a:off x="7010400" y="3456125"/>
                <a:ext cx="0" cy="304800"/>
              </a:xfrm>
              <a:prstGeom prst="straightConnector1">
                <a:avLst/>
              </a:prstGeom>
              <a:noFill/>
              <a:ln cap="flat" cmpd="sng" w="19050">
                <a:solidFill>
                  <a:srgbClr val="000000"/>
                </a:solidFill>
                <a:prstDash val="solid"/>
                <a:round/>
                <a:headEnd len="lg" w="lg" type="none"/>
                <a:tailEnd len="lg" w="lg" type="triangle"/>
              </a:ln>
            </p:spPr>
          </p:cxnSp>
          <p:sp>
            <p:nvSpPr>
              <p:cNvPr id="1853" name="Shape 1853"/>
              <p:cNvSpPr/>
              <p:nvPr/>
            </p:nvSpPr>
            <p:spPr>
              <a:xfrm>
                <a:off x="5638800" y="3760925"/>
                <a:ext cx="304800" cy="3048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X</a:t>
                </a:r>
              </a:p>
            </p:txBody>
          </p:sp>
          <p:sp>
            <p:nvSpPr>
              <p:cNvPr id="1854" name="Shape 1854"/>
              <p:cNvSpPr/>
              <p:nvPr/>
            </p:nvSpPr>
            <p:spPr>
              <a:xfrm>
                <a:off x="6858000" y="3733800"/>
                <a:ext cx="304800" cy="3048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Y</a:t>
                </a:r>
              </a:p>
            </p:txBody>
          </p:sp>
          <p:cxnSp>
            <p:nvCxnSpPr>
              <p:cNvPr id="1855" name="Shape 1855"/>
              <p:cNvCxnSpPr/>
              <p:nvPr/>
            </p:nvCxnSpPr>
            <p:spPr>
              <a:xfrm>
                <a:off x="7162800" y="3303725"/>
                <a:ext cx="304800" cy="0"/>
              </a:xfrm>
              <a:prstGeom prst="straightConnector1">
                <a:avLst/>
              </a:prstGeom>
              <a:noFill/>
              <a:ln cap="flat" cmpd="sng" w="19050">
                <a:solidFill>
                  <a:srgbClr val="000000"/>
                </a:solidFill>
                <a:prstDash val="dot"/>
                <a:round/>
                <a:headEnd len="lg" w="lg" type="none"/>
                <a:tailEnd len="lg" w="lg" type="triangle"/>
              </a:ln>
            </p:spPr>
          </p:cxnSp>
          <p:sp>
            <p:nvSpPr>
              <p:cNvPr id="1850" name="Shape 1850"/>
              <p:cNvSpPr/>
              <p:nvPr/>
            </p:nvSpPr>
            <p:spPr>
              <a:xfrm>
                <a:off x="5638800" y="1932125"/>
                <a:ext cx="304800" cy="3048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856" name="Shape 1856"/>
              <p:cNvSpPr/>
              <p:nvPr/>
            </p:nvSpPr>
            <p:spPr>
              <a:xfrm>
                <a:off x="4419600" y="2541725"/>
                <a:ext cx="304800" cy="304800"/>
              </a:xfrm>
              <a:prstGeom prst="rect">
                <a:avLst/>
              </a:prstGeom>
              <a:solidFill>
                <a:srgbClr val="D9EAD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857" name="Shape 1857"/>
              <p:cNvSpPr/>
              <p:nvPr/>
            </p:nvSpPr>
            <p:spPr>
              <a:xfrm>
                <a:off x="6858000" y="1322525"/>
                <a:ext cx="304800" cy="3048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Z</a:t>
                </a:r>
              </a:p>
            </p:txBody>
          </p:sp>
          <p:cxnSp>
            <p:nvCxnSpPr>
              <p:cNvPr id="1858" name="Shape 1858"/>
              <p:cNvCxnSpPr>
                <a:stCxn id="1847" idx="0"/>
                <a:endCxn id="1857" idx="2"/>
              </p:cNvCxnSpPr>
              <p:nvPr/>
            </p:nvCxnSpPr>
            <p:spPr>
              <a:xfrm rot="10800000">
                <a:off x="7010400" y="1627325"/>
                <a:ext cx="0" cy="304800"/>
              </a:xfrm>
              <a:prstGeom prst="straightConnector1">
                <a:avLst/>
              </a:prstGeom>
              <a:noFill/>
              <a:ln cap="flat" cmpd="sng" w="19050">
                <a:solidFill>
                  <a:srgbClr val="000000"/>
                </a:solidFill>
                <a:prstDash val="solid"/>
                <a:round/>
                <a:headEnd len="lg" w="lg" type="none"/>
                <a:tailEnd len="lg" w="lg" type="triangle"/>
              </a:ln>
            </p:spPr>
          </p:cxnSp>
          <p:cxnSp>
            <p:nvCxnSpPr>
              <p:cNvPr id="1859" name="Shape 1859"/>
              <p:cNvCxnSpPr>
                <a:stCxn id="1850" idx="0"/>
                <a:endCxn id="1860" idx="2"/>
              </p:cNvCxnSpPr>
              <p:nvPr/>
            </p:nvCxnSpPr>
            <p:spPr>
              <a:xfrm rot="10800000">
                <a:off x="5791200" y="1627325"/>
                <a:ext cx="0" cy="304800"/>
              </a:xfrm>
              <a:prstGeom prst="straightConnector1">
                <a:avLst/>
              </a:prstGeom>
              <a:noFill/>
              <a:ln cap="flat" cmpd="sng" w="19050">
                <a:solidFill>
                  <a:srgbClr val="000000"/>
                </a:solidFill>
                <a:prstDash val="solid"/>
                <a:round/>
                <a:headEnd len="lg" w="lg" type="none"/>
                <a:tailEnd len="lg" w="lg" type="triangle"/>
              </a:ln>
            </p:spPr>
          </p:cxnSp>
          <p:sp>
            <p:nvSpPr>
              <p:cNvPr id="1860" name="Shape 1860"/>
              <p:cNvSpPr/>
              <p:nvPr/>
            </p:nvSpPr>
            <p:spPr>
              <a:xfrm>
                <a:off x="5638800" y="1322525"/>
                <a:ext cx="304800" cy="3048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Y</a:t>
                </a:r>
              </a:p>
            </p:txBody>
          </p:sp>
          <p:cxnSp>
            <p:nvCxnSpPr>
              <p:cNvPr id="1861" name="Shape 1861"/>
              <p:cNvCxnSpPr/>
              <p:nvPr/>
            </p:nvCxnSpPr>
            <p:spPr>
              <a:xfrm>
                <a:off x="5334000" y="3303725"/>
                <a:ext cx="304800" cy="0"/>
              </a:xfrm>
              <a:prstGeom prst="straightConnector1">
                <a:avLst/>
              </a:prstGeom>
              <a:noFill/>
              <a:ln cap="flat" cmpd="sng" w="19050">
                <a:solidFill>
                  <a:srgbClr val="000000"/>
                </a:solidFill>
                <a:prstDash val="dot"/>
                <a:round/>
                <a:headEnd len="lg" w="lg" type="none"/>
                <a:tailEnd len="lg" w="lg" type="triangle"/>
              </a:ln>
            </p:spPr>
          </p:cxnSp>
          <p:sp>
            <p:nvSpPr>
              <p:cNvPr id="1862" name="Shape 1862"/>
              <p:cNvSpPr/>
              <p:nvPr/>
            </p:nvSpPr>
            <p:spPr>
              <a:xfrm>
                <a:off x="5029200" y="4370525"/>
                <a:ext cx="2743200" cy="304800"/>
              </a:xfrm>
              <a:prstGeom prst="rect">
                <a:avLst/>
              </a:prstGeom>
              <a:solidFill>
                <a:srgbClr val="F4CCCC"/>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Decoder</a:t>
                </a:r>
              </a:p>
            </p:txBody>
          </p:sp>
          <p:cxnSp>
            <p:nvCxnSpPr>
              <p:cNvPr id="1863" name="Shape 1863"/>
              <p:cNvCxnSpPr>
                <a:stCxn id="1845" idx="0"/>
                <a:endCxn id="1856" idx="2"/>
              </p:cNvCxnSpPr>
              <p:nvPr/>
            </p:nvCxnSpPr>
            <p:spPr>
              <a:xfrm rot="10800000">
                <a:off x="4572000" y="2846525"/>
                <a:ext cx="1219200" cy="304800"/>
              </a:xfrm>
              <a:prstGeom prst="straightConnector1">
                <a:avLst/>
              </a:prstGeom>
              <a:noFill/>
              <a:ln cap="flat" cmpd="sng" w="19050">
                <a:solidFill>
                  <a:srgbClr val="000000"/>
                </a:solidFill>
                <a:prstDash val="solid"/>
                <a:round/>
                <a:headEnd len="lg" w="lg" type="none"/>
                <a:tailEnd len="lg" w="lg" type="triangle"/>
              </a:ln>
            </p:spPr>
          </p:cxnSp>
          <p:cxnSp>
            <p:nvCxnSpPr>
              <p:cNvPr id="1864" name="Shape 1864"/>
              <p:cNvCxnSpPr>
                <a:stCxn id="1856" idx="0"/>
                <a:endCxn id="1850" idx="2"/>
              </p:cNvCxnSpPr>
              <p:nvPr/>
            </p:nvCxnSpPr>
            <p:spPr>
              <a:xfrm flipH="1" rot="10800000">
                <a:off x="4572000" y="2236925"/>
                <a:ext cx="1219200" cy="304800"/>
              </a:xfrm>
              <a:prstGeom prst="straightConnector1">
                <a:avLst/>
              </a:prstGeom>
              <a:noFill/>
              <a:ln cap="flat" cmpd="sng" w="19050">
                <a:solidFill>
                  <a:srgbClr val="000000"/>
                </a:solidFill>
                <a:prstDash val="solid"/>
                <a:round/>
                <a:headEnd len="lg" w="lg" type="none"/>
                <a:tailEnd len="lg" w="lg" type="triangle"/>
              </a:ln>
            </p:spPr>
          </p:cxnSp>
          <p:cxnSp>
            <p:nvCxnSpPr>
              <p:cNvPr id="1865" name="Shape 1865"/>
              <p:cNvCxnSpPr>
                <a:stCxn id="1846" idx="0"/>
              </p:cNvCxnSpPr>
              <p:nvPr/>
            </p:nvCxnSpPr>
            <p:spPr>
              <a:xfrm rot="10800000">
                <a:off x="6705300" y="2846525"/>
                <a:ext cx="305100" cy="304800"/>
              </a:xfrm>
              <a:prstGeom prst="straightConnector1">
                <a:avLst/>
              </a:prstGeom>
              <a:noFill/>
              <a:ln cap="flat" cmpd="sng" w="19050">
                <a:solidFill>
                  <a:srgbClr val="000000"/>
                </a:solidFill>
                <a:prstDash val="dot"/>
                <a:round/>
                <a:headEnd len="lg" w="lg" type="none"/>
                <a:tailEnd len="lg" w="lg" type="triangle"/>
              </a:ln>
            </p:spPr>
          </p:cxnSp>
          <p:cxnSp>
            <p:nvCxnSpPr>
              <p:cNvPr id="1866" name="Shape 1866"/>
              <p:cNvCxnSpPr>
                <a:endCxn id="1847" idx="2"/>
              </p:cNvCxnSpPr>
              <p:nvPr/>
            </p:nvCxnSpPr>
            <p:spPr>
              <a:xfrm flipH="1" rot="10800000">
                <a:off x="6705300" y="2236925"/>
                <a:ext cx="305100" cy="304800"/>
              </a:xfrm>
              <a:prstGeom prst="straightConnector1">
                <a:avLst/>
              </a:prstGeom>
              <a:noFill/>
              <a:ln cap="flat" cmpd="sng" w="19050">
                <a:solidFill>
                  <a:srgbClr val="000000"/>
                </a:solidFill>
                <a:prstDash val="dot"/>
                <a:round/>
                <a:headEnd len="lg" w="lg" type="none"/>
                <a:tailEnd len="lg" w="lg" type="triangle"/>
              </a:ln>
            </p:spPr>
          </p:cxnSp>
          <p:cxnSp>
            <p:nvCxnSpPr>
              <p:cNvPr id="1867" name="Shape 1867"/>
              <p:cNvCxnSpPr>
                <a:stCxn id="1850" idx="0"/>
                <a:endCxn id="1846" idx="1"/>
              </p:cNvCxnSpPr>
              <p:nvPr/>
            </p:nvCxnSpPr>
            <p:spPr>
              <a:xfrm flipH="1" rot="-5400000">
                <a:off x="5638800" y="2084525"/>
                <a:ext cx="1371600" cy="1066800"/>
              </a:xfrm>
              <a:prstGeom prst="curvedConnector4">
                <a:avLst>
                  <a:gd fmla="val -23354" name="adj1"/>
                  <a:gd fmla="val 57143" name="adj2"/>
                </a:avLst>
              </a:prstGeom>
              <a:noFill/>
              <a:ln cap="flat" cmpd="sng" w="19050">
                <a:solidFill>
                  <a:srgbClr val="000000"/>
                </a:solidFill>
                <a:prstDash val="solid"/>
                <a:round/>
                <a:headEnd len="lg" w="lg" type="none"/>
                <a:tailEnd len="lg" w="lg" type="triangle"/>
              </a:ln>
            </p:spPr>
          </p:cxnSp>
          <p:cxnSp>
            <p:nvCxnSpPr>
              <p:cNvPr id="1868" name="Shape 1868"/>
              <p:cNvCxnSpPr>
                <a:stCxn id="1845" idx="3"/>
                <a:endCxn id="1846" idx="1"/>
              </p:cNvCxnSpPr>
              <p:nvPr/>
            </p:nvCxnSpPr>
            <p:spPr>
              <a:xfrm>
                <a:off x="5943600" y="3303725"/>
                <a:ext cx="914400" cy="0"/>
              </a:xfrm>
              <a:prstGeom prst="straightConnector1">
                <a:avLst/>
              </a:prstGeom>
              <a:noFill/>
              <a:ln cap="flat" cmpd="sng" w="19050">
                <a:solidFill>
                  <a:srgbClr val="000000"/>
                </a:solidFill>
                <a:prstDash val="solid"/>
                <a:round/>
                <a:headEnd len="lg" w="lg" type="none"/>
                <a:tailEnd len="lg" w="lg" type="triangle"/>
              </a:ln>
            </p:spPr>
          </p:cxnSp>
        </p:grpSp>
        <p:cxnSp>
          <p:nvCxnSpPr>
            <p:cNvPr id="1869" name="Shape 1869"/>
            <p:cNvCxnSpPr>
              <a:stCxn id="1835" idx="0"/>
              <a:endCxn id="1856" idx="1"/>
            </p:cNvCxnSpPr>
            <p:nvPr/>
          </p:nvCxnSpPr>
          <p:spPr>
            <a:xfrm flipH="1" rot="10800000">
              <a:off x="1377697" y="1830618"/>
              <a:ext cx="4108800" cy="882900"/>
            </a:xfrm>
            <a:prstGeom prst="straightConnector1">
              <a:avLst/>
            </a:prstGeom>
            <a:noFill/>
            <a:ln cap="flat" cmpd="sng" w="19050">
              <a:solidFill>
                <a:srgbClr val="000000"/>
              </a:solidFill>
              <a:prstDash val="solid"/>
              <a:round/>
              <a:headEnd len="lg" w="lg" type="none"/>
              <a:tailEnd len="lg" w="lg" type="triangle"/>
            </a:ln>
          </p:spPr>
        </p:cxnSp>
        <p:cxnSp>
          <p:nvCxnSpPr>
            <p:cNvPr id="1870" name="Shape 1870"/>
            <p:cNvCxnSpPr>
              <a:stCxn id="1836" idx="0"/>
              <a:endCxn id="1856" idx="1"/>
            </p:cNvCxnSpPr>
            <p:nvPr/>
          </p:nvCxnSpPr>
          <p:spPr>
            <a:xfrm flipH="1" rot="10800000">
              <a:off x="3351582" y="1830618"/>
              <a:ext cx="2135100" cy="882900"/>
            </a:xfrm>
            <a:prstGeom prst="straightConnector1">
              <a:avLst/>
            </a:prstGeom>
            <a:noFill/>
            <a:ln cap="flat" cmpd="sng" w="19050">
              <a:solidFill>
                <a:srgbClr val="000000"/>
              </a:solidFill>
              <a:prstDash val="solid"/>
              <a:round/>
              <a:headEnd len="lg" w="lg" type="none"/>
              <a:tailEnd len="lg" w="lg" type="triangle"/>
            </a:ln>
          </p:spPr>
        </p:cxnSp>
      </p:grpSp>
      <p:sp>
        <p:nvSpPr>
          <p:cNvPr id="1871" name="Shape 1871"/>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5" name="Shape 1875"/>
        <p:cNvGrpSpPr/>
        <p:nvPr/>
      </p:nvGrpSpPr>
      <p:grpSpPr>
        <a:xfrm>
          <a:off x="0" y="0"/>
          <a:ext cx="0" cy="0"/>
          <a:chOff x="0" y="0"/>
          <a:chExt cx="0" cy="0"/>
        </a:xfrm>
      </p:grpSpPr>
      <p:sp>
        <p:nvSpPr>
          <p:cNvPr id="1876" name="Shape 187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sz="3000"/>
              <a:t>LAS - Multimodal outputs</a:t>
            </a:r>
          </a:p>
        </p:txBody>
      </p:sp>
      <p:graphicFrame>
        <p:nvGraphicFramePr>
          <p:cNvPr id="1877" name="Shape 1877"/>
          <p:cNvGraphicFramePr/>
          <p:nvPr/>
        </p:nvGraphicFramePr>
        <p:xfrm>
          <a:off x="200475" y="1200150"/>
          <a:ext cx="3000000" cy="3000000"/>
        </p:xfrm>
        <a:graphic>
          <a:graphicData uri="http://schemas.openxmlformats.org/drawingml/2006/table">
            <a:tbl>
              <a:tblPr>
                <a:noFill/>
                <a:tableStyleId>{03083729-248B-4AE9-AF73-2E2849343D85}</a:tableStyleId>
              </a:tblPr>
              <a:tblGrid>
                <a:gridCol w="1072675"/>
                <a:gridCol w="5553050"/>
                <a:gridCol w="1270425"/>
                <a:gridCol w="720600"/>
              </a:tblGrid>
              <a:tr h="381000">
                <a:tc>
                  <a:txBody>
                    <a:bodyPr>
                      <a:noAutofit/>
                    </a:bodyPr>
                    <a:lstStyle/>
                    <a:p>
                      <a:pPr lvl="0" rtl="0">
                        <a:spcBef>
                          <a:spcPts val="0"/>
                        </a:spcBef>
                        <a:buNone/>
                      </a:pPr>
                      <a:r>
                        <a:rPr lang="en" sz="2000">
                          <a:latin typeface="Roboto"/>
                          <a:ea typeface="Roboto"/>
                          <a:cs typeface="Roboto"/>
                          <a:sym typeface="Roboto"/>
                        </a:rPr>
                        <a:t>Beam</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CFE2F3"/>
                    </a:solidFill>
                  </a:tcPr>
                </a:tc>
                <a:tc>
                  <a:txBody>
                    <a:bodyPr>
                      <a:noAutofit/>
                    </a:bodyPr>
                    <a:lstStyle/>
                    <a:p>
                      <a:pPr lvl="0" rtl="0">
                        <a:spcBef>
                          <a:spcPts val="0"/>
                        </a:spcBef>
                        <a:buNone/>
                      </a:pPr>
                      <a:r>
                        <a:rPr lang="en" sz="2000">
                          <a:latin typeface="Roboto"/>
                          <a:ea typeface="Roboto"/>
                          <a:cs typeface="Roboto"/>
                          <a:sym typeface="Roboto"/>
                        </a:rPr>
                        <a:t>Text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CFE2F3"/>
                    </a:solidFill>
                  </a:tcPr>
                </a:tc>
                <a:tc>
                  <a:txBody>
                    <a:bodyPr>
                      <a:noAutofit/>
                    </a:bodyPr>
                    <a:lstStyle/>
                    <a:p>
                      <a:pPr lvl="0" rtl="0">
                        <a:spcBef>
                          <a:spcPts val="0"/>
                        </a:spcBef>
                        <a:buNone/>
                      </a:pPr>
                      <a:r>
                        <a:rPr lang="en" sz="2000">
                          <a:latin typeface="Roboto"/>
                          <a:ea typeface="Roboto"/>
                          <a:cs typeface="Roboto"/>
                          <a:sym typeface="Roboto"/>
                        </a:rPr>
                        <a:t>LogProb</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CFE2F3"/>
                    </a:solidFill>
                  </a:tcPr>
                </a:tc>
                <a:tc>
                  <a:txBody>
                    <a:bodyPr>
                      <a:noAutofit/>
                    </a:bodyPr>
                    <a:lstStyle/>
                    <a:p>
                      <a:pPr lvl="0" rtl="0">
                        <a:spcBef>
                          <a:spcPts val="0"/>
                        </a:spcBef>
                        <a:buNone/>
                      </a:pPr>
                      <a:r>
                        <a:rPr lang="en" sz="2000">
                          <a:latin typeface="Roboto"/>
                          <a:ea typeface="Roboto"/>
                          <a:cs typeface="Roboto"/>
                          <a:sym typeface="Roboto"/>
                        </a:rPr>
                        <a:t>WER</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CFE2F3"/>
                    </a:solidFill>
                  </a:tcPr>
                </a:tc>
              </a:tr>
              <a:tr h="381000">
                <a:tc>
                  <a:txBody>
                    <a:bodyPr>
                      <a:noAutofit/>
                    </a:bodyPr>
                    <a:lstStyle/>
                    <a:p>
                      <a:pPr lvl="0" rtl="0">
                        <a:spcBef>
                          <a:spcPts val="0"/>
                        </a:spcBef>
                        <a:buNone/>
                      </a:pPr>
                      <a:r>
                        <a:rPr lang="en" sz="2000">
                          <a:latin typeface="Roboto"/>
                          <a:ea typeface="Roboto"/>
                          <a:cs typeface="Roboto"/>
                          <a:sym typeface="Roboto"/>
                        </a:rPr>
                        <a:t>Truth</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call aaa roadside assistance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81000">
                <a:tc>
                  <a:txBody>
                    <a:bodyPr>
                      <a:noAutofit/>
                    </a:bodyPr>
                    <a:lstStyle/>
                    <a:p>
                      <a:pPr lvl="0" rtl="0">
                        <a:spcBef>
                          <a:spcPts val="0"/>
                        </a:spcBef>
                        <a:buNone/>
                      </a:pPr>
                      <a:r>
                        <a:rPr lang="en" sz="2000">
                          <a:latin typeface="Roboto"/>
                          <a:ea typeface="Roboto"/>
                          <a:cs typeface="Roboto"/>
                          <a:sym typeface="Roboto"/>
                        </a:rPr>
                        <a:t>1</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call aaa roadside assistance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-0.5740</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0.00</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81000">
                <a:tc>
                  <a:txBody>
                    <a:bodyPr>
                      <a:noAutofit/>
                    </a:bodyPr>
                    <a:lstStyle/>
                    <a:p>
                      <a:pPr lvl="0" rtl="0">
                        <a:spcBef>
                          <a:spcPts val="0"/>
                        </a:spcBef>
                        <a:buNone/>
                      </a:pPr>
                      <a:r>
                        <a:rPr lang="en" sz="2000">
                          <a:latin typeface="Roboto"/>
                          <a:ea typeface="Roboto"/>
                          <a:cs typeface="Roboto"/>
                          <a:sym typeface="Roboto"/>
                        </a:rPr>
                        <a:t>2</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call triple a roadside assistance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-1.5399</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50.0</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81000">
                <a:tc>
                  <a:txBody>
                    <a:bodyPr>
                      <a:noAutofit/>
                    </a:bodyPr>
                    <a:lstStyle/>
                    <a:p>
                      <a:pPr lvl="0" rtl="0">
                        <a:spcBef>
                          <a:spcPts val="0"/>
                        </a:spcBef>
                        <a:buNone/>
                      </a:pPr>
                      <a:r>
                        <a:rPr lang="en" sz="2000">
                          <a:latin typeface="Roboto"/>
                          <a:ea typeface="Roboto"/>
                          <a:cs typeface="Roboto"/>
                          <a:sym typeface="Roboto"/>
                        </a:rPr>
                        <a:t>3</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call trip way roadside assistance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-3.5012</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50.0</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81000">
                <a:tc>
                  <a:txBody>
                    <a:bodyPr>
                      <a:noAutofit/>
                    </a:bodyPr>
                    <a:lstStyle/>
                    <a:p>
                      <a:pPr lvl="0" rtl="0">
                        <a:spcBef>
                          <a:spcPts val="0"/>
                        </a:spcBef>
                        <a:buNone/>
                      </a:pPr>
                      <a:r>
                        <a:rPr lang="en" sz="2000">
                          <a:latin typeface="Roboto"/>
                          <a:ea typeface="Roboto"/>
                          <a:cs typeface="Roboto"/>
                          <a:sym typeface="Roboto"/>
                        </a:rPr>
                        <a:t>4</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call xxx roadside assistance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-4.4375 </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2000">
                          <a:latin typeface="Roboto"/>
                          <a:ea typeface="Roboto"/>
                          <a:cs typeface="Roboto"/>
                          <a:sym typeface="Roboto"/>
                        </a:rPr>
                        <a:t>25.0</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
        <p:nvSpPr>
          <p:cNvPr id="1878" name="Shape 1878"/>
          <p:cNvSpPr txBox="1"/>
          <p:nvPr/>
        </p:nvSpPr>
        <p:spPr>
          <a:xfrm>
            <a:off x="1095950" y="4176950"/>
            <a:ext cx="6910800" cy="5727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rgbClr val="FF0000"/>
                </a:solidFill>
              </a:rPr>
              <a:t>Very different outputs for same input!</a:t>
            </a:r>
          </a:p>
        </p:txBody>
      </p:sp>
      <p:sp>
        <p:nvSpPr>
          <p:cNvPr id="1879" name="Shape 1879"/>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3" name="Shape 1883"/>
        <p:cNvGrpSpPr/>
        <p:nvPr/>
      </p:nvGrpSpPr>
      <p:grpSpPr>
        <a:xfrm>
          <a:off x="0" y="0"/>
          <a:ext cx="0" cy="0"/>
          <a:chOff x="0" y="0"/>
          <a:chExt cx="0" cy="0"/>
        </a:xfrm>
      </p:grpSpPr>
      <p:sp>
        <p:nvSpPr>
          <p:cNvPr id="1884" name="Shape 1884"/>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sz="2800"/>
              <a:t>LAS - </a:t>
            </a:r>
            <a:r>
              <a:rPr lang="en" sz="2800"/>
              <a:t>Impact of Autoregressive Inputs on Attention</a:t>
            </a:r>
          </a:p>
        </p:txBody>
      </p:sp>
      <p:pic>
        <p:nvPicPr>
          <p:cNvPr descr="b0.png" id="1885" name="Shape 1885"/>
          <p:cNvPicPr preferRelativeResize="0"/>
          <p:nvPr/>
        </p:nvPicPr>
        <p:blipFill>
          <a:blip r:embed="rId3">
            <a:alphaModFix/>
          </a:blip>
          <a:stretch>
            <a:fillRect/>
          </a:stretch>
        </p:blipFill>
        <p:spPr>
          <a:xfrm>
            <a:off x="641650" y="1017724"/>
            <a:ext cx="7860700" cy="41257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9" name="Shape 1889"/>
        <p:cNvGrpSpPr/>
        <p:nvPr/>
      </p:nvGrpSpPr>
      <p:grpSpPr>
        <a:xfrm>
          <a:off x="0" y="0"/>
          <a:ext cx="0" cy="0"/>
          <a:chOff x="0" y="0"/>
          <a:chExt cx="0" cy="0"/>
        </a:xfrm>
      </p:grpSpPr>
      <p:sp>
        <p:nvSpPr>
          <p:cNvPr id="1890" name="Shape 1890"/>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sz="3000"/>
              <a:t>LAS </a:t>
            </a:r>
            <a:r>
              <a:rPr lang="en"/>
              <a:t>- </a:t>
            </a:r>
            <a:r>
              <a:rPr lang="en" sz="2800">
                <a:solidFill>
                  <a:schemeClr val="dk2"/>
                </a:solidFill>
              </a:rPr>
              <a:t> Impact of Autoregressive Inputs on Attention</a:t>
            </a:r>
          </a:p>
        </p:txBody>
      </p:sp>
      <p:pic>
        <p:nvPicPr>
          <p:cNvPr descr="b1.png" id="1891" name="Shape 1891"/>
          <p:cNvPicPr preferRelativeResize="0"/>
          <p:nvPr/>
        </p:nvPicPr>
        <p:blipFill>
          <a:blip r:embed="rId3">
            <a:alphaModFix/>
          </a:blip>
          <a:stretch>
            <a:fillRect/>
          </a:stretch>
        </p:blipFill>
        <p:spPr>
          <a:xfrm>
            <a:off x="677575" y="1017725"/>
            <a:ext cx="7501376" cy="41257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5" name="Shape 1895"/>
        <p:cNvGrpSpPr/>
        <p:nvPr/>
      </p:nvGrpSpPr>
      <p:grpSpPr>
        <a:xfrm>
          <a:off x="0" y="0"/>
          <a:ext cx="0" cy="0"/>
          <a:chOff x="0" y="0"/>
          <a:chExt cx="0" cy="0"/>
        </a:xfrm>
      </p:grpSpPr>
      <p:sp>
        <p:nvSpPr>
          <p:cNvPr id="1896" name="Shape 1896"/>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sz="3000"/>
              <a:t>LAS - Results</a:t>
            </a:r>
          </a:p>
        </p:txBody>
      </p:sp>
      <p:graphicFrame>
        <p:nvGraphicFramePr>
          <p:cNvPr id="1897" name="Shape 1897"/>
          <p:cNvGraphicFramePr/>
          <p:nvPr/>
        </p:nvGraphicFramePr>
        <p:xfrm>
          <a:off x="485612" y="1120200"/>
          <a:ext cx="3000000" cy="3000000"/>
        </p:xfrm>
        <a:graphic>
          <a:graphicData uri="http://schemas.openxmlformats.org/drawingml/2006/table">
            <a:tbl>
              <a:tblPr>
                <a:noFill/>
                <a:tableStyleId>{03083729-248B-4AE9-AF73-2E2849343D85}</a:tableStyleId>
              </a:tblPr>
              <a:tblGrid>
                <a:gridCol w="4931375"/>
                <a:gridCol w="1442125"/>
                <a:gridCol w="1563900"/>
              </a:tblGrid>
              <a:tr h="431925">
                <a:tc>
                  <a:txBody>
                    <a:bodyPr>
                      <a:noAutofit/>
                    </a:bodyPr>
                    <a:lstStyle/>
                    <a:p>
                      <a:pPr lvl="0" rtl="0">
                        <a:spcBef>
                          <a:spcPts val="0"/>
                        </a:spcBef>
                        <a:buNone/>
                      </a:pPr>
                      <a:r>
                        <a:rPr b="1" lang="en" sz="2400"/>
                        <a:t>Model</a:t>
                      </a:r>
                    </a:p>
                  </a:txBody>
                  <a:tcPr marT="91425" marB="91425" marR="91425" marL="91425">
                    <a:solidFill>
                      <a:srgbClr val="CFE2F3"/>
                    </a:solidFill>
                  </a:tcPr>
                </a:tc>
                <a:tc>
                  <a:txBody>
                    <a:bodyPr>
                      <a:noAutofit/>
                    </a:bodyPr>
                    <a:lstStyle/>
                    <a:p>
                      <a:pPr lvl="0" rtl="0">
                        <a:spcBef>
                          <a:spcPts val="0"/>
                        </a:spcBef>
                        <a:buNone/>
                      </a:pPr>
                      <a:r>
                        <a:rPr b="1" lang="en" sz="2400"/>
                        <a:t>Clean WER</a:t>
                      </a:r>
                    </a:p>
                  </a:txBody>
                  <a:tcPr marT="91425" marB="91425" marR="91425" marL="91425">
                    <a:solidFill>
                      <a:srgbClr val="CFE2F3"/>
                    </a:solidFill>
                  </a:tcPr>
                </a:tc>
                <a:tc>
                  <a:txBody>
                    <a:bodyPr>
                      <a:noAutofit/>
                    </a:bodyPr>
                    <a:lstStyle/>
                    <a:p>
                      <a:pPr lvl="0" rtl="0">
                        <a:spcBef>
                          <a:spcPts val="0"/>
                        </a:spcBef>
                        <a:buNone/>
                      </a:pPr>
                      <a:r>
                        <a:rPr b="1" lang="en" sz="2400"/>
                        <a:t>Noisy WER</a:t>
                      </a:r>
                    </a:p>
                  </a:txBody>
                  <a:tcPr marT="91425" marB="91425" marR="91425" marL="91425">
                    <a:solidFill>
                      <a:srgbClr val="CFE2F3"/>
                    </a:solidFill>
                  </a:tcPr>
                </a:tc>
              </a:tr>
              <a:tr h="381000">
                <a:tc>
                  <a:txBody>
                    <a:bodyPr>
                      <a:noAutofit/>
                    </a:bodyPr>
                    <a:lstStyle/>
                    <a:p>
                      <a:pPr lvl="0" rtl="0">
                        <a:spcBef>
                          <a:spcPts val="0"/>
                        </a:spcBef>
                        <a:buNone/>
                      </a:pPr>
                      <a:r>
                        <a:rPr lang="en" sz="2400"/>
                        <a:t>CLDNN-HMM (baseline)</a:t>
                      </a:r>
                    </a:p>
                  </a:txBody>
                  <a:tcPr marT="91425" marB="91425" marR="91425" marL="91425"/>
                </a:tc>
                <a:tc>
                  <a:txBody>
                    <a:bodyPr>
                      <a:noAutofit/>
                    </a:bodyPr>
                    <a:lstStyle/>
                    <a:p>
                      <a:pPr lvl="0" rtl="0">
                        <a:spcBef>
                          <a:spcPts val="0"/>
                        </a:spcBef>
                        <a:buNone/>
                      </a:pPr>
                      <a:r>
                        <a:rPr lang="en" sz="2400"/>
                        <a:t>8</a:t>
                      </a:r>
                    </a:p>
                  </a:txBody>
                  <a:tcPr marT="91425" marB="91425" marR="91425" marL="91425"/>
                </a:tc>
                <a:tc>
                  <a:txBody>
                    <a:bodyPr>
                      <a:noAutofit/>
                    </a:bodyPr>
                    <a:lstStyle/>
                    <a:p>
                      <a:pPr lvl="0" rtl="0">
                        <a:spcBef>
                          <a:spcPts val="0"/>
                        </a:spcBef>
                        <a:buNone/>
                      </a:pPr>
                      <a:r>
                        <a:rPr lang="en" sz="2400"/>
                        <a:t>8.9</a:t>
                      </a:r>
                    </a:p>
                  </a:txBody>
                  <a:tcPr marT="91425" marB="91425" marR="91425" marL="91425"/>
                </a:tc>
              </a:tr>
              <a:tr h="381000">
                <a:tc>
                  <a:txBody>
                    <a:bodyPr>
                      <a:noAutofit/>
                    </a:bodyPr>
                    <a:lstStyle/>
                    <a:p>
                      <a:pPr lvl="0" rtl="0">
                        <a:spcBef>
                          <a:spcPts val="0"/>
                        </a:spcBef>
                        <a:buNone/>
                      </a:pPr>
                      <a:r>
                        <a:rPr lang="en" sz="2400"/>
                        <a:t>Listen Attend and Spell (LAS)</a:t>
                      </a:r>
                    </a:p>
                  </a:txBody>
                  <a:tcPr marT="91425" marB="91425" marR="91425" marL="91425"/>
                </a:tc>
                <a:tc>
                  <a:txBody>
                    <a:bodyPr>
                      <a:noAutofit/>
                    </a:bodyPr>
                    <a:lstStyle/>
                    <a:p>
                      <a:pPr lvl="0" rtl="0">
                        <a:spcBef>
                          <a:spcPts val="0"/>
                        </a:spcBef>
                        <a:buNone/>
                      </a:pPr>
                      <a:r>
                        <a:rPr lang="en" sz="2400"/>
                        <a:t>14</a:t>
                      </a:r>
                    </a:p>
                  </a:txBody>
                  <a:tcPr marT="91425" marB="91425" marR="91425" marL="91425"/>
                </a:tc>
                <a:tc>
                  <a:txBody>
                    <a:bodyPr>
                      <a:noAutofit/>
                    </a:bodyPr>
                    <a:lstStyle/>
                    <a:p>
                      <a:pPr lvl="0" rtl="0">
                        <a:spcBef>
                          <a:spcPts val="0"/>
                        </a:spcBef>
                        <a:buNone/>
                      </a:pPr>
                      <a:r>
                        <a:rPr lang="en" sz="2400"/>
                        <a:t>16.5</a:t>
                      </a:r>
                    </a:p>
                  </a:txBody>
                  <a:tcPr marT="91425" marB="91425" marR="91425" marL="91425"/>
                </a:tc>
              </a:tr>
              <a:tr h="381000">
                <a:tc>
                  <a:txBody>
                    <a:bodyPr>
                      <a:noAutofit/>
                    </a:bodyPr>
                    <a:lstStyle/>
                    <a:p>
                      <a:pPr lvl="0" rtl="0">
                        <a:spcBef>
                          <a:spcPts val="0"/>
                        </a:spcBef>
                        <a:buNone/>
                      </a:pPr>
                      <a:r>
                        <a:rPr lang="en" sz="2400"/>
                        <a:t>LAS + external language model</a:t>
                      </a:r>
                    </a:p>
                  </a:txBody>
                  <a:tcPr marT="91425" marB="91425" marR="91425" marL="91425"/>
                </a:tc>
                <a:tc>
                  <a:txBody>
                    <a:bodyPr>
                      <a:noAutofit/>
                    </a:bodyPr>
                    <a:lstStyle/>
                    <a:p>
                      <a:pPr lvl="0" rtl="0">
                        <a:spcBef>
                          <a:spcPts val="0"/>
                        </a:spcBef>
                        <a:buNone/>
                      </a:pPr>
                      <a:r>
                        <a:rPr lang="en" sz="2400"/>
                        <a:t>10.3</a:t>
                      </a:r>
                    </a:p>
                  </a:txBody>
                  <a:tcPr marT="91425" marB="91425" marR="91425" marL="91425"/>
                </a:tc>
                <a:tc>
                  <a:txBody>
                    <a:bodyPr>
                      <a:noAutofit/>
                    </a:bodyPr>
                    <a:lstStyle/>
                    <a:p>
                      <a:pPr lvl="0" rtl="0">
                        <a:spcBef>
                          <a:spcPts val="0"/>
                        </a:spcBef>
                        <a:buNone/>
                      </a:pPr>
                      <a:r>
                        <a:rPr lang="en" sz="2400"/>
                        <a:t>12.0</a:t>
                      </a:r>
                    </a:p>
                  </a:txBody>
                  <a:tcPr marT="91425" marB="91425" marR="91425" marL="91425"/>
                </a:tc>
              </a:tr>
            </a:tbl>
          </a:graphicData>
        </a:graphic>
      </p:graphicFrame>
      <p:sp>
        <p:nvSpPr>
          <p:cNvPr id="1898" name="Shape 1898"/>
          <p:cNvSpPr txBox="1"/>
          <p:nvPr/>
        </p:nvSpPr>
        <p:spPr>
          <a:xfrm>
            <a:off x="315175" y="3645075"/>
            <a:ext cx="7985100" cy="606000"/>
          </a:xfrm>
          <a:prstGeom prst="rect">
            <a:avLst/>
          </a:prstGeom>
          <a:noFill/>
          <a:ln>
            <a:noFill/>
          </a:ln>
        </p:spPr>
        <p:txBody>
          <a:bodyPr anchorCtr="0" anchor="ctr" bIns="91425" lIns="91425" rIns="91425" tIns="91425">
            <a:noAutofit/>
          </a:bodyPr>
          <a:lstStyle/>
          <a:p>
            <a:pPr lvl="0" rtl="0">
              <a:spcBef>
                <a:spcPts val="0"/>
              </a:spcBef>
              <a:buNone/>
            </a:pPr>
            <a:r>
              <a:rPr i="1" lang="en" sz="1800">
                <a:solidFill>
                  <a:srgbClr val="FF0000"/>
                </a:solidFill>
              </a:rPr>
              <a:t>Comparable to some of our best models without extensive engineering !</a:t>
            </a:r>
          </a:p>
        </p:txBody>
      </p:sp>
      <p:sp>
        <p:nvSpPr>
          <p:cNvPr id="1899" name="Shape 1899"/>
          <p:cNvSpPr txBox="1"/>
          <p:nvPr/>
        </p:nvSpPr>
        <p:spPr>
          <a:xfrm>
            <a:off x="219375" y="4782200"/>
            <a:ext cx="8816400" cy="432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highlight>
                  <a:srgbClr val="FFFFFF"/>
                </a:highlight>
              </a:rPr>
              <a:t>Chan, W., Jaitly, N., Le, Q., Vinyals, O. “</a:t>
            </a:r>
            <a:r>
              <a:rPr i="1" lang="en" sz="1200">
                <a:solidFill>
                  <a:srgbClr val="434343"/>
                </a:solidFill>
              </a:rPr>
              <a:t>Listen Attend and Spell</a:t>
            </a:r>
            <a:r>
              <a:rPr lang="en" sz="1200">
                <a:solidFill>
                  <a:srgbClr val="434343"/>
                </a:solidFill>
              </a:rPr>
              <a:t>.” </a:t>
            </a:r>
            <a:r>
              <a:rPr i="1" lang="en" sz="1200">
                <a:solidFill>
                  <a:srgbClr val="434343"/>
                </a:solidFill>
              </a:rPr>
              <a:t>ICASSP (2015).</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3" name="Shape 1903"/>
        <p:cNvGrpSpPr/>
        <p:nvPr/>
      </p:nvGrpSpPr>
      <p:grpSpPr>
        <a:xfrm>
          <a:off x="0" y="0"/>
          <a:ext cx="0" cy="0"/>
          <a:chOff x="0" y="0"/>
          <a:chExt cx="0" cy="0"/>
        </a:xfrm>
      </p:grpSpPr>
      <p:sp>
        <p:nvSpPr>
          <p:cNvPr id="1904" name="Shape 1904"/>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Lip Reading</a:t>
            </a:r>
          </a:p>
        </p:txBody>
      </p:sp>
      <p:sp>
        <p:nvSpPr>
          <p:cNvPr id="1905" name="Shape 1905" title="media1">
            <a:hlinkClick r:id="rId3"/>
          </p:cNvPr>
          <p:cNvSpPr/>
          <p:nvPr/>
        </p:nvSpPr>
        <p:spPr>
          <a:xfrm>
            <a:off x="6700324" y="3216174"/>
            <a:ext cx="1387375" cy="1040525"/>
          </a:xfrm>
          <a:prstGeom prst="rect">
            <a:avLst/>
          </a:prstGeom>
          <a:blipFill>
            <a:blip r:embed="rId4">
              <a:alphaModFix/>
            </a:blip>
            <a:stretch>
              <a:fillRect/>
            </a:stretch>
          </a:blipFill>
          <a:ln>
            <a:noFill/>
          </a:ln>
        </p:spPr>
      </p:sp>
      <p:sp>
        <p:nvSpPr>
          <p:cNvPr id="1906" name="Shape 1906"/>
          <p:cNvSpPr txBox="1"/>
          <p:nvPr/>
        </p:nvSpPr>
        <p:spPr>
          <a:xfrm>
            <a:off x="0" y="4552300"/>
            <a:ext cx="8229600" cy="540600"/>
          </a:xfrm>
          <a:prstGeom prst="rect">
            <a:avLst/>
          </a:prstGeom>
          <a:noFill/>
          <a:ln>
            <a:noFill/>
          </a:ln>
        </p:spPr>
        <p:txBody>
          <a:bodyPr anchorCtr="0" anchor="ctr" bIns="91425" lIns="91425" rIns="91425" tIns="91425">
            <a:noAutofit/>
          </a:bodyPr>
          <a:lstStyle/>
          <a:p>
            <a:pPr indent="-304800" lvl="0" marL="457200" rtl="0">
              <a:spcBef>
                <a:spcPts val="0"/>
              </a:spcBef>
              <a:buClr>
                <a:srgbClr val="434343"/>
              </a:buClr>
              <a:buSzPct val="100000"/>
              <a:buAutoNum type="arabicPeriod"/>
            </a:pPr>
            <a:r>
              <a:rPr lang="en" sz="1200">
                <a:solidFill>
                  <a:srgbClr val="434343"/>
                </a:solidFill>
                <a:highlight>
                  <a:srgbClr val="FFFFFF"/>
                </a:highlight>
              </a:rPr>
              <a:t>Chung, J., et al. "Lip reading sentences in the wild." </a:t>
            </a:r>
            <a:r>
              <a:rPr i="1" lang="en" sz="1200">
                <a:solidFill>
                  <a:srgbClr val="434343"/>
                </a:solidFill>
                <a:highlight>
                  <a:srgbClr val="FFFFFF"/>
                </a:highlight>
              </a:rPr>
              <a:t>CVPR</a:t>
            </a:r>
            <a:r>
              <a:rPr i="1" lang="en" sz="1200">
                <a:solidFill>
                  <a:srgbClr val="434343"/>
                </a:solidFill>
                <a:highlight>
                  <a:srgbClr val="FFFFFF"/>
                </a:highlight>
              </a:rPr>
              <a:t> </a:t>
            </a:r>
            <a:r>
              <a:rPr lang="en" sz="1200">
                <a:solidFill>
                  <a:srgbClr val="434343"/>
                </a:solidFill>
                <a:highlight>
                  <a:srgbClr val="FFFFFF"/>
                </a:highlight>
              </a:rPr>
              <a:t>(2017).</a:t>
            </a:r>
          </a:p>
          <a:p>
            <a:pPr indent="-304800" lvl="0" marL="457200" rtl="0">
              <a:spcBef>
                <a:spcPts val="0"/>
              </a:spcBef>
              <a:buClr>
                <a:srgbClr val="222222"/>
              </a:buClr>
              <a:buSzPct val="100000"/>
              <a:buAutoNum type="arabicPeriod"/>
            </a:pPr>
            <a:r>
              <a:rPr lang="en" sz="1200">
                <a:solidFill>
                  <a:srgbClr val="222222"/>
                </a:solidFill>
                <a:highlight>
                  <a:srgbClr val="FFFFFF"/>
                </a:highlight>
              </a:rPr>
              <a:t>Assael, Y., et al. "Lipnet: Sentence-level lipreading." </a:t>
            </a:r>
            <a:r>
              <a:rPr i="1" lang="en" sz="1200">
                <a:solidFill>
                  <a:srgbClr val="222222"/>
                </a:solidFill>
                <a:highlight>
                  <a:srgbClr val="FFFFFF"/>
                </a:highlight>
              </a:rPr>
              <a:t>arxiv</a:t>
            </a:r>
            <a:r>
              <a:rPr lang="en" sz="1200">
                <a:solidFill>
                  <a:srgbClr val="222222"/>
                </a:solidFill>
                <a:highlight>
                  <a:srgbClr val="FFFFFF"/>
                </a:highlight>
              </a:rPr>
              <a:t> (2016).</a:t>
            </a:r>
          </a:p>
        </p:txBody>
      </p:sp>
      <p:pic>
        <p:nvPicPr>
          <p:cNvPr descr="Screen Shot 2017-03-24 at 2.31.22 PM.png" id="1907" name="Shape 1907"/>
          <p:cNvPicPr preferRelativeResize="0"/>
          <p:nvPr/>
        </p:nvPicPr>
        <p:blipFill>
          <a:blip r:embed="rId5">
            <a:alphaModFix/>
          </a:blip>
          <a:stretch>
            <a:fillRect/>
          </a:stretch>
        </p:blipFill>
        <p:spPr>
          <a:xfrm>
            <a:off x="131374" y="1052575"/>
            <a:ext cx="4787824" cy="2348500"/>
          </a:xfrm>
          <a:prstGeom prst="rect">
            <a:avLst/>
          </a:prstGeom>
          <a:noFill/>
          <a:ln>
            <a:noFill/>
          </a:ln>
        </p:spPr>
      </p:pic>
      <p:pic>
        <p:nvPicPr>
          <p:cNvPr id="1908" name="Shape 1908"/>
          <p:cNvPicPr preferRelativeResize="0"/>
          <p:nvPr/>
        </p:nvPicPr>
        <p:blipFill rotWithShape="1">
          <a:blip r:embed="rId6">
            <a:alphaModFix/>
          </a:blip>
          <a:srcRect b="11392" l="56983" r="5721" t="13902"/>
          <a:stretch/>
        </p:blipFill>
        <p:spPr>
          <a:xfrm>
            <a:off x="6271075" y="318725"/>
            <a:ext cx="2415724" cy="2722100"/>
          </a:xfrm>
          <a:prstGeom prst="rect">
            <a:avLst/>
          </a:prstGeom>
          <a:noFill/>
          <a:ln>
            <a:noFill/>
          </a:ln>
        </p:spPr>
      </p:pic>
      <p:sp>
        <p:nvSpPr>
          <p:cNvPr id="1909" name="Shape 1909"/>
          <p:cNvSpPr txBox="1"/>
          <p:nvPr/>
        </p:nvSpPr>
        <p:spPr>
          <a:xfrm>
            <a:off x="215450" y="3609600"/>
            <a:ext cx="5649300" cy="647100"/>
          </a:xfrm>
          <a:prstGeom prst="rect">
            <a:avLst/>
          </a:prstGeom>
          <a:noFill/>
          <a:ln>
            <a:noFill/>
          </a:ln>
        </p:spPr>
        <p:txBody>
          <a:bodyPr anchorCtr="0" anchor="ctr" bIns="91425" lIns="91425" rIns="91425" tIns="91425">
            <a:noAutofit/>
          </a:bodyPr>
          <a:lstStyle/>
          <a:p>
            <a:pPr lvl="0" rtl="0">
              <a:spcBef>
                <a:spcPts val="0"/>
              </a:spcBef>
              <a:buNone/>
            </a:pPr>
            <a:r>
              <a:rPr lang="en" sz="1800"/>
              <a:t>http://www.robots.ox.ac.uk/~vgg/data/lip_reading/</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n</a:t>
            </a:r>
            <a:r>
              <a:rPr lang="en"/>
              <a:t>-grams</a:t>
            </a:r>
          </a:p>
        </p:txBody>
      </p:sp>
      <p:pic>
        <p:nvPicPr>
          <p:cNvPr descr="Screen Shot 2017-02-05 at 3.42.11 PM.png" id="174" name="Shape 174"/>
          <p:cNvPicPr preferRelativeResize="0"/>
          <p:nvPr/>
        </p:nvPicPr>
        <p:blipFill>
          <a:blip r:embed="rId3">
            <a:alphaModFix/>
          </a:blip>
          <a:stretch>
            <a:fillRect/>
          </a:stretch>
        </p:blipFill>
        <p:spPr>
          <a:xfrm>
            <a:off x="1232687" y="1077277"/>
            <a:ext cx="6678626" cy="3487800"/>
          </a:xfrm>
          <a:prstGeom prst="rect">
            <a:avLst/>
          </a:prstGeom>
          <a:noFill/>
          <a:ln>
            <a:noFill/>
          </a:ln>
        </p:spPr>
      </p:pic>
      <p:sp>
        <p:nvSpPr>
          <p:cNvPr id="175" name="Shape 175"/>
          <p:cNvSpPr txBox="1"/>
          <p:nvPr>
            <p:ph idx="1" type="body"/>
          </p:nvPr>
        </p:nvSpPr>
        <p:spPr>
          <a:xfrm>
            <a:off x="5021700" y="4774500"/>
            <a:ext cx="4167900" cy="478500"/>
          </a:xfrm>
          <a:prstGeom prst="rect">
            <a:avLst/>
          </a:prstGeom>
        </p:spPr>
        <p:txBody>
          <a:bodyPr anchorCtr="0" anchor="t" bIns="91425" lIns="91425" rIns="91425" tIns="91425">
            <a:noAutofit/>
          </a:bodyPr>
          <a:lstStyle/>
          <a:p>
            <a:pPr lvl="0" rtl="0" algn="r">
              <a:spcBef>
                <a:spcPts val="0"/>
              </a:spcBef>
              <a:buNone/>
            </a:pPr>
            <a:r>
              <a:rPr lang="en" sz="1200"/>
              <a:t>Slide Credit: Piotr Mirowski</a:t>
            </a: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3" name="Shape 1913"/>
        <p:cNvGrpSpPr/>
        <p:nvPr/>
      </p:nvGrpSpPr>
      <p:grpSpPr>
        <a:xfrm>
          <a:off x="0" y="0"/>
          <a:ext cx="0" cy="0"/>
          <a:chOff x="0" y="0"/>
          <a:chExt cx="0" cy="0"/>
        </a:xfrm>
      </p:grpSpPr>
      <p:sp>
        <p:nvSpPr>
          <p:cNvPr id="1914" name="Shape 1914"/>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Lip Reading</a:t>
            </a:r>
          </a:p>
        </p:txBody>
      </p:sp>
      <p:pic>
        <p:nvPicPr>
          <p:cNvPr id="1915" name="Shape 1915"/>
          <p:cNvPicPr preferRelativeResize="0"/>
          <p:nvPr/>
        </p:nvPicPr>
        <p:blipFill rotWithShape="1">
          <a:blip r:embed="rId3">
            <a:alphaModFix/>
          </a:blip>
          <a:srcRect b="8985" l="7787" r="10492" t="21089"/>
          <a:stretch/>
        </p:blipFill>
        <p:spPr>
          <a:xfrm>
            <a:off x="1832975" y="1026249"/>
            <a:ext cx="7472224" cy="3594800"/>
          </a:xfrm>
          <a:prstGeom prst="rect">
            <a:avLst/>
          </a:prstGeom>
          <a:noFill/>
          <a:ln>
            <a:noFill/>
          </a:ln>
        </p:spPr>
      </p:pic>
      <p:sp>
        <p:nvSpPr>
          <p:cNvPr id="1916" name="Shape 1916"/>
          <p:cNvSpPr txBox="1"/>
          <p:nvPr/>
        </p:nvSpPr>
        <p:spPr>
          <a:xfrm>
            <a:off x="177350" y="1064175"/>
            <a:ext cx="1537200" cy="2802300"/>
          </a:xfrm>
          <a:prstGeom prst="rect">
            <a:avLst/>
          </a:prstGeom>
          <a:noFill/>
          <a:ln>
            <a:noFill/>
          </a:ln>
        </p:spPr>
        <p:txBody>
          <a:bodyPr anchorCtr="0" anchor="t" bIns="91425" lIns="91425" rIns="91425" tIns="91425">
            <a:noAutofit/>
          </a:bodyPr>
          <a:lstStyle/>
          <a:p>
            <a:pPr lvl="0">
              <a:spcBef>
                <a:spcPts val="0"/>
              </a:spcBef>
              <a:buNone/>
            </a:pPr>
            <a:r>
              <a:rPr lang="en" sz="1800">
                <a:solidFill>
                  <a:srgbClr val="434343"/>
                </a:solidFill>
              </a:rPr>
              <a:t>Separate embedding and attention for audio and visual streams</a:t>
            </a:r>
          </a:p>
        </p:txBody>
      </p:sp>
      <p:sp>
        <p:nvSpPr>
          <p:cNvPr id="1917" name="Shape 1917"/>
          <p:cNvSpPr txBox="1"/>
          <p:nvPr/>
        </p:nvSpPr>
        <p:spPr>
          <a:xfrm>
            <a:off x="0" y="4628500"/>
            <a:ext cx="8229600" cy="540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Chung, J., et al. "Lip reading sentences in the wild." </a:t>
            </a:r>
            <a:r>
              <a:rPr i="1" lang="en" sz="1200">
                <a:solidFill>
                  <a:srgbClr val="434343"/>
                </a:solidFill>
                <a:highlight>
                  <a:srgbClr val="FFFFFF"/>
                </a:highlight>
              </a:rPr>
              <a:t>CVPR </a:t>
            </a:r>
            <a:r>
              <a:rPr lang="en" sz="1200">
                <a:solidFill>
                  <a:srgbClr val="434343"/>
                </a:solidFill>
                <a:highlight>
                  <a:srgbClr val="FFFFFF"/>
                </a:highlight>
              </a:rPr>
              <a:t>(2017).</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Shape 1922"/>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Lip Reading</a:t>
            </a:r>
          </a:p>
        </p:txBody>
      </p:sp>
      <p:pic>
        <p:nvPicPr>
          <p:cNvPr id="1923" name="Shape 1923"/>
          <p:cNvPicPr preferRelativeResize="0"/>
          <p:nvPr/>
        </p:nvPicPr>
        <p:blipFill rotWithShape="1">
          <a:blip r:embed="rId3">
            <a:alphaModFix/>
          </a:blip>
          <a:srcRect b="8336" l="5001" r="4056" t="25917"/>
          <a:stretch/>
        </p:blipFill>
        <p:spPr>
          <a:xfrm>
            <a:off x="242148" y="889624"/>
            <a:ext cx="4639899" cy="1886050"/>
          </a:xfrm>
          <a:prstGeom prst="rect">
            <a:avLst/>
          </a:prstGeom>
          <a:noFill/>
          <a:ln>
            <a:noFill/>
          </a:ln>
        </p:spPr>
      </p:pic>
      <p:pic>
        <p:nvPicPr>
          <p:cNvPr id="1924" name="Shape 1924"/>
          <p:cNvPicPr preferRelativeResize="0"/>
          <p:nvPr/>
        </p:nvPicPr>
        <p:blipFill rotWithShape="1">
          <a:blip r:embed="rId4">
            <a:alphaModFix/>
          </a:blip>
          <a:srcRect b="43966" l="8129" r="48259" t="26478"/>
          <a:stretch/>
        </p:blipFill>
        <p:spPr>
          <a:xfrm>
            <a:off x="4072025" y="2830575"/>
            <a:ext cx="4701799" cy="1791350"/>
          </a:xfrm>
          <a:prstGeom prst="rect">
            <a:avLst/>
          </a:prstGeom>
          <a:noFill/>
          <a:ln>
            <a:noFill/>
          </a:ln>
        </p:spPr>
      </p:pic>
      <p:sp>
        <p:nvSpPr>
          <p:cNvPr id="1925" name="Shape 1925"/>
          <p:cNvSpPr txBox="1"/>
          <p:nvPr/>
        </p:nvSpPr>
        <p:spPr>
          <a:xfrm>
            <a:off x="0" y="4628500"/>
            <a:ext cx="8229600" cy="540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Chung, J., et al. "Lip reading sentences in the wild." </a:t>
            </a:r>
            <a:r>
              <a:rPr i="1" lang="en" sz="1200">
                <a:solidFill>
                  <a:srgbClr val="434343"/>
                </a:solidFill>
                <a:highlight>
                  <a:srgbClr val="FFFFFF"/>
                </a:highlight>
              </a:rPr>
              <a:t>CVPR </a:t>
            </a:r>
            <a:r>
              <a:rPr lang="en" sz="1200">
                <a:solidFill>
                  <a:srgbClr val="434343"/>
                </a:solidFill>
                <a:highlight>
                  <a:srgbClr val="FFFFFF"/>
                </a:highlight>
              </a:rPr>
              <a:t>(2017).</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9" name="Shape 1929"/>
        <p:cNvGrpSpPr/>
        <p:nvPr/>
      </p:nvGrpSpPr>
      <p:grpSpPr>
        <a:xfrm>
          <a:off x="0" y="0"/>
          <a:ext cx="0" cy="0"/>
          <a:chOff x="0" y="0"/>
          <a:chExt cx="0" cy="0"/>
        </a:xfrm>
      </p:grpSpPr>
      <p:pic>
        <p:nvPicPr>
          <p:cNvPr descr="Screen Shot 2016-12-08 at 11.23.51 AM.png" id="1930" name="Shape 1930"/>
          <p:cNvPicPr preferRelativeResize="0"/>
          <p:nvPr/>
        </p:nvPicPr>
        <p:blipFill>
          <a:blip r:embed="rId3">
            <a:alphaModFix/>
          </a:blip>
          <a:stretch>
            <a:fillRect/>
          </a:stretch>
        </p:blipFill>
        <p:spPr>
          <a:xfrm>
            <a:off x="551000" y="582875"/>
            <a:ext cx="8097773" cy="4200650"/>
          </a:xfrm>
          <a:prstGeom prst="rect">
            <a:avLst/>
          </a:prstGeom>
          <a:noFill/>
          <a:ln>
            <a:noFill/>
          </a:ln>
        </p:spPr>
      </p:pic>
      <p:sp>
        <p:nvSpPr>
          <p:cNvPr id="1931" name="Shape 193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Google Neural </a:t>
            </a:r>
            <a:r>
              <a:rPr lang="en"/>
              <a:t>Machine Translation System</a:t>
            </a:r>
          </a:p>
        </p:txBody>
      </p:sp>
      <p:sp>
        <p:nvSpPr>
          <p:cNvPr id="1932" name="Shape 1932"/>
          <p:cNvSpPr txBox="1"/>
          <p:nvPr/>
        </p:nvSpPr>
        <p:spPr>
          <a:xfrm>
            <a:off x="0" y="4628500"/>
            <a:ext cx="8229600" cy="5406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highlight>
                  <a:srgbClr val="FFFFFF"/>
                </a:highlight>
              </a:rPr>
              <a:t>Wu, Y., et al. "Google's Neural Machine Translation System: Bridging the Gap between Human and Machine Translation."</a:t>
            </a:r>
            <a:r>
              <a:rPr lang="en" sz="1200">
                <a:solidFill>
                  <a:srgbClr val="434343"/>
                </a:solidFill>
                <a:highlight>
                  <a:srgbClr val="FFFFFF"/>
                </a:highlight>
              </a:rPr>
              <a:t> </a:t>
            </a:r>
            <a:r>
              <a:rPr i="1" lang="en" sz="1200">
                <a:solidFill>
                  <a:srgbClr val="434343"/>
                </a:solidFill>
                <a:highlight>
                  <a:srgbClr val="FFFFFF"/>
                </a:highlight>
              </a:rPr>
              <a:t>arxiv</a:t>
            </a:r>
            <a:r>
              <a:rPr i="1" lang="en" sz="1200">
                <a:solidFill>
                  <a:srgbClr val="434343"/>
                </a:solidFill>
                <a:highlight>
                  <a:srgbClr val="FFFFFF"/>
                </a:highlight>
              </a:rPr>
              <a:t> (2016).</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6" name="Shape 1936"/>
        <p:cNvGrpSpPr/>
        <p:nvPr/>
      </p:nvGrpSpPr>
      <p:grpSpPr>
        <a:xfrm>
          <a:off x="0" y="0"/>
          <a:ext cx="0" cy="0"/>
          <a:chOff x="0" y="0"/>
          <a:chExt cx="0" cy="0"/>
        </a:xfrm>
      </p:grpSpPr>
      <p:sp>
        <p:nvSpPr>
          <p:cNvPr id="1937" name="Shape 1937"/>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Google Neural Machine Translation</a:t>
            </a:r>
          </a:p>
        </p:txBody>
      </p:sp>
      <p:grpSp>
        <p:nvGrpSpPr>
          <p:cNvPr id="1938" name="Shape 1938"/>
          <p:cNvGrpSpPr/>
          <p:nvPr/>
        </p:nvGrpSpPr>
        <p:grpSpPr>
          <a:xfrm>
            <a:off x="426428" y="1050662"/>
            <a:ext cx="7234818" cy="3576726"/>
            <a:chOff x="1614857" y="2101325"/>
            <a:chExt cx="14469636" cy="7153452"/>
          </a:xfrm>
        </p:grpSpPr>
        <p:pic>
          <p:nvPicPr>
            <p:cNvPr id="1939" name="Shape 1939" title="Chart"/>
            <p:cNvPicPr preferRelativeResize="0"/>
            <p:nvPr/>
          </p:nvPicPr>
          <p:blipFill rotWithShape="1">
            <a:blip r:embed="rId3">
              <a:alphaModFix/>
            </a:blip>
            <a:srcRect b="17666" l="17357" r="18284" t="13081"/>
            <a:stretch/>
          </p:blipFill>
          <p:spPr>
            <a:xfrm>
              <a:off x="2627036" y="2106937"/>
              <a:ext cx="8113993" cy="5398749"/>
            </a:xfrm>
            <a:prstGeom prst="rect">
              <a:avLst/>
            </a:prstGeom>
            <a:noFill/>
            <a:ln>
              <a:noFill/>
            </a:ln>
          </p:spPr>
        </p:pic>
        <p:sp>
          <p:nvSpPr>
            <p:cNvPr id="1940" name="Shape 1940"/>
            <p:cNvSpPr txBox="1"/>
            <p:nvPr/>
          </p:nvSpPr>
          <p:spPr>
            <a:xfrm>
              <a:off x="10553921" y="3726284"/>
              <a:ext cx="4586400" cy="697800"/>
            </a:xfrm>
            <a:prstGeom prst="rect">
              <a:avLst/>
            </a:prstGeom>
            <a:noFill/>
            <a:ln>
              <a:noFill/>
            </a:ln>
          </p:spPr>
          <p:txBody>
            <a:bodyPr anchorCtr="0" anchor="t" bIns="91425" lIns="91425" rIns="91425" tIns="91425">
              <a:noAutofit/>
            </a:bodyPr>
            <a:lstStyle/>
            <a:p>
              <a:pPr lvl="0" rtl="0">
                <a:spcBef>
                  <a:spcPts val="0"/>
                </a:spcBef>
                <a:buNone/>
              </a:pPr>
              <a:r>
                <a:rPr lang="en" sz="1400">
                  <a:solidFill>
                    <a:srgbClr val="3BC556"/>
                  </a:solidFill>
                  <a:latin typeface="Roboto"/>
                  <a:ea typeface="Roboto"/>
                  <a:cs typeface="Roboto"/>
                  <a:sym typeface="Roboto"/>
                </a:rPr>
                <a:t>neural (GNMT)</a:t>
              </a:r>
            </a:p>
          </p:txBody>
        </p:sp>
        <p:sp>
          <p:nvSpPr>
            <p:cNvPr id="1941" name="Shape 1941"/>
            <p:cNvSpPr txBox="1"/>
            <p:nvPr/>
          </p:nvSpPr>
          <p:spPr>
            <a:xfrm>
              <a:off x="10553919" y="4367945"/>
              <a:ext cx="5308800" cy="697800"/>
            </a:xfrm>
            <a:prstGeom prst="rect">
              <a:avLst/>
            </a:prstGeom>
            <a:noFill/>
            <a:ln>
              <a:noFill/>
            </a:ln>
          </p:spPr>
          <p:txBody>
            <a:bodyPr anchorCtr="0" anchor="t" bIns="91425" lIns="91425" rIns="91425" tIns="91425">
              <a:noAutofit/>
            </a:bodyPr>
            <a:lstStyle/>
            <a:p>
              <a:pPr lvl="0" rtl="0">
                <a:spcBef>
                  <a:spcPts val="0"/>
                </a:spcBef>
                <a:buNone/>
              </a:pPr>
              <a:r>
                <a:rPr lang="en" sz="1400">
                  <a:solidFill>
                    <a:srgbClr val="0000FF"/>
                  </a:solidFill>
                  <a:latin typeface="Roboto"/>
                  <a:ea typeface="Roboto"/>
                  <a:cs typeface="Roboto"/>
                  <a:sym typeface="Roboto"/>
                </a:rPr>
                <a:t>phrase-based (PBMT)</a:t>
              </a:r>
            </a:p>
          </p:txBody>
        </p:sp>
        <p:cxnSp>
          <p:nvCxnSpPr>
            <p:cNvPr id="1942" name="Shape 1942"/>
            <p:cNvCxnSpPr/>
            <p:nvPr/>
          </p:nvCxnSpPr>
          <p:spPr>
            <a:xfrm>
              <a:off x="4137159" y="2112587"/>
              <a:ext cx="0" cy="5252100"/>
            </a:xfrm>
            <a:prstGeom prst="straightConnector1">
              <a:avLst/>
            </a:prstGeom>
            <a:noFill/>
            <a:ln cap="flat" cmpd="sng" w="38100">
              <a:solidFill>
                <a:srgbClr val="FFFFFF"/>
              </a:solidFill>
              <a:prstDash val="solid"/>
              <a:round/>
              <a:headEnd len="lg" w="lg" type="none"/>
              <a:tailEnd len="lg" w="lg" type="none"/>
            </a:ln>
          </p:spPr>
        </p:cxnSp>
        <p:cxnSp>
          <p:nvCxnSpPr>
            <p:cNvPr id="1943" name="Shape 1943"/>
            <p:cNvCxnSpPr/>
            <p:nvPr/>
          </p:nvCxnSpPr>
          <p:spPr>
            <a:xfrm>
              <a:off x="5434849" y="2106925"/>
              <a:ext cx="0" cy="5252100"/>
            </a:xfrm>
            <a:prstGeom prst="straightConnector1">
              <a:avLst/>
            </a:prstGeom>
            <a:noFill/>
            <a:ln cap="flat" cmpd="sng" w="38100">
              <a:solidFill>
                <a:srgbClr val="FFFFFF"/>
              </a:solidFill>
              <a:prstDash val="solid"/>
              <a:round/>
              <a:headEnd len="lg" w="lg" type="none"/>
              <a:tailEnd len="lg" w="lg" type="none"/>
            </a:ln>
          </p:spPr>
        </p:cxnSp>
        <p:cxnSp>
          <p:nvCxnSpPr>
            <p:cNvPr id="1944" name="Shape 1944"/>
            <p:cNvCxnSpPr/>
            <p:nvPr/>
          </p:nvCxnSpPr>
          <p:spPr>
            <a:xfrm>
              <a:off x="6743150" y="2106925"/>
              <a:ext cx="0" cy="5252100"/>
            </a:xfrm>
            <a:prstGeom prst="straightConnector1">
              <a:avLst/>
            </a:prstGeom>
            <a:noFill/>
            <a:ln cap="flat" cmpd="sng" w="38100">
              <a:solidFill>
                <a:srgbClr val="FFFFFF"/>
              </a:solidFill>
              <a:prstDash val="solid"/>
              <a:round/>
              <a:headEnd len="lg" w="lg" type="none"/>
              <a:tailEnd len="lg" w="lg" type="none"/>
            </a:ln>
          </p:spPr>
        </p:cxnSp>
        <p:cxnSp>
          <p:nvCxnSpPr>
            <p:cNvPr id="1945" name="Shape 1945"/>
            <p:cNvCxnSpPr/>
            <p:nvPr/>
          </p:nvCxnSpPr>
          <p:spPr>
            <a:xfrm>
              <a:off x="8057180" y="2106925"/>
              <a:ext cx="0" cy="5252100"/>
            </a:xfrm>
            <a:prstGeom prst="straightConnector1">
              <a:avLst/>
            </a:prstGeom>
            <a:noFill/>
            <a:ln cap="flat" cmpd="sng" w="38100">
              <a:solidFill>
                <a:srgbClr val="FFFFFF"/>
              </a:solidFill>
              <a:prstDash val="solid"/>
              <a:round/>
              <a:headEnd len="lg" w="lg" type="none"/>
              <a:tailEnd len="lg" w="lg" type="none"/>
            </a:ln>
          </p:spPr>
        </p:cxnSp>
        <p:cxnSp>
          <p:nvCxnSpPr>
            <p:cNvPr id="1946" name="Shape 1946"/>
            <p:cNvCxnSpPr/>
            <p:nvPr/>
          </p:nvCxnSpPr>
          <p:spPr>
            <a:xfrm>
              <a:off x="9328833" y="2106925"/>
              <a:ext cx="0" cy="5252100"/>
            </a:xfrm>
            <a:prstGeom prst="straightConnector1">
              <a:avLst/>
            </a:prstGeom>
            <a:noFill/>
            <a:ln cap="flat" cmpd="sng" w="38100">
              <a:solidFill>
                <a:srgbClr val="FFFFFF"/>
              </a:solidFill>
              <a:prstDash val="solid"/>
              <a:round/>
              <a:headEnd len="lg" w="lg" type="none"/>
              <a:tailEnd len="lg" w="lg" type="none"/>
            </a:ln>
          </p:spPr>
        </p:cxnSp>
        <p:sp>
          <p:nvSpPr>
            <p:cNvPr id="1947" name="Shape 1947"/>
            <p:cNvSpPr txBox="1"/>
            <p:nvPr/>
          </p:nvSpPr>
          <p:spPr>
            <a:xfrm>
              <a:off x="2742992" y="7329951"/>
              <a:ext cx="1487400" cy="13419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666666"/>
                  </a:solidFill>
                  <a:latin typeface="Roboto"/>
                  <a:ea typeface="Roboto"/>
                  <a:cs typeface="Roboto"/>
                  <a:sym typeface="Roboto"/>
                </a:rPr>
                <a:t>English </a:t>
              </a:r>
            </a:p>
            <a:p>
              <a:pPr lvl="0" rtl="0" algn="ctr">
                <a:spcBef>
                  <a:spcPts val="0"/>
                </a:spcBef>
                <a:buNone/>
              </a:pPr>
              <a:r>
                <a:rPr lang="en" sz="1200">
                  <a:solidFill>
                    <a:srgbClr val="666666"/>
                  </a:solidFill>
                  <a:latin typeface="Roboto"/>
                  <a:ea typeface="Roboto"/>
                  <a:cs typeface="Roboto"/>
                  <a:sym typeface="Roboto"/>
                </a:rPr>
                <a:t>&gt; </a:t>
              </a:r>
            </a:p>
            <a:p>
              <a:pPr lvl="0" rtl="0" algn="ctr">
                <a:spcBef>
                  <a:spcPts val="0"/>
                </a:spcBef>
                <a:buNone/>
              </a:pPr>
              <a:r>
                <a:rPr lang="en" sz="1200">
                  <a:solidFill>
                    <a:srgbClr val="666666"/>
                  </a:solidFill>
                  <a:latin typeface="Roboto"/>
                  <a:ea typeface="Roboto"/>
                  <a:cs typeface="Roboto"/>
                  <a:sym typeface="Roboto"/>
                </a:rPr>
                <a:t>Spanish</a:t>
              </a:r>
            </a:p>
          </p:txBody>
        </p:sp>
        <p:sp>
          <p:nvSpPr>
            <p:cNvPr id="1948" name="Shape 1948"/>
            <p:cNvSpPr txBox="1"/>
            <p:nvPr/>
          </p:nvSpPr>
          <p:spPr>
            <a:xfrm>
              <a:off x="4036187" y="7329954"/>
              <a:ext cx="1487400" cy="1204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666666"/>
                  </a:solidFill>
                  <a:latin typeface="Roboto"/>
                  <a:ea typeface="Roboto"/>
                  <a:cs typeface="Roboto"/>
                  <a:sym typeface="Roboto"/>
                </a:rPr>
                <a:t>English </a:t>
              </a:r>
            </a:p>
            <a:p>
              <a:pPr lvl="0" rtl="0" algn="ctr">
                <a:spcBef>
                  <a:spcPts val="0"/>
                </a:spcBef>
                <a:buNone/>
              </a:pPr>
              <a:r>
                <a:rPr lang="en" sz="1200">
                  <a:solidFill>
                    <a:srgbClr val="666666"/>
                  </a:solidFill>
                  <a:latin typeface="Roboto"/>
                  <a:ea typeface="Roboto"/>
                  <a:cs typeface="Roboto"/>
                  <a:sym typeface="Roboto"/>
                </a:rPr>
                <a:t>     &gt; </a:t>
              </a:r>
            </a:p>
            <a:p>
              <a:pPr lvl="0" rtl="0" algn="ctr">
                <a:spcBef>
                  <a:spcPts val="0"/>
                </a:spcBef>
                <a:buNone/>
              </a:pPr>
              <a:r>
                <a:rPr lang="en" sz="1200">
                  <a:solidFill>
                    <a:srgbClr val="666666"/>
                  </a:solidFill>
                  <a:latin typeface="Roboto"/>
                  <a:ea typeface="Roboto"/>
                  <a:cs typeface="Roboto"/>
                  <a:sym typeface="Roboto"/>
                </a:rPr>
                <a:t>French</a:t>
              </a:r>
            </a:p>
          </p:txBody>
        </p:sp>
        <p:sp>
          <p:nvSpPr>
            <p:cNvPr id="1949" name="Shape 1949"/>
            <p:cNvSpPr txBox="1"/>
            <p:nvPr/>
          </p:nvSpPr>
          <p:spPr>
            <a:xfrm>
              <a:off x="5321905" y="7329951"/>
              <a:ext cx="1487400" cy="13419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666666"/>
                  </a:solidFill>
                  <a:latin typeface="Roboto"/>
                  <a:ea typeface="Roboto"/>
                  <a:cs typeface="Roboto"/>
                  <a:sym typeface="Roboto"/>
                </a:rPr>
                <a:t>English </a:t>
              </a:r>
            </a:p>
            <a:p>
              <a:pPr lvl="0" rtl="0" algn="ctr">
                <a:spcBef>
                  <a:spcPts val="0"/>
                </a:spcBef>
                <a:buNone/>
              </a:pPr>
              <a:r>
                <a:rPr lang="en" sz="1200">
                  <a:solidFill>
                    <a:srgbClr val="666666"/>
                  </a:solidFill>
                  <a:latin typeface="Roboto"/>
                  <a:ea typeface="Roboto"/>
                  <a:cs typeface="Roboto"/>
                  <a:sym typeface="Roboto"/>
                </a:rPr>
                <a:t>&gt; </a:t>
              </a:r>
            </a:p>
            <a:p>
              <a:pPr lvl="0" rtl="0" algn="ctr">
                <a:spcBef>
                  <a:spcPts val="0"/>
                </a:spcBef>
                <a:buNone/>
              </a:pPr>
              <a:r>
                <a:rPr lang="en" sz="1200">
                  <a:solidFill>
                    <a:srgbClr val="666666"/>
                  </a:solidFill>
                  <a:latin typeface="Roboto"/>
                  <a:ea typeface="Roboto"/>
                  <a:cs typeface="Roboto"/>
                  <a:sym typeface="Roboto"/>
                </a:rPr>
                <a:t>Chinese</a:t>
              </a:r>
            </a:p>
          </p:txBody>
        </p:sp>
        <p:sp>
          <p:nvSpPr>
            <p:cNvPr id="1950" name="Shape 1950"/>
            <p:cNvSpPr txBox="1"/>
            <p:nvPr/>
          </p:nvSpPr>
          <p:spPr>
            <a:xfrm>
              <a:off x="6660818" y="7329951"/>
              <a:ext cx="1487400" cy="13419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666666"/>
                  </a:solidFill>
                  <a:latin typeface="Roboto"/>
                  <a:ea typeface="Roboto"/>
                  <a:cs typeface="Roboto"/>
                  <a:sym typeface="Roboto"/>
                </a:rPr>
                <a:t>Spanish </a:t>
              </a:r>
            </a:p>
            <a:p>
              <a:pPr lvl="0" rtl="0" algn="ctr">
                <a:spcBef>
                  <a:spcPts val="0"/>
                </a:spcBef>
                <a:buNone/>
              </a:pPr>
              <a:r>
                <a:rPr lang="en" sz="1200">
                  <a:solidFill>
                    <a:srgbClr val="666666"/>
                  </a:solidFill>
                  <a:latin typeface="Roboto"/>
                  <a:ea typeface="Roboto"/>
                  <a:cs typeface="Roboto"/>
                  <a:sym typeface="Roboto"/>
                </a:rPr>
                <a:t>&gt; </a:t>
              </a:r>
            </a:p>
            <a:p>
              <a:pPr lvl="0" rtl="0" algn="ctr">
                <a:spcBef>
                  <a:spcPts val="0"/>
                </a:spcBef>
                <a:buNone/>
              </a:pPr>
              <a:r>
                <a:rPr lang="en" sz="1200">
                  <a:solidFill>
                    <a:srgbClr val="666666"/>
                  </a:solidFill>
                  <a:latin typeface="Roboto"/>
                  <a:ea typeface="Roboto"/>
                  <a:cs typeface="Roboto"/>
                  <a:sym typeface="Roboto"/>
                </a:rPr>
                <a:t>English</a:t>
              </a:r>
            </a:p>
          </p:txBody>
        </p:sp>
        <p:sp>
          <p:nvSpPr>
            <p:cNvPr id="1951" name="Shape 1951"/>
            <p:cNvSpPr txBox="1"/>
            <p:nvPr/>
          </p:nvSpPr>
          <p:spPr>
            <a:xfrm>
              <a:off x="7963078" y="7329951"/>
              <a:ext cx="1487400" cy="13419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666666"/>
                  </a:solidFill>
                  <a:latin typeface="Roboto"/>
                  <a:ea typeface="Roboto"/>
                  <a:cs typeface="Roboto"/>
                  <a:sym typeface="Roboto"/>
                </a:rPr>
                <a:t>French </a:t>
              </a:r>
            </a:p>
            <a:p>
              <a:pPr lvl="0" rtl="0" algn="ctr">
                <a:spcBef>
                  <a:spcPts val="0"/>
                </a:spcBef>
                <a:buNone/>
              </a:pPr>
              <a:r>
                <a:rPr lang="en" sz="1200">
                  <a:solidFill>
                    <a:srgbClr val="666666"/>
                  </a:solidFill>
                  <a:latin typeface="Roboto"/>
                  <a:ea typeface="Roboto"/>
                  <a:cs typeface="Roboto"/>
                  <a:sym typeface="Roboto"/>
                </a:rPr>
                <a:t>&gt; </a:t>
              </a:r>
            </a:p>
            <a:p>
              <a:pPr lvl="0" rtl="0" algn="ctr">
                <a:spcBef>
                  <a:spcPts val="0"/>
                </a:spcBef>
                <a:buNone/>
              </a:pPr>
              <a:r>
                <a:rPr lang="en" sz="1200">
                  <a:solidFill>
                    <a:srgbClr val="666666"/>
                  </a:solidFill>
                  <a:latin typeface="Roboto"/>
                  <a:ea typeface="Roboto"/>
                  <a:cs typeface="Roboto"/>
                  <a:sym typeface="Roboto"/>
                </a:rPr>
                <a:t>English</a:t>
              </a:r>
            </a:p>
          </p:txBody>
        </p:sp>
        <p:sp>
          <p:nvSpPr>
            <p:cNvPr id="1952" name="Shape 1952"/>
            <p:cNvSpPr txBox="1"/>
            <p:nvPr/>
          </p:nvSpPr>
          <p:spPr>
            <a:xfrm>
              <a:off x="9415652" y="7329951"/>
              <a:ext cx="1487400" cy="13419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666666"/>
                  </a:solidFill>
                  <a:latin typeface="Roboto"/>
                  <a:ea typeface="Roboto"/>
                  <a:cs typeface="Roboto"/>
                  <a:sym typeface="Roboto"/>
                </a:rPr>
                <a:t>Chinese </a:t>
              </a:r>
            </a:p>
            <a:p>
              <a:pPr lvl="0" rtl="0" algn="ctr">
                <a:spcBef>
                  <a:spcPts val="0"/>
                </a:spcBef>
                <a:buNone/>
              </a:pPr>
              <a:r>
                <a:rPr lang="en" sz="1200">
                  <a:solidFill>
                    <a:srgbClr val="666666"/>
                  </a:solidFill>
                  <a:latin typeface="Roboto"/>
                  <a:ea typeface="Roboto"/>
                  <a:cs typeface="Roboto"/>
                  <a:sym typeface="Roboto"/>
                </a:rPr>
                <a:t>&gt; </a:t>
              </a:r>
            </a:p>
            <a:p>
              <a:pPr lvl="0" rtl="0" algn="ctr">
                <a:spcBef>
                  <a:spcPts val="0"/>
                </a:spcBef>
                <a:buNone/>
              </a:pPr>
              <a:r>
                <a:rPr lang="en" sz="1200">
                  <a:solidFill>
                    <a:srgbClr val="666666"/>
                  </a:solidFill>
                  <a:latin typeface="Roboto"/>
                  <a:ea typeface="Roboto"/>
                  <a:cs typeface="Roboto"/>
                  <a:sym typeface="Roboto"/>
                </a:rPr>
                <a:t>English</a:t>
              </a:r>
            </a:p>
          </p:txBody>
        </p:sp>
        <p:sp>
          <p:nvSpPr>
            <p:cNvPr id="1953" name="Shape 1953"/>
            <p:cNvSpPr txBox="1"/>
            <p:nvPr/>
          </p:nvSpPr>
          <p:spPr>
            <a:xfrm>
              <a:off x="4568632" y="8556978"/>
              <a:ext cx="4230600" cy="697800"/>
            </a:xfrm>
            <a:prstGeom prst="rect">
              <a:avLst/>
            </a:prstGeom>
            <a:noFill/>
            <a:ln>
              <a:noFill/>
            </a:ln>
          </p:spPr>
          <p:txBody>
            <a:bodyPr anchorCtr="0" anchor="t" bIns="91425" lIns="91425" rIns="91425" tIns="91425">
              <a:noAutofit/>
            </a:bodyPr>
            <a:lstStyle/>
            <a:p>
              <a:pPr lvl="0" rtl="0" algn="ctr">
                <a:spcBef>
                  <a:spcPts val="0"/>
                </a:spcBef>
                <a:buNone/>
              </a:pPr>
              <a:r>
                <a:rPr lang="en" sz="1400">
                  <a:solidFill>
                    <a:srgbClr val="16374B"/>
                  </a:solidFill>
                  <a:latin typeface="Roboto"/>
                  <a:ea typeface="Roboto"/>
                  <a:cs typeface="Roboto"/>
                  <a:sym typeface="Roboto"/>
                </a:rPr>
                <a:t>Translation model</a:t>
              </a:r>
            </a:p>
          </p:txBody>
        </p:sp>
        <p:sp>
          <p:nvSpPr>
            <p:cNvPr id="1954" name="Shape 1954"/>
            <p:cNvSpPr txBox="1"/>
            <p:nvPr/>
          </p:nvSpPr>
          <p:spPr>
            <a:xfrm rot="-5400000">
              <a:off x="-151542" y="4720551"/>
              <a:ext cx="4230600" cy="697800"/>
            </a:xfrm>
            <a:prstGeom prst="rect">
              <a:avLst/>
            </a:prstGeom>
            <a:noFill/>
            <a:ln>
              <a:noFill/>
            </a:ln>
          </p:spPr>
          <p:txBody>
            <a:bodyPr anchorCtr="0" anchor="t" bIns="91425" lIns="91425" rIns="91425" tIns="91425">
              <a:noAutofit/>
            </a:bodyPr>
            <a:lstStyle/>
            <a:p>
              <a:pPr lvl="0" rtl="0" algn="ctr">
                <a:spcBef>
                  <a:spcPts val="0"/>
                </a:spcBef>
                <a:buNone/>
              </a:pPr>
              <a:r>
                <a:rPr lang="en" sz="1400">
                  <a:solidFill>
                    <a:srgbClr val="16374B"/>
                  </a:solidFill>
                  <a:latin typeface="Roboto"/>
                  <a:ea typeface="Roboto"/>
                  <a:cs typeface="Roboto"/>
                  <a:sym typeface="Roboto"/>
                </a:rPr>
                <a:t>Translation quality</a:t>
              </a:r>
            </a:p>
          </p:txBody>
        </p:sp>
        <p:sp>
          <p:nvSpPr>
            <p:cNvPr id="1955" name="Shape 1955"/>
            <p:cNvSpPr txBox="1"/>
            <p:nvPr/>
          </p:nvSpPr>
          <p:spPr>
            <a:xfrm>
              <a:off x="2069976" y="6972827"/>
              <a:ext cx="697800" cy="789600"/>
            </a:xfrm>
            <a:prstGeom prst="rect">
              <a:avLst/>
            </a:prstGeom>
            <a:noFill/>
            <a:ln>
              <a:noFill/>
            </a:ln>
          </p:spPr>
          <p:txBody>
            <a:bodyPr anchorCtr="0" anchor="t" bIns="91425" lIns="91425" rIns="91425" tIns="91425">
              <a:noAutofit/>
            </a:bodyPr>
            <a:lstStyle/>
            <a:p>
              <a:pPr lvl="0" rtl="0" algn="r">
                <a:spcBef>
                  <a:spcPts val="0"/>
                </a:spcBef>
                <a:buNone/>
              </a:pPr>
              <a:r>
                <a:rPr lang="en" sz="1400">
                  <a:solidFill>
                    <a:srgbClr val="666666"/>
                  </a:solidFill>
                  <a:latin typeface="Roboto"/>
                  <a:ea typeface="Roboto"/>
                  <a:cs typeface="Roboto"/>
                  <a:sym typeface="Roboto"/>
                </a:rPr>
                <a:t>0</a:t>
              </a:r>
            </a:p>
          </p:txBody>
        </p:sp>
        <p:sp>
          <p:nvSpPr>
            <p:cNvPr id="1956" name="Shape 1956"/>
            <p:cNvSpPr txBox="1"/>
            <p:nvPr/>
          </p:nvSpPr>
          <p:spPr>
            <a:xfrm>
              <a:off x="2069976" y="6156128"/>
              <a:ext cx="697800" cy="789600"/>
            </a:xfrm>
            <a:prstGeom prst="rect">
              <a:avLst/>
            </a:prstGeom>
            <a:noFill/>
            <a:ln>
              <a:noFill/>
            </a:ln>
          </p:spPr>
          <p:txBody>
            <a:bodyPr anchorCtr="0" anchor="t" bIns="91425" lIns="91425" rIns="91425" tIns="91425">
              <a:noAutofit/>
            </a:bodyPr>
            <a:lstStyle/>
            <a:p>
              <a:pPr lvl="0" rtl="0" algn="r">
                <a:spcBef>
                  <a:spcPts val="0"/>
                </a:spcBef>
                <a:buNone/>
              </a:pPr>
              <a:r>
                <a:rPr lang="en" sz="1400">
                  <a:solidFill>
                    <a:srgbClr val="666666"/>
                  </a:solidFill>
                  <a:latin typeface="Roboto"/>
                  <a:ea typeface="Roboto"/>
                  <a:cs typeface="Roboto"/>
                  <a:sym typeface="Roboto"/>
                </a:rPr>
                <a:t>1</a:t>
              </a:r>
            </a:p>
          </p:txBody>
        </p:sp>
        <p:sp>
          <p:nvSpPr>
            <p:cNvPr id="1957" name="Shape 1957"/>
            <p:cNvSpPr txBox="1"/>
            <p:nvPr/>
          </p:nvSpPr>
          <p:spPr>
            <a:xfrm>
              <a:off x="2069976" y="5371296"/>
              <a:ext cx="697800" cy="789600"/>
            </a:xfrm>
            <a:prstGeom prst="rect">
              <a:avLst/>
            </a:prstGeom>
            <a:noFill/>
            <a:ln>
              <a:noFill/>
            </a:ln>
          </p:spPr>
          <p:txBody>
            <a:bodyPr anchorCtr="0" anchor="t" bIns="91425" lIns="91425" rIns="91425" tIns="91425">
              <a:noAutofit/>
            </a:bodyPr>
            <a:lstStyle/>
            <a:p>
              <a:pPr lvl="0" rtl="0" algn="r">
                <a:spcBef>
                  <a:spcPts val="0"/>
                </a:spcBef>
                <a:buNone/>
              </a:pPr>
              <a:r>
                <a:rPr lang="en" sz="1400">
                  <a:solidFill>
                    <a:srgbClr val="666666"/>
                  </a:solidFill>
                  <a:latin typeface="Roboto"/>
                  <a:ea typeface="Roboto"/>
                  <a:cs typeface="Roboto"/>
                  <a:sym typeface="Roboto"/>
                </a:rPr>
                <a:t>2</a:t>
              </a:r>
            </a:p>
          </p:txBody>
        </p:sp>
        <p:sp>
          <p:nvSpPr>
            <p:cNvPr id="1958" name="Shape 1958"/>
            <p:cNvSpPr txBox="1"/>
            <p:nvPr/>
          </p:nvSpPr>
          <p:spPr>
            <a:xfrm>
              <a:off x="2069976" y="4582569"/>
              <a:ext cx="697800" cy="789600"/>
            </a:xfrm>
            <a:prstGeom prst="rect">
              <a:avLst/>
            </a:prstGeom>
            <a:noFill/>
            <a:ln>
              <a:noFill/>
            </a:ln>
          </p:spPr>
          <p:txBody>
            <a:bodyPr anchorCtr="0" anchor="t" bIns="91425" lIns="91425" rIns="91425" tIns="91425">
              <a:noAutofit/>
            </a:bodyPr>
            <a:lstStyle/>
            <a:p>
              <a:pPr lvl="0" rtl="0" algn="r">
                <a:spcBef>
                  <a:spcPts val="0"/>
                </a:spcBef>
                <a:buNone/>
              </a:pPr>
              <a:r>
                <a:rPr lang="en" sz="1400">
                  <a:solidFill>
                    <a:srgbClr val="666666"/>
                  </a:solidFill>
                  <a:latin typeface="Roboto"/>
                  <a:ea typeface="Roboto"/>
                  <a:cs typeface="Roboto"/>
                  <a:sym typeface="Roboto"/>
                </a:rPr>
                <a:t>3</a:t>
              </a:r>
            </a:p>
          </p:txBody>
        </p:sp>
        <p:sp>
          <p:nvSpPr>
            <p:cNvPr id="1959" name="Shape 1959"/>
            <p:cNvSpPr txBox="1"/>
            <p:nvPr/>
          </p:nvSpPr>
          <p:spPr>
            <a:xfrm>
              <a:off x="2069976" y="3785313"/>
              <a:ext cx="697800" cy="789600"/>
            </a:xfrm>
            <a:prstGeom prst="rect">
              <a:avLst/>
            </a:prstGeom>
            <a:noFill/>
            <a:ln>
              <a:noFill/>
            </a:ln>
          </p:spPr>
          <p:txBody>
            <a:bodyPr anchorCtr="0" anchor="t" bIns="91425" lIns="91425" rIns="91425" tIns="91425">
              <a:noAutofit/>
            </a:bodyPr>
            <a:lstStyle/>
            <a:p>
              <a:pPr lvl="0" rtl="0" algn="r">
                <a:spcBef>
                  <a:spcPts val="0"/>
                </a:spcBef>
                <a:buNone/>
              </a:pPr>
              <a:r>
                <a:rPr lang="en" sz="1400">
                  <a:solidFill>
                    <a:srgbClr val="666666"/>
                  </a:solidFill>
                  <a:latin typeface="Roboto"/>
                  <a:ea typeface="Roboto"/>
                  <a:cs typeface="Roboto"/>
                  <a:sym typeface="Roboto"/>
                </a:rPr>
                <a:t>4</a:t>
              </a:r>
            </a:p>
          </p:txBody>
        </p:sp>
        <p:sp>
          <p:nvSpPr>
            <p:cNvPr id="1960" name="Shape 1960"/>
            <p:cNvSpPr txBox="1"/>
            <p:nvPr/>
          </p:nvSpPr>
          <p:spPr>
            <a:xfrm>
              <a:off x="2069976" y="2970402"/>
              <a:ext cx="697800" cy="789600"/>
            </a:xfrm>
            <a:prstGeom prst="rect">
              <a:avLst/>
            </a:prstGeom>
            <a:noFill/>
            <a:ln>
              <a:noFill/>
            </a:ln>
          </p:spPr>
          <p:txBody>
            <a:bodyPr anchorCtr="0" anchor="t" bIns="91425" lIns="91425" rIns="91425" tIns="91425">
              <a:noAutofit/>
            </a:bodyPr>
            <a:lstStyle/>
            <a:p>
              <a:pPr lvl="0" rtl="0" algn="r">
                <a:spcBef>
                  <a:spcPts val="0"/>
                </a:spcBef>
                <a:buNone/>
              </a:pPr>
              <a:r>
                <a:rPr lang="en" sz="1400">
                  <a:solidFill>
                    <a:srgbClr val="666666"/>
                  </a:solidFill>
                  <a:latin typeface="Roboto"/>
                  <a:ea typeface="Roboto"/>
                  <a:cs typeface="Roboto"/>
                  <a:sym typeface="Roboto"/>
                </a:rPr>
                <a:t>5</a:t>
              </a:r>
            </a:p>
          </p:txBody>
        </p:sp>
        <p:sp>
          <p:nvSpPr>
            <p:cNvPr id="1961" name="Shape 1961"/>
            <p:cNvSpPr txBox="1"/>
            <p:nvPr/>
          </p:nvSpPr>
          <p:spPr>
            <a:xfrm>
              <a:off x="2069976" y="2173927"/>
              <a:ext cx="697800" cy="789600"/>
            </a:xfrm>
            <a:prstGeom prst="rect">
              <a:avLst/>
            </a:prstGeom>
            <a:noFill/>
            <a:ln>
              <a:noFill/>
            </a:ln>
          </p:spPr>
          <p:txBody>
            <a:bodyPr anchorCtr="0" anchor="t" bIns="91425" lIns="91425" rIns="91425" tIns="91425">
              <a:noAutofit/>
            </a:bodyPr>
            <a:lstStyle/>
            <a:p>
              <a:pPr lvl="0" rtl="0" algn="r">
                <a:spcBef>
                  <a:spcPts val="0"/>
                </a:spcBef>
                <a:buNone/>
              </a:pPr>
              <a:r>
                <a:rPr lang="en" sz="1400">
                  <a:solidFill>
                    <a:srgbClr val="666666"/>
                  </a:solidFill>
                  <a:latin typeface="Roboto"/>
                  <a:ea typeface="Roboto"/>
                  <a:cs typeface="Roboto"/>
                  <a:sym typeface="Roboto"/>
                </a:rPr>
                <a:t>6</a:t>
              </a:r>
            </a:p>
          </p:txBody>
        </p:sp>
        <p:sp>
          <p:nvSpPr>
            <p:cNvPr id="1962" name="Shape 1962"/>
            <p:cNvSpPr txBox="1"/>
            <p:nvPr/>
          </p:nvSpPr>
          <p:spPr>
            <a:xfrm>
              <a:off x="10553891" y="3302903"/>
              <a:ext cx="2448000" cy="697800"/>
            </a:xfrm>
            <a:prstGeom prst="rect">
              <a:avLst/>
            </a:prstGeom>
            <a:noFill/>
            <a:ln>
              <a:noFill/>
            </a:ln>
          </p:spPr>
          <p:txBody>
            <a:bodyPr anchorCtr="0" anchor="t" bIns="91425" lIns="91425" rIns="91425" tIns="91425">
              <a:noAutofit/>
            </a:bodyPr>
            <a:lstStyle/>
            <a:p>
              <a:pPr lvl="0" rtl="0">
                <a:spcBef>
                  <a:spcPts val="0"/>
                </a:spcBef>
                <a:buNone/>
              </a:pPr>
              <a:r>
                <a:rPr lang="en" sz="1400">
                  <a:solidFill>
                    <a:srgbClr val="FFAB40"/>
                  </a:solidFill>
                  <a:latin typeface="Roboto"/>
                  <a:ea typeface="Roboto"/>
                  <a:cs typeface="Roboto"/>
                  <a:sym typeface="Roboto"/>
                </a:rPr>
                <a:t>human</a:t>
              </a:r>
            </a:p>
          </p:txBody>
        </p:sp>
        <p:cxnSp>
          <p:nvCxnSpPr>
            <p:cNvPr id="1963" name="Shape 1963"/>
            <p:cNvCxnSpPr/>
            <p:nvPr/>
          </p:nvCxnSpPr>
          <p:spPr>
            <a:xfrm>
              <a:off x="2869827" y="2578320"/>
              <a:ext cx="7769400" cy="0"/>
            </a:xfrm>
            <a:prstGeom prst="straightConnector1">
              <a:avLst/>
            </a:prstGeom>
            <a:noFill/>
            <a:ln cap="flat" cmpd="sng" w="9525">
              <a:solidFill>
                <a:srgbClr val="595959"/>
              </a:solidFill>
              <a:prstDash val="dot"/>
              <a:round/>
              <a:headEnd len="lg" w="lg" type="none"/>
              <a:tailEnd len="lg" w="lg" type="none"/>
            </a:ln>
          </p:spPr>
        </p:cxnSp>
        <p:sp>
          <p:nvSpPr>
            <p:cNvPr id="1964" name="Shape 1964"/>
            <p:cNvSpPr txBox="1"/>
            <p:nvPr/>
          </p:nvSpPr>
          <p:spPr>
            <a:xfrm>
              <a:off x="10466994" y="2101325"/>
              <a:ext cx="5617499" cy="697800"/>
            </a:xfrm>
            <a:prstGeom prst="rect">
              <a:avLst/>
            </a:prstGeom>
            <a:noFill/>
            <a:ln>
              <a:noFill/>
            </a:ln>
          </p:spPr>
          <p:txBody>
            <a:bodyPr anchorCtr="0" anchor="t" bIns="91425" lIns="91425" rIns="91425" tIns="91425">
              <a:noAutofit/>
            </a:bodyPr>
            <a:lstStyle/>
            <a:p>
              <a:pPr lvl="0" rtl="0">
                <a:spcBef>
                  <a:spcPts val="0"/>
                </a:spcBef>
                <a:buNone/>
              </a:pPr>
              <a:r>
                <a:rPr lang="en" sz="1400">
                  <a:solidFill>
                    <a:srgbClr val="666666"/>
                  </a:solidFill>
                  <a:latin typeface="Roboto"/>
                  <a:ea typeface="Roboto"/>
                  <a:cs typeface="Roboto"/>
                  <a:sym typeface="Roboto"/>
                </a:rPr>
                <a:t>perfect translation</a:t>
              </a:r>
            </a:p>
          </p:txBody>
        </p:sp>
      </p:grpSp>
      <p:sp>
        <p:nvSpPr>
          <p:cNvPr id="1965" name="Shape 1965"/>
          <p:cNvSpPr txBox="1"/>
          <p:nvPr/>
        </p:nvSpPr>
        <p:spPr>
          <a:xfrm>
            <a:off x="5408975" y="2757975"/>
            <a:ext cx="3529500" cy="12030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16374B"/>
                </a:solidFill>
                <a:latin typeface="Roboto"/>
                <a:ea typeface="Roboto"/>
                <a:cs typeface="Roboto"/>
                <a:sym typeface="Roboto"/>
              </a:rPr>
              <a:t>Closes gap between old system and human-quality translation by 58% to 87%</a:t>
            </a:r>
            <a:br>
              <a:rPr b="1" lang="en" sz="1800">
                <a:solidFill>
                  <a:srgbClr val="16374B"/>
                </a:solidFill>
                <a:latin typeface="Roboto"/>
                <a:ea typeface="Roboto"/>
                <a:cs typeface="Roboto"/>
                <a:sym typeface="Roboto"/>
              </a:rPr>
            </a:br>
          </a:p>
        </p:txBody>
      </p:sp>
      <p:sp>
        <p:nvSpPr>
          <p:cNvPr id="1966" name="Shape 1966"/>
          <p:cNvSpPr txBox="1"/>
          <p:nvPr/>
        </p:nvSpPr>
        <p:spPr>
          <a:xfrm>
            <a:off x="0" y="4657200"/>
            <a:ext cx="9661500" cy="486300"/>
          </a:xfrm>
          <a:prstGeom prst="rect">
            <a:avLst/>
          </a:prstGeom>
          <a:noFill/>
          <a:ln>
            <a:noFill/>
          </a:ln>
        </p:spPr>
        <p:txBody>
          <a:bodyPr anchorCtr="0" anchor="ctr" bIns="91425" lIns="91425" rIns="91425" tIns="91425">
            <a:noAutofit/>
          </a:bodyPr>
          <a:lstStyle/>
          <a:p>
            <a:pPr lvl="0" rtl="0">
              <a:spcBef>
                <a:spcPts val="0"/>
              </a:spcBef>
              <a:buNone/>
            </a:pPr>
            <a:r>
              <a:rPr lang="en" u="sng">
                <a:solidFill>
                  <a:srgbClr val="0000FF"/>
                </a:solidFill>
                <a:hlinkClick r:id="rId4"/>
              </a:rPr>
              <a:t>research.googleblog.com/2016/09/a-neural-network-for-machine.html</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0" name="Shape 1970"/>
        <p:cNvGrpSpPr/>
        <p:nvPr/>
      </p:nvGrpSpPr>
      <p:grpSpPr>
        <a:xfrm>
          <a:off x="0" y="0"/>
          <a:ext cx="0" cy="0"/>
          <a:chOff x="0" y="0"/>
          <a:chExt cx="0" cy="0"/>
        </a:xfrm>
      </p:grpSpPr>
      <p:sp>
        <p:nvSpPr>
          <p:cNvPr id="1971" name="Shape 197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Pointer Networks</a:t>
            </a:r>
          </a:p>
        </p:txBody>
      </p:sp>
      <p:sp>
        <p:nvSpPr>
          <p:cNvPr id="1972" name="Shape 1972"/>
          <p:cNvSpPr txBox="1"/>
          <p:nvPr>
            <p:ph idx="1" type="body"/>
          </p:nvPr>
        </p:nvSpPr>
        <p:spPr>
          <a:xfrm>
            <a:off x="182775" y="846575"/>
            <a:ext cx="8626200" cy="1825800"/>
          </a:xfrm>
          <a:prstGeom prst="rect">
            <a:avLst/>
          </a:prstGeom>
        </p:spPr>
        <p:txBody>
          <a:bodyPr anchorCtr="0" anchor="t" bIns="91425" lIns="91425" rIns="91425" tIns="91425">
            <a:noAutofit/>
          </a:bodyPr>
          <a:lstStyle/>
          <a:p>
            <a:pPr indent="-228600" lvl="0" marL="457200" rtl="0">
              <a:spcBef>
                <a:spcPts val="0"/>
              </a:spcBef>
            </a:pPr>
            <a:r>
              <a:rPr lang="en"/>
              <a:t>Adaptation of sequence to sequence with attention for self referential outputs</a:t>
            </a:r>
          </a:p>
        </p:txBody>
      </p:sp>
      <p:pic>
        <p:nvPicPr>
          <p:cNvPr descr="Screen Shot 2017-08-04 at 3.53.37 PM.png" id="1973" name="Shape 1973"/>
          <p:cNvPicPr preferRelativeResize="0"/>
          <p:nvPr/>
        </p:nvPicPr>
        <p:blipFill rotWithShape="1">
          <a:blip r:embed="rId3">
            <a:alphaModFix/>
          </a:blip>
          <a:srcRect b="26089" l="26725" r="47773" t="42249"/>
          <a:stretch/>
        </p:blipFill>
        <p:spPr>
          <a:xfrm>
            <a:off x="119550" y="1806000"/>
            <a:ext cx="2814148" cy="2183625"/>
          </a:xfrm>
          <a:prstGeom prst="rect">
            <a:avLst/>
          </a:prstGeom>
          <a:noFill/>
          <a:ln>
            <a:noFill/>
          </a:ln>
        </p:spPr>
      </p:pic>
      <p:sp>
        <p:nvSpPr>
          <p:cNvPr id="1974" name="Shape 1974"/>
          <p:cNvSpPr txBox="1"/>
          <p:nvPr/>
        </p:nvSpPr>
        <p:spPr>
          <a:xfrm>
            <a:off x="595150" y="4114800"/>
            <a:ext cx="1821000" cy="390300"/>
          </a:xfrm>
          <a:prstGeom prst="rect">
            <a:avLst/>
          </a:prstGeom>
          <a:noFill/>
          <a:ln>
            <a:noFill/>
          </a:ln>
        </p:spPr>
        <p:txBody>
          <a:bodyPr anchorCtr="0" anchor="t" bIns="91425" lIns="91425" rIns="91425" tIns="91425">
            <a:noAutofit/>
          </a:bodyPr>
          <a:lstStyle/>
          <a:p>
            <a:pPr lvl="0" algn="ctr">
              <a:spcBef>
                <a:spcPts val="0"/>
              </a:spcBef>
              <a:buNone/>
            </a:pPr>
            <a:r>
              <a:rPr lang="en" sz="1800"/>
              <a:t>Convex Hull</a:t>
            </a:r>
          </a:p>
        </p:txBody>
      </p:sp>
      <p:pic>
        <p:nvPicPr>
          <p:cNvPr descr="Screen Shot 2017-08-04 at 3.48.28 PM.png" id="1975" name="Shape 1975"/>
          <p:cNvPicPr preferRelativeResize="0"/>
          <p:nvPr/>
        </p:nvPicPr>
        <p:blipFill rotWithShape="1">
          <a:blip r:embed="rId4">
            <a:alphaModFix/>
          </a:blip>
          <a:srcRect b="30949" l="19876" r="16477" t="21836"/>
          <a:stretch/>
        </p:blipFill>
        <p:spPr>
          <a:xfrm>
            <a:off x="3026750" y="1667575"/>
            <a:ext cx="6043672" cy="2801952"/>
          </a:xfrm>
          <a:prstGeom prst="rect">
            <a:avLst/>
          </a:prstGeom>
          <a:noFill/>
          <a:ln>
            <a:noFill/>
          </a:ln>
        </p:spPr>
      </p:pic>
      <p:sp>
        <p:nvSpPr>
          <p:cNvPr id="1976" name="Shape 1976"/>
          <p:cNvSpPr txBox="1"/>
          <p:nvPr/>
        </p:nvSpPr>
        <p:spPr>
          <a:xfrm>
            <a:off x="0" y="4791425"/>
            <a:ext cx="9144000" cy="4185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434343"/>
                </a:solidFill>
              </a:rPr>
              <a:t>Vinyals, O.</a:t>
            </a:r>
            <a:r>
              <a:rPr lang="en" sz="1200">
                <a:solidFill>
                  <a:srgbClr val="434343"/>
                </a:solidFill>
              </a:rPr>
              <a:t>, Fortunato, M., Jaitly. N. “Pointer networks.” </a:t>
            </a:r>
            <a:r>
              <a:rPr i="1" lang="en" sz="1200">
                <a:solidFill>
                  <a:srgbClr val="434343"/>
                </a:solidFill>
              </a:rPr>
              <a:t>NIPS (2015).</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0" name="Shape 1980"/>
        <p:cNvGrpSpPr/>
        <p:nvPr/>
      </p:nvGrpSpPr>
      <p:grpSpPr>
        <a:xfrm>
          <a:off x="0" y="0"/>
          <a:ext cx="0" cy="0"/>
          <a:chOff x="0" y="0"/>
          <a:chExt cx="0" cy="0"/>
        </a:xfrm>
      </p:grpSpPr>
      <p:sp>
        <p:nvSpPr>
          <p:cNvPr id="1981" name="Shape 1981"/>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Pointer Networks</a:t>
            </a:r>
          </a:p>
        </p:txBody>
      </p:sp>
      <p:grpSp>
        <p:nvGrpSpPr>
          <p:cNvPr id="1982" name="Shape 1982"/>
          <p:cNvGrpSpPr/>
          <p:nvPr/>
        </p:nvGrpSpPr>
        <p:grpSpPr>
          <a:xfrm>
            <a:off x="165525" y="710750"/>
            <a:ext cx="2825553" cy="3547273"/>
            <a:chOff x="470325" y="1244150"/>
            <a:chExt cx="2825553" cy="3547273"/>
          </a:xfrm>
        </p:grpSpPr>
        <p:pic>
          <p:nvPicPr>
            <p:cNvPr descr="Screen Shot 2017-08-04 at 4.00.06 PM.png" id="1983" name="Shape 1983"/>
            <p:cNvPicPr preferRelativeResize="0"/>
            <p:nvPr/>
          </p:nvPicPr>
          <p:blipFill rotWithShape="1">
            <a:blip r:embed="rId3">
              <a:alphaModFix/>
            </a:blip>
            <a:srcRect b="18359" l="18058" r="62186" t="21326"/>
            <a:stretch/>
          </p:blipFill>
          <p:spPr>
            <a:xfrm>
              <a:off x="1436924" y="1244150"/>
              <a:ext cx="1858953" cy="3547273"/>
            </a:xfrm>
            <a:prstGeom prst="rect">
              <a:avLst/>
            </a:prstGeom>
            <a:noFill/>
            <a:ln>
              <a:noFill/>
            </a:ln>
          </p:spPr>
        </p:pic>
        <p:sp>
          <p:nvSpPr>
            <p:cNvPr id="1984" name="Shape 1984"/>
            <p:cNvSpPr txBox="1"/>
            <p:nvPr/>
          </p:nvSpPr>
          <p:spPr>
            <a:xfrm>
              <a:off x="470325" y="2799087"/>
              <a:ext cx="966600" cy="437400"/>
            </a:xfrm>
            <a:prstGeom prst="rect">
              <a:avLst/>
            </a:prstGeom>
            <a:noFill/>
            <a:ln>
              <a:noFill/>
            </a:ln>
          </p:spPr>
          <p:txBody>
            <a:bodyPr anchorCtr="0" anchor="t" bIns="91425" lIns="91425" rIns="91425" tIns="91425">
              <a:noAutofit/>
            </a:bodyPr>
            <a:lstStyle/>
            <a:p>
              <a:pPr lvl="0">
                <a:spcBef>
                  <a:spcPts val="0"/>
                </a:spcBef>
                <a:buNone/>
              </a:pPr>
              <a:r>
                <a:rPr lang="en" sz="1800"/>
                <a:t>Convex hull</a:t>
              </a:r>
            </a:p>
          </p:txBody>
        </p:sp>
      </p:grpSp>
      <p:grpSp>
        <p:nvGrpSpPr>
          <p:cNvPr id="1985" name="Shape 1985"/>
          <p:cNvGrpSpPr/>
          <p:nvPr/>
        </p:nvGrpSpPr>
        <p:grpSpPr>
          <a:xfrm>
            <a:off x="3067274" y="786950"/>
            <a:ext cx="2876324" cy="3547273"/>
            <a:chOff x="3295875" y="1320350"/>
            <a:chExt cx="2876324" cy="3547273"/>
          </a:xfrm>
        </p:grpSpPr>
        <p:pic>
          <p:nvPicPr>
            <p:cNvPr descr="Screen Shot 2017-08-04 at 4.00.06 PM.png" id="1986" name="Shape 1986"/>
            <p:cNvPicPr preferRelativeResize="0"/>
            <p:nvPr/>
          </p:nvPicPr>
          <p:blipFill rotWithShape="1">
            <a:blip r:embed="rId3">
              <a:alphaModFix/>
            </a:blip>
            <a:srcRect b="18359" l="39490" r="43546" t="21326"/>
            <a:stretch/>
          </p:blipFill>
          <p:spPr>
            <a:xfrm>
              <a:off x="4575952" y="1320350"/>
              <a:ext cx="1596247" cy="3547273"/>
            </a:xfrm>
            <a:prstGeom prst="rect">
              <a:avLst/>
            </a:prstGeom>
            <a:noFill/>
            <a:ln>
              <a:noFill/>
            </a:ln>
          </p:spPr>
        </p:pic>
        <p:sp>
          <p:nvSpPr>
            <p:cNvPr id="1987" name="Shape 1987"/>
            <p:cNvSpPr txBox="1"/>
            <p:nvPr/>
          </p:nvSpPr>
          <p:spPr>
            <a:xfrm>
              <a:off x="3295875" y="2761600"/>
              <a:ext cx="1596300" cy="437400"/>
            </a:xfrm>
            <a:prstGeom prst="rect">
              <a:avLst/>
            </a:prstGeom>
            <a:noFill/>
            <a:ln>
              <a:noFill/>
            </a:ln>
          </p:spPr>
          <p:txBody>
            <a:bodyPr anchorCtr="0" anchor="t" bIns="91425" lIns="91425" rIns="91425" tIns="91425">
              <a:noAutofit/>
            </a:bodyPr>
            <a:lstStyle/>
            <a:p>
              <a:pPr lvl="0" rtl="0">
                <a:spcBef>
                  <a:spcPts val="0"/>
                </a:spcBef>
                <a:buNone/>
              </a:pPr>
              <a:r>
                <a:rPr lang="en" sz="1800"/>
                <a:t>Delauney Triangulation</a:t>
              </a:r>
            </a:p>
          </p:txBody>
        </p:sp>
      </p:grpSp>
      <p:grpSp>
        <p:nvGrpSpPr>
          <p:cNvPr id="1988" name="Shape 1988"/>
          <p:cNvGrpSpPr/>
          <p:nvPr/>
        </p:nvGrpSpPr>
        <p:grpSpPr>
          <a:xfrm>
            <a:off x="6039075" y="786950"/>
            <a:ext cx="2951202" cy="3547273"/>
            <a:chOff x="6191475" y="1320350"/>
            <a:chExt cx="2951202" cy="3547273"/>
          </a:xfrm>
        </p:grpSpPr>
        <p:pic>
          <p:nvPicPr>
            <p:cNvPr descr="Screen Shot 2017-08-04 at 4.00.06 PM.png" id="1989" name="Shape 1989"/>
            <p:cNvPicPr preferRelativeResize="0"/>
            <p:nvPr/>
          </p:nvPicPr>
          <p:blipFill rotWithShape="1">
            <a:blip r:embed="rId3">
              <a:alphaModFix/>
            </a:blip>
            <a:srcRect b="18359" l="58490" r="20776" t="21326"/>
            <a:stretch/>
          </p:blipFill>
          <p:spPr>
            <a:xfrm>
              <a:off x="7191700" y="1320350"/>
              <a:ext cx="1950976" cy="3547273"/>
            </a:xfrm>
            <a:prstGeom prst="rect">
              <a:avLst/>
            </a:prstGeom>
            <a:noFill/>
            <a:ln>
              <a:noFill/>
            </a:ln>
          </p:spPr>
        </p:pic>
        <p:sp>
          <p:nvSpPr>
            <p:cNvPr id="1990" name="Shape 1990"/>
            <p:cNvSpPr txBox="1"/>
            <p:nvPr/>
          </p:nvSpPr>
          <p:spPr>
            <a:xfrm>
              <a:off x="6191475" y="2609200"/>
              <a:ext cx="1596300" cy="1007700"/>
            </a:xfrm>
            <a:prstGeom prst="rect">
              <a:avLst/>
            </a:prstGeom>
            <a:noFill/>
            <a:ln>
              <a:noFill/>
            </a:ln>
          </p:spPr>
          <p:txBody>
            <a:bodyPr anchorCtr="0" anchor="t" bIns="91425" lIns="91425" rIns="91425" tIns="91425">
              <a:noAutofit/>
            </a:bodyPr>
            <a:lstStyle/>
            <a:p>
              <a:pPr lvl="0" rtl="0">
                <a:spcBef>
                  <a:spcPts val="0"/>
                </a:spcBef>
                <a:buNone/>
              </a:pPr>
              <a:r>
                <a:rPr lang="en" sz="1800"/>
                <a:t>Travelling Salesman Problem</a:t>
              </a:r>
            </a:p>
          </p:txBody>
        </p:sp>
      </p:grpSp>
      <p:sp>
        <p:nvSpPr>
          <p:cNvPr id="1991" name="Shape 1991"/>
          <p:cNvSpPr txBox="1"/>
          <p:nvPr/>
        </p:nvSpPr>
        <p:spPr>
          <a:xfrm>
            <a:off x="0" y="4410425"/>
            <a:ext cx="9144000" cy="636000"/>
          </a:xfrm>
          <a:prstGeom prst="rect">
            <a:avLst/>
          </a:prstGeom>
          <a:noFill/>
          <a:ln>
            <a:noFill/>
          </a:ln>
        </p:spPr>
        <p:txBody>
          <a:bodyPr anchorCtr="0" anchor="ctr" bIns="91425" lIns="91425" rIns="91425" tIns="91425">
            <a:noAutofit/>
          </a:bodyPr>
          <a:lstStyle/>
          <a:p>
            <a:pPr lvl="0" rtl="0">
              <a:spcBef>
                <a:spcPts val="0"/>
              </a:spcBef>
              <a:buNone/>
            </a:pPr>
            <a:r>
              <a:t/>
            </a:r>
            <a:endParaRPr i="1" sz="1200">
              <a:solidFill>
                <a:srgbClr val="434343"/>
              </a:solidFill>
            </a:endParaRPr>
          </a:p>
          <a:p>
            <a:pPr indent="-304800" lvl="0" marL="457200" rtl="0">
              <a:spcBef>
                <a:spcPts val="0"/>
              </a:spcBef>
              <a:buClr>
                <a:srgbClr val="434343"/>
              </a:buClr>
              <a:buSzPct val="100000"/>
              <a:buChar char="●"/>
            </a:pPr>
            <a:r>
              <a:rPr lang="en" sz="1200">
                <a:solidFill>
                  <a:srgbClr val="222222"/>
                </a:solidFill>
                <a:highlight>
                  <a:srgbClr val="FFFFFF"/>
                </a:highlight>
              </a:rPr>
              <a:t>Merity, Stephen, et al. "Pointer sentinel mixture models." </a:t>
            </a:r>
            <a:r>
              <a:rPr i="1" lang="en" sz="1200">
                <a:solidFill>
                  <a:srgbClr val="222222"/>
                </a:solidFill>
                <a:highlight>
                  <a:srgbClr val="FFFFFF"/>
                </a:highlight>
              </a:rPr>
              <a:t>arXiv preprint arXiv:1609.07843</a:t>
            </a:r>
            <a:r>
              <a:rPr lang="en" sz="1200">
                <a:solidFill>
                  <a:srgbClr val="222222"/>
                </a:solidFill>
                <a:highlight>
                  <a:srgbClr val="FFFFFF"/>
                </a:highlight>
              </a:rPr>
              <a:t> (2016).</a:t>
            </a:r>
          </a:p>
          <a:p>
            <a:pPr indent="-304800" lvl="0" marL="457200" rtl="0">
              <a:spcBef>
                <a:spcPts val="0"/>
              </a:spcBef>
              <a:buClr>
                <a:srgbClr val="434343"/>
              </a:buClr>
              <a:buSzPct val="100000"/>
              <a:buChar char="●"/>
            </a:pPr>
            <a:r>
              <a:rPr lang="en" sz="1200">
                <a:solidFill>
                  <a:srgbClr val="222222"/>
                </a:solidFill>
                <a:highlight>
                  <a:srgbClr val="FFFFFF"/>
                </a:highlight>
              </a:rPr>
              <a:t>Kadlec, Rudolf, et al. "Text understanding with the attention sum reader network." </a:t>
            </a:r>
            <a:r>
              <a:rPr i="1" lang="en" sz="1200">
                <a:solidFill>
                  <a:srgbClr val="222222"/>
                </a:solidFill>
                <a:highlight>
                  <a:srgbClr val="FFFFFF"/>
                </a:highlight>
              </a:rPr>
              <a:t>arXiv preprint arXiv:1603.01547</a:t>
            </a:r>
            <a:r>
              <a:rPr lang="en" sz="1200">
                <a:solidFill>
                  <a:srgbClr val="222222"/>
                </a:solidFill>
                <a:highlight>
                  <a:srgbClr val="FFFFFF"/>
                </a:highlight>
              </a:rPr>
              <a:t> (2016).</a:t>
            </a:r>
          </a:p>
          <a:p>
            <a:pPr indent="-304800" lvl="0" marL="457200" rtl="0">
              <a:spcBef>
                <a:spcPts val="0"/>
              </a:spcBef>
              <a:buClr>
                <a:srgbClr val="434343"/>
              </a:buClr>
              <a:buSzPct val="100000"/>
              <a:buChar char="●"/>
            </a:pPr>
            <a:r>
              <a:rPr lang="en" sz="1200">
                <a:solidFill>
                  <a:srgbClr val="222222"/>
                </a:solidFill>
                <a:highlight>
                  <a:srgbClr val="FFFFFF"/>
                </a:highlight>
              </a:rPr>
              <a:t>Gulchere, C., et. al. “Pointing the unknown words” </a:t>
            </a:r>
            <a:r>
              <a:rPr i="1" lang="en" sz="1200">
                <a:solidFill>
                  <a:srgbClr val="222222"/>
                </a:solidFill>
                <a:highlight>
                  <a:srgbClr val="FFFFFF"/>
                </a:highlight>
              </a:rPr>
              <a:t>ACL (2016)</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995" name="Shape 1995"/>
        <p:cNvGrpSpPr/>
        <p:nvPr/>
      </p:nvGrpSpPr>
      <p:grpSpPr>
        <a:xfrm>
          <a:off x="0" y="0"/>
          <a:ext cx="0" cy="0"/>
          <a:chOff x="0" y="0"/>
          <a:chExt cx="0" cy="0"/>
        </a:xfrm>
      </p:grpSpPr>
      <p:sp>
        <p:nvSpPr>
          <p:cNvPr id="1996" name="Shape 1996"/>
          <p:cNvSpPr txBox="1"/>
          <p:nvPr>
            <p:ph type="ctrTitle"/>
          </p:nvPr>
        </p:nvSpPr>
        <p:spPr>
          <a:xfrm>
            <a:off x="311708" y="1545450"/>
            <a:ext cx="8520600" cy="2052600"/>
          </a:xfrm>
          <a:prstGeom prst="rect">
            <a:avLst/>
          </a:prstGeom>
        </p:spPr>
        <p:txBody>
          <a:bodyPr anchorCtr="0" anchor="ctr" bIns="91425" lIns="91425" rIns="91425" tIns="91425">
            <a:noAutofit/>
          </a:bodyPr>
          <a:lstStyle/>
          <a:p>
            <a:pPr lvl="0" rtl="0">
              <a:spcBef>
                <a:spcPts val="0"/>
              </a:spcBef>
              <a:buNone/>
            </a:pPr>
            <a:r>
              <a:rPr lang="en"/>
              <a:t>Break</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000" name="Shape 2000"/>
        <p:cNvGrpSpPr/>
        <p:nvPr/>
      </p:nvGrpSpPr>
      <p:grpSpPr>
        <a:xfrm>
          <a:off x="0" y="0"/>
          <a:ext cx="0" cy="0"/>
          <a:chOff x="0" y="0"/>
          <a:chExt cx="0" cy="0"/>
        </a:xfrm>
      </p:grpSpPr>
      <p:sp>
        <p:nvSpPr>
          <p:cNvPr id="2001" name="Shape 2001"/>
          <p:cNvSpPr txBox="1"/>
          <p:nvPr>
            <p:ph type="ctrTitle"/>
          </p:nvPr>
        </p:nvSpPr>
        <p:spPr>
          <a:xfrm>
            <a:off x="311708" y="1545450"/>
            <a:ext cx="8520600" cy="2052600"/>
          </a:xfrm>
          <a:prstGeom prst="rect">
            <a:avLst/>
          </a:prstGeom>
        </p:spPr>
        <p:txBody>
          <a:bodyPr anchorCtr="0" anchor="ctr" bIns="91425" lIns="91425" rIns="91425" tIns="91425">
            <a:noAutofit/>
          </a:bodyPr>
          <a:lstStyle/>
          <a:p>
            <a:pPr lvl="0" rtl="0">
              <a:spcBef>
                <a:spcPts val="0"/>
              </a:spcBef>
              <a:buNone/>
            </a:pPr>
            <a:r>
              <a:rPr lang="en"/>
              <a:t>Loss Function</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5" name="Shape 2005"/>
        <p:cNvGrpSpPr/>
        <p:nvPr/>
      </p:nvGrpSpPr>
      <p:grpSpPr>
        <a:xfrm>
          <a:off x="0" y="0"/>
          <a:ext cx="0" cy="0"/>
          <a:chOff x="0" y="0"/>
          <a:chExt cx="0" cy="0"/>
        </a:xfrm>
      </p:grpSpPr>
      <p:sp>
        <p:nvSpPr>
          <p:cNvPr id="2006" name="Shape 2006"/>
          <p:cNvSpPr txBox="1"/>
          <p:nvPr>
            <p:ph type="title"/>
          </p:nvPr>
        </p:nvSpPr>
        <p:spPr>
          <a:xfrm>
            <a:off x="144300" y="122525"/>
            <a:ext cx="8855400" cy="636000"/>
          </a:xfrm>
          <a:prstGeom prst="rect">
            <a:avLst/>
          </a:prstGeom>
        </p:spPr>
        <p:txBody>
          <a:bodyPr anchorCtr="0" anchor="b" bIns="91425" lIns="91425" rIns="91425" tIns="91425">
            <a:noAutofit/>
          </a:bodyPr>
          <a:lstStyle/>
          <a:p>
            <a:pPr lvl="0">
              <a:spcBef>
                <a:spcPts val="0"/>
              </a:spcBef>
              <a:buNone/>
            </a:pPr>
            <a:r>
              <a:rPr lang="en"/>
              <a:t>Loss Functions</a:t>
            </a:r>
          </a:p>
        </p:txBody>
      </p:sp>
      <p:sp>
        <p:nvSpPr>
          <p:cNvPr id="2007" name="Shape 2007"/>
          <p:cNvSpPr txBox="1"/>
          <p:nvPr>
            <p:ph idx="1" type="body"/>
          </p:nvPr>
        </p:nvSpPr>
        <p:spPr>
          <a:xfrm>
            <a:off x="182775" y="846575"/>
            <a:ext cx="8778300" cy="3043500"/>
          </a:xfrm>
          <a:prstGeom prst="rect">
            <a:avLst/>
          </a:prstGeom>
        </p:spPr>
        <p:txBody>
          <a:bodyPr anchorCtr="0" anchor="t" bIns="91425" lIns="91425" rIns="91425" tIns="91425">
            <a:noAutofit/>
          </a:bodyPr>
          <a:lstStyle/>
          <a:p>
            <a:pPr indent="-381000" lvl="0" marL="457200" rtl="0">
              <a:lnSpc>
                <a:spcPct val="115000"/>
              </a:lnSpc>
              <a:spcBef>
                <a:spcPts val="0"/>
              </a:spcBef>
              <a:buSzPct val="100000"/>
            </a:pPr>
            <a:r>
              <a:rPr lang="en" sz="2400"/>
              <a:t>Cross Entropy</a:t>
            </a:r>
          </a:p>
          <a:p>
            <a:pPr indent="-381000" lvl="0" marL="457200" rtl="0">
              <a:lnSpc>
                <a:spcPct val="115000"/>
              </a:lnSpc>
              <a:spcBef>
                <a:spcPts val="0"/>
              </a:spcBef>
              <a:buSzPct val="100000"/>
            </a:pPr>
            <a:r>
              <a:rPr lang="en" sz="2400">
                <a:solidFill>
                  <a:schemeClr val="dk2"/>
                </a:solidFill>
              </a:rPr>
              <a:t>Scheduled Sampling [1]</a:t>
            </a:r>
          </a:p>
          <a:p>
            <a:pPr indent="-381000" lvl="0" marL="457200" marR="0" rtl="0">
              <a:lnSpc>
                <a:spcPct val="115000"/>
              </a:lnSpc>
              <a:spcBef>
                <a:spcPts val="0"/>
              </a:spcBef>
              <a:spcAft>
                <a:spcPts val="1600"/>
              </a:spcAft>
              <a:buClr>
                <a:schemeClr val="dk2"/>
              </a:buClr>
              <a:buSzPct val="100000"/>
              <a:buFont typeface="Arial"/>
            </a:pPr>
            <a:r>
              <a:rPr lang="en" sz="2400"/>
              <a:t>Expected Loss [2]</a:t>
            </a:r>
          </a:p>
          <a:p>
            <a:pPr indent="-381000" lvl="0" marL="457200" marR="0" rtl="0">
              <a:lnSpc>
                <a:spcPct val="115000"/>
              </a:lnSpc>
              <a:spcBef>
                <a:spcPts val="0"/>
              </a:spcBef>
              <a:spcAft>
                <a:spcPts val="1600"/>
              </a:spcAft>
              <a:buClr>
                <a:schemeClr val="dk2"/>
              </a:buClr>
              <a:buSzPct val="100000"/>
              <a:buFont typeface="Arial"/>
            </a:pPr>
            <a:r>
              <a:rPr lang="en" sz="2400"/>
              <a:t>Augmented Loss [3]</a:t>
            </a:r>
          </a:p>
          <a:p>
            <a:pPr indent="-381000" lvl="0" marL="457200" rtl="0">
              <a:lnSpc>
                <a:spcPct val="115000"/>
              </a:lnSpc>
              <a:spcBef>
                <a:spcPts val="0"/>
              </a:spcBef>
              <a:buSzPct val="100000"/>
            </a:pPr>
            <a:r>
              <a:rPr lang="en" sz="2400"/>
              <a:t>Sequence to Sequence as a beam search optimization [4]</a:t>
            </a:r>
          </a:p>
          <a:p>
            <a:pPr indent="-381000" lvl="0" marL="457200" rtl="0">
              <a:lnSpc>
                <a:spcPct val="115000"/>
              </a:lnSpc>
              <a:spcBef>
                <a:spcPts val="0"/>
              </a:spcBef>
              <a:buSzPct val="100000"/>
            </a:pPr>
            <a:r>
              <a:rPr lang="en" sz="2400"/>
              <a:t>Learning decoders with different loss function [5]</a:t>
            </a:r>
          </a:p>
        </p:txBody>
      </p:sp>
      <p:sp>
        <p:nvSpPr>
          <p:cNvPr id="2008" name="Shape 2008"/>
          <p:cNvSpPr txBox="1"/>
          <p:nvPr/>
        </p:nvSpPr>
        <p:spPr>
          <a:xfrm>
            <a:off x="-76200" y="3856450"/>
            <a:ext cx="9376500" cy="1287000"/>
          </a:xfrm>
          <a:prstGeom prst="rect">
            <a:avLst/>
          </a:prstGeom>
          <a:noFill/>
          <a:ln>
            <a:noFill/>
          </a:ln>
        </p:spPr>
        <p:txBody>
          <a:bodyPr anchorCtr="0" anchor="ctr" bIns="91425" lIns="91425" rIns="91425" tIns="91425">
            <a:noAutofit/>
          </a:bodyPr>
          <a:lstStyle/>
          <a:p>
            <a:pPr indent="-304800" lvl="0" marL="457200" rtl="0">
              <a:spcBef>
                <a:spcPts val="0"/>
              </a:spcBef>
              <a:buClr>
                <a:srgbClr val="434343"/>
              </a:buClr>
              <a:buSzPct val="100000"/>
              <a:buAutoNum type="arabicPeriod"/>
            </a:pPr>
            <a:r>
              <a:rPr lang="en" sz="1200">
                <a:solidFill>
                  <a:srgbClr val="434343"/>
                </a:solidFill>
              </a:rPr>
              <a:t>Bengio, S., et al. “Scheduled sampling for sequence prediction with recurrent neural networks.” </a:t>
            </a:r>
            <a:r>
              <a:rPr i="1" lang="en" sz="1200">
                <a:solidFill>
                  <a:srgbClr val="434343"/>
                </a:solidFill>
              </a:rPr>
              <a:t>NIPS (2015).</a:t>
            </a:r>
          </a:p>
          <a:p>
            <a:pPr indent="-304800" lvl="0" marL="457200" rtl="0">
              <a:spcBef>
                <a:spcPts val="0"/>
              </a:spcBef>
              <a:buClr>
                <a:srgbClr val="434343"/>
              </a:buClr>
              <a:buSzPct val="100000"/>
              <a:buAutoNum type="arabicPeriod"/>
            </a:pPr>
            <a:r>
              <a:rPr lang="en" sz="1200">
                <a:solidFill>
                  <a:srgbClr val="434343"/>
                </a:solidFill>
              </a:rPr>
              <a:t>Ranzato, M., et al. “Sequence level training with recurrent neural networks.” </a:t>
            </a:r>
            <a:r>
              <a:rPr i="1" lang="en" sz="1200">
                <a:solidFill>
                  <a:srgbClr val="434343"/>
                </a:solidFill>
              </a:rPr>
              <a:t>ICLR (2016).</a:t>
            </a:r>
          </a:p>
          <a:p>
            <a:pPr indent="-304800" lvl="0" marL="457200" rtl="0">
              <a:spcBef>
                <a:spcPts val="0"/>
              </a:spcBef>
              <a:buClr>
                <a:srgbClr val="434343"/>
              </a:buClr>
              <a:buSzPct val="100000"/>
              <a:buAutoNum type="arabicPeriod"/>
            </a:pPr>
            <a:r>
              <a:rPr lang="en" sz="1200">
                <a:solidFill>
                  <a:srgbClr val="434343"/>
                </a:solidFill>
              </a:rPr>
              <a:t>Norouzi, M., et al. “Reward augmented maximum likelihood for neural structured prediction.” </a:t>
            </a:r>
            <a:r>
              <a:rPr i="1" lang="en" sz="1200">
                <a:solidFill>
                  <a:srgbClr val="434343"/>
                </a:solidFill>
              </a:rPr>
              <a:t>NIPS (2016).</a:t>
            </a:r>
          </a:p>
          <a:p>
            <a:pPr indent="-304800" lvl="0" marL="457200" rtl="0">
              <a:spcBef>
                <a:spcPts val="0"/>
              </a:spcBef>
              <a:buClr>
                <a:srgbClr val="434343"/>
              </a:buClr>
              <a:buSzPct val="100000"/>
              <a:buAutoNum type="arabicPeriod"/>
            </a:pPr>
            <a:r>
              <a:rPr lang="en" sz="1200">
                <a:solidFill>
                  <a:srgbClr val="434343"/>
                </a:solidFill>
              </a:rPr>
              <a:t>Wiseman, S., Rush, A. “Sequence-to-sequence learning as beam-search optimization.” </a:t>
            </a:r>
            <a:r>
              <a:rPr i="1" lang="en" sz="1200">
                <a:solidFill>
                  <a:srgbClr val="434343"/>
                </a:solidFill>
              </a:rPr>
              <a:t>EMLP (2016).</a:t>
            </a:r>
          </a:p>
          <a:p>
            <a:pPr indent="-304800" lvl="0" marL="457200" rtl="0">
              <a:spcBef>
                <a:spcPts val="0"/>
              </a:spcBef>
              <a:buClr>
                <a:srgbClr val="434343"/>
              </a:buClr>
              <a:buSzPct val="100000"/>
              <a:buAutoNum type="arabicPeriod"/>
            </a:pPr>
            <a:r>
              <a:rPr lang="en" sz="1200">
                <a:solidFill>
                  <a:srgbClr val="222222"/>
                </a:solidFill>
                <a:highlight>
                  <a:srgbClr val="FFFFFF"/>
                </a:highlight>
              </a:rPr>
              <a:t>Gu, J, Cho, K and Li, V.O.K. "Trainable greedy decoding for neural machine translation." </a:t>
            </a:r>
            <a:r>
              <a:rPr i="1" lang="en" sz="1200">
                <a:solidFill>
                  <a:srgbClr val="222222"/>
                </a:solidFill>
                <a:highlight>
                  <a:srgbClr val="FFFFFF"/>
                </a:highlight>
              </a:rPr>
              <a:t>arXiv preprint arXiv:1702.02429</a:t>
            </a:r>
            <a:r>
              <a:rPr lang="en" sz="1200">
                <a:solidFill>
                  <a:srgbClr val="222222"/>
                </a:solidFill>
                <a:highlight>
                  <a:srgbClr val="FFFFFF"/>
                </a:highlight>
              </a:rPr>
              <a:t> (2017).</a:t>
            </a: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2" name="Shape 2012"/>
        <p:cNvGrpSpPr/>
        <p:nvPr/>
      </p:nvGrpSpPr>
      <p:grpSpPr>
        <a:xfrm>
          <a:off x="0" y="0"/>
          <a:ext cx="0" cy="0"/>
          <a:chOff x="0" y="0"/>
          <a:chExt cx="0" cy="0"/>
        </a:xfrm>
      </p:grpSpPr>
      <p:pic>
        <p:nvPicPr>
          <p:cNvPr id="2013" name="Shape 2013"/>
          <p:cNvPicPr preferRelativeResize="0"/>
          <p:nvPr/>
        </p:nvPicPr>
        <p:blipFill>
          <a:blip r:embed="rId3">
            <a:alphaModFix/>
          </a:blip>
          <a:stretch>
            <a:fillRect/>
          </a:stretch>
        </p:blipFill>
        <p:spPr>
          <a:xfrm>
            <a:off x="2483075" y="1309025"/>
            <a:ext cx="4989774" cy="1037250"/>
          </a:xfrm>
          <a:prstGeom prst="rect">
            <a:avLst/>
          </a:prstGeom>
          <a:noFill/>
          <a:ln>
            <a:noFill/>
          </a:ln>
        </p:spPr>
      </p:pic>
      <p:sp>
        <p:nvSpPr>
          <p:cNvPr id="2014" name="Shape 2014"/>
          <p:cNvSpPr txBox="1"/>
          <p:nvPr>
            <p:ph idx="1" type="body"/>
          </p:nvPr>
        </p:nvSpPr>
        <p:spPr>
          <a:xfrm>
            <a:off x="182775" y="846575"/>
            <a:ext cx="8778300" cy="3949200"/>
          </a:xfrm>
          <a:prstGeom prst="rect">
            <a:avLst/>
          </a:prstGeom>
        </p:spPr>
        <p:txBody>
          <a:bodyPr anchorCtr="0" anchor="t" bIns="91425" lIns="91425" rIns="91425" tIns="91425">
            <a:noAutofit/>
          </a:bodyPr>
          <a:lstStyle/>
          <a:p>
            <a:pPr indent="-387350" lvl="0" marL="457200" rtl="0">
              <a:spcBef>
                <a:spcPts val="0"/>
              </a:spcBef>
              <a:buSzPct val="100000"/>
            </a:pPr>
            <a:r>
              <a:rPr lang="en" sz="2500"/>
              <a:t>Log Likelihood, by chain rule is sum of next step log likelihoods</a:t>
            </a:r>
          </a:p>
          <a:p>
            <a:pPr lvl="0" rtl="0">
              <a:spcBef>
                <a:spcPts val="1000"/>
              </a:spcBef>
              <a:buNone/>
            </a:pPr>
            <a:r>
              <a:t/>
            </a:r>
            <a:endParaRPr sz="2500"/>
          </a:p>
          <a:p>
            <a:pPr indent="-387350" lvl="0" marL="457200" rtl="0">
              <a:spcBef>
                <a:spcPts val="1000"/>
              </a:spcBef>
              <a:buSzPct val="100000"/>
            </a:pPr>
            <a:r>
              <a:rPr lang="en" sz="2500"/>
              <a:t>Supervised classification for each time step</a:t>
            </a:r>
          </a:p>
          <a:p>
            <a:pPr indent="-292100" lvl="1" marL="742950" rtl="0">
              <a:spcBef>
                <a:spcPts val="1000"/>
              </a:spcBef>
              <a:buSzPct val="100000"/>
            </a:pPr>
            <a:r>
              <a:rPr lang="en" sz="2500"/>
              <a:t>depends on input, past outputs, which are known during training</a:t>
            </a:r>
          </a:p>
        </p:txBody>
      </p:sp>
      <p:sp>
        <p:nvSpPr>
          <p:cNvPr id="2015" name="Shape 2015"/>
          <p:cNvSpPr txBox="1"/>
          <p:nvPr>
            <p:ph type="title"/>
          </p:nvPr>
        </p:nvSpPr>
        <p:spPr>
          <a:xfrm>
            <a:off x="144300" y="122525"/>
            <a:ext cx="8855400" cy="636000"/>
          </a:xfrm>
          <a:prstGeom prst="rect">
            <a:avLst/>
          </a:prstGeom>
        </p:spPr>
        <p:txBody>
          <a:bodyPr anchorCtr="0" anchor="b" bIns="91425" lIns="91425" rIns="91425" tIns="91425">
            <a:noAutofit/>
          </a:bodyPr>
          <a:lstStyle/>
          <a:p>
            <a:pPr lvl="0" rtl="0">
              <a:spcBef>
                <a:spcPts val="0"/>
              </a:spcBef>
              <a:buNone/>
            </a:pPr>
            <a:r>
              <a:rPr lang="en"/>
              <a:t>Cross Entropy (Negative Log Likelihood) Loss</a:t>
            </a:r>
          </a:p>
        </p:txBody>
      </p:sp>
    </p:spTree>
  </p:cSld>
  <p:clrMapOvr>
    <a:masterClrMapping/>
  </p:clrMapOvr>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